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Ex1.xml" ContentType="application/vnd.ms-office.chartex+xml"/>
  <Override PartName="/ppt/charts/style6.xml" ContentType="application/vnd.ms-office.chartstyle+xml"/>
  <Override PartName="/ppt/charts/colors6.xml" ContentType="application/vnd.ms-office.chartcolorstyle+xml"/>
  <Override PartName="/ppt/charts/chartEx2.xml" ContentType="application/vnd.ms-office.chartex+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5.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xml" ContentType="application/vnd.openxmlformats-officedocument.presentationml.notesSlide+xml"/>
  <Override PartName="/ppt/charts/chart17.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8.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9.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xml" ContentType="application/vnd.openxmlformats-officedocument.presentationml.notesSlide+xml"/>
  <Override PartName="/ppt/charts/chart20.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9.xml" ContentType="application/vnd.openxmlformats-officedocument.presentationml.notesSlide+xml"/>
  <Override PartName="/ppt/charts/chart21.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0.xml" ContentType="application/vnd.openxmlformats-officedocument.presentationml.notesSlide+xml"/>
  <Override PartName="/ppt/charts/chart22.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1.xml" ContentType="application/vnd.openxmlformats-officedocument.presentationml.notesSlide+xml"/>
  <Override PartName="/ppt/charts/chart23.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2.xml" ContentType="application/vnd.openxmlformats-officedocument.presentationml.notesSlide+xml"/>
  <Override PartName="/ppt/charts/chart24.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3.xml" ContentType="application/vnd.openxmlformats-officedocument.presentationml.notesSlide+xml"/>
  <Override PartName="/ppt/charts/chart25.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4.xml" ContentType="application/vnd.openxmlformats-officedocument.presentationml.notesSlide+xml"/>
  <Override PartName="/ppt/charts/chart26.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7.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8.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5.xml" ContentType="application/vnd.openxmlformats-officedocument.presentationml.notesSlide+xml"/>
  <Override PartName="/ppt/charts/chart32.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2.xml" ContentType="application/vnd.openxmlformats-officedocument.drawingml.chartshapes+xml"/>
  <Override PartName="/ppt/charts/chart33.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4.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5.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6.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6.xml" ContentType="application/vnd.openxmlformats-officedocument.presentationml.notesSlide+xml"/>
  <Override PartName="/ppt/charts/chart37.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8.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17.xml" ContentType="application/vnd.openxmlformats-officedocument.presentationml.notesSlide+xml"/>
  <Override PartName="/ppt/charts/chart39.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18.xml" ContentType="application/vnd.openxmlformats-officedocument.presentationml.notesSlide+xml"/>
  <Override PartName="/ppt/charts/chart41.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2.xml" ContentType="application/vnd.openxmlformats-officedocument.drawingml.chart+xml"/>
  <Override PartName="/ppt/charts/style43.xml" ContentType="application/vnd.ms-office.chartstyle+xml"/>
  <Override PartName="/ppt/charts/colors43.xml" ContentType="application/vnd.ms-office.chartcolorstyle+xml"/>
  <Override PartName="/ppt/drawings/drawing3.xml" ContentType="application/vnd.openxmlformats-officedocument.drawingml.chartshapes+xml"/>
  <Override PartName="/ppt/charts/chart43.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4.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4.xml" ContentType="application/vnd.openxmlformats-officedocument.drawingml.chartshapes+xml"/>
  <Override PartName="/ppt/charts/chart45.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6.xml" ContentType="application/vnd.openxmlformats-officedocument.drawingml.chart+xml"/>
  <Override PartName="/ppt/charts/style47.xml" ContentType="application/vnd.ms-office.chartstyle+xml"/>
  <Override PartName="/ppt/charts/colors47.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5" r:id="rId5"/>
  </p:sldMasterIdLst>
  <p:notesMasterIdLst>
    <p:notesMasterId r:id="rId54"/>
  </p:notesMasterIdLst>
  <p:handoutMasterIdLst>
    <p:handoutMasterId r:id="rId55"/>
  </p:handoutMasterIdLst>
  <p:sldIdLst>
    <p:sldId id="259" r:id="rId6"/>
    <p:sldId id="307" r:id="rId7"/>
    <p:sldId id="405" r:id="rId8"/>
    <p:sldId id="399" r:id="rId9"/>
    <p:sldId id="324" r:id="rId10"/>
    <p:sldId id="421" r:id="rId11"/>
    <p:sldId id="361" r:id="rId12"/>
    <p:sldId id="362" r:id="rId13"/>
    <p:sldId id="364" r:id="rId14"/>
    <p:sldId id="418" r:id="rId15"/>
    <p:sldId id="417" r:id="rId16"/>
    <p:sldId id="365" r:id="rId17"/>
    <p:sldId id="407" r:id="rId18"/>
    <p:sldId id="366" r:id="rId19"/>
    <p:sldId id="419" r:id="rId20"/>
    <p:sldId id="367" r:id="rId21"/>
    <p:sldId id="322" r:id="rId22"/>
    <p:sldId id="422" r:id="rId23"/>
    <p:sldId id="370" r:id="rId24"/>
    <p:sldId id="414" r:id="rId25"/>
    <p:sldId id="416" r:id="rId26"/>
    <p:sldId id="411" r:id="rId27"/>
    <p:sldId id="412" r:id="rId28"/>
    <p:sldId id="413" r:id="rId29"/>
    <p:sldId id="415" r:id="rId30"/>
    <p:sldId id="388" r:id="rId31"/>
    <p:sldId id="389" r:id="rId32"/>
    <p:sldId id="390" r:id="rId33"/>
    <p:sldId id="325" r:id="rId34"/>
    <p:sldId id="423" r:id="rId35"/>
    <p:sldId id="377" r:id="rId36"/>
    <p:sldId id="375" r:id="rId37"/>
    <p:sldId id="378" r:id="rId38"/>
    <p:sldId id="379" r:id="rId39"/>
    <p:sldId id="380" r:id="rId40"/>
    <p:sldId id="383" r:id="rId41"/>
    <p:sldId id="334" r:id="rId42"/>
    <p:sldId id="385" r:id="rId43"/>
    <p:sldId id="386" r:id="rId44"/>
    <p:sldId id="420" r:id="rId45"/>
    <p:sldId id="406" r:id="rId46"/>
    <p:sldId id="409" r:id="rId47"/>
    <p:sldId id="410" r:id="rId48"/>
    <p:sldId id="392" r:id="rId49"/>
    <p:sldId id="394" r:id="rId50"/>
    <p:sldId id="357" r:id="rId51"/>
    <p:sldId id="400" r:id="rId52"/>
    <p:sldId id="336" r:id="rId53"/>
  </p:sldIdLst>
  <p:sldSz cx="12192000" cy="6858000"/>
  <p:notesSz cx="6808788" cy="99409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307"/>
            <p14:sldId id="405"/>
            <p14:sldId id="399"/>
            <p14:sldId id="324"/>
            <p14:sldId id="421"/>
            <p14:sldId id="361"/>
            <p14:sldId id="362"/>
            <p14:sldId id="364"/>
            <p14:sldId id="418"/>
            <p14:sldId id="417"/>
            <p14:sldId id="365"/>
            <p14:sldId id="407"/>
            <p14:sldId id="366"/>
            <p14:sldId id="419"/>
            <p14:sldId id="367"/>
            <p14:sldId id="322"/>
            <p14:sldId id="422"/>
            <p14:sldId id="370"/>
            <p14:sldId id="414"/>
            <p14:sldId id="416"/>
            <p14:sldId id="411"/>
            <p14:sldId id="412"/>
            <p14:sldId id="413"/>
            <p14:sldId id="415"/>
            <p14:sldId id="388"/>
            <p14:sldId id="389"/>
            <p14:sldId id="390"/>
            <p14:sldId id="325"/>
            <p14:sldId id="423"/>
            <p14:sldId id="377"/>
            <p14:sldId id="375"/>
            <p14:sldId id="378"/>
            <p14:sldId id="379"/>
            <p14:sldId id="380"/>
            <p14:sldId id="383"/>
            <p14:sldId id="334"/>
            <p14:sldId id="385"/>
            <p14:sldId id="386"/>
            <p14:sldId id="420"/>
            <p14:sldId id="406"/>
            <p14:sldId id="409"/>
            <p14:sldId id="410"/>
            <p14:sldId id="392"/>
            <p14:sldId id="394"/>
            <p14:sldId id="357"/>
            <p14:sldId id="400"/>
            <p14:sldId id="336"/>
          </p14:sldIdLst>
        </p14:section>
      </p14:sectionLst>
    </p:ext>
    <p:ext uri="{EFAFB233-063F-42B5-8137-9DF3F51BA10A}">
      <p15:sldGuideLst xmlns:p15="http://schemas.microsoft.com/office/powerpoint/2012/main">
        <p15:guide id="1" pos="4339" userDrawn="1">
          <p15:clr>
            <a:srgbClr val="A4A3A4"/>
          </p15:clr>
        </p15:guide>
        <p15:guide id="2" orient="horz" pos="37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CB41E-B479-C2B9-F25E-19E0119EEA47}" name="Linnea Kvist" initials="LK" userId="S::linnea.kvist@innovationsforetagen.se::aa531848-5ed4-43e6-a83c-ef8b031ba534" providerId="AD"/>
  <p188:author id="{31845B75-F687-B0F1-2674-189F22BC061B}" name="Joakim Bourelius" initials="JB" userId="S::joakim.bourelius@innovationsforetagen.se::f1321234-f2df-4244-becf-ba4d485e88ea" providerId="AD"/>
  <p188:author id="{B4497184-9A11-88E4-101B-C7795BE4126D}" name="Helena Arvidsson" initials="HA" userId="S::helena.arvidsson@innovationsforetagen.se::e692c4fa-a3a5-4174-91d9-51033029b14a" providerId="AD"/>
  <p188:author id="{5E84FA95-5F78-D2E0-7649-5DE0351768CF}" name="Anders Persson" initials="AP" userId="S::anders.persson@innovationsforetagen.se::8250e842-65a5-4eb1-90f9-d2a34aa674dd" providerId="AD"/>
  <p188:author id="{8CB2A7A7-1667-99A6-D0E1-ACB816406CFD}" name="Nikola Zdravkovic" initials="NZ" userId="S::nikola.zdravkovic@prioritygroup.se::83a5a883-94d4-4bd1-8abe-9986fa6e4f39" providerId="AD"/>
  <p188:author id="{C1517FCC-4751-70F1-0D94-ADB65DB549C6}" name="Elin Lydahl" initials="EL" userId="S::elin.lydahl@innovationsforetagen.se::a2d426c0-0acf-4a0b-8fcb-1e49d5e66885" providerId="AD"/>
  <p188:author id="{D6F472D1-DA10-AED3-550E-0C2549BA65AA}" name="Simon Åstrand" initials="SÅ" userId="S::simon.astrand@prioritygroup.se::b888f063-bf59-4052-ba78-8beb9afd8765" providerId="AD"/>
  <p188:author id="{184243DA-DAED-DD85-E9A5-F0EC0ADFF343}" name="Gustav Wiigh" initials="GW" userId="S::gustav.wiigh@prioritygroup.se::ea837026-981d-4676-a57a-c2b3d2d787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nea Kvist" initials="LK" lastIdx="19" clrIdx="0">
    <p:extLst>
      <p:ext uri="{19B8F6BF-5375-455C-9EA6-DF929625EA0E}">
        <p15:presenceInfo xmlns:p15="http://schemas.microsoft.com/office/powerpoint/2012/main" userId="S::linnea.kvist@innovationsforetagen.se::aa531848-5ed4-43e6-a83c-ef8b031ba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A60"/>
    <a:srgbClr val="00759E"/>
    <a:srgbClr val="1C656E"/>
    <a:srgbClr val="69AB7A"/>
    <a:srgbClr val="E3DE03"/>
    <a:srgbClr val="2FAABB"/>
    <a:srgbClr val="E7E8E4"/>
    <a:srgbClr val="193C28"/>
    <a:srgbClr val="88AAA0"/>
    <a:srgbClr val="CDA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D34CB-27AE-C4D6-DD1C-349C4E6DB752}" v="10" dt="2026-06-11T08:01:21.944"/>
    <p1510:client id="{3CC18912-1EB3-49CF-9A42-9E4942287375}" v="31" dt="2026-06-11T08:33:09.092"/>
    <p1510:client id="{AD471F8D-51CC-1570-53F7-A2EC336C06BC}" v="19" dt="2026-06-11T06:54:44.715"/>
    <p1510:client id="{B3DA7C05-1FB9-4614-A6F5-E30252B351AD}" v="7" dt="2026-06-11T07:51:00.951"/>
    <p1510:client id="{D16ED90C-BE3E-A1FF-010A-2FD46C68E22B}" v="5" dt="2026-06-10T14:42:01.446"/>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p:restoredTop sz="94616"/>
  </p:normalViewPr>
  <p:slideViewPr>
    <p:cSldViewPr snapToGrid="0">
      <p:cViewPr varScale="1">
        <p:scale>
          <a:sx n="106" d="100"/>
          <a:sy n="106" d="100"/>
        </p:scale>
        <p:origin x="3888" y="2008"/>
      </p:cViewPr>
      <p:guideLst>
        <p:guide pos="4339"/>
        <p:guide orient="horz" pos="37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kalkylblad7.xlsx"/><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kalkylblad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kalkylblad9.xlsx"/><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14.xml"/><Relationship Id="rId1" Type="http://schemas.microsoft.com/office/2011/relationships/chartStyle" Target="style1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kalkylblad10.xlsx"/><Relationship Id="rId2" Type="http://schemas.microsoft.com/office/2011/relationships/chartColorStyle" Target="colors15.xml"/><Relationship Id="rId1" Type="http://schemas.microsoft.com/office/2011/relationships/chartStyle" Target="style1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kalkylblad11.xlsx"/><Relationship Id="rId2" Type="http://schemas.microsoft.com/office/2011/relationships/chartColorStyle" Target="colors16.xml"/><Relationship Id="rId1" Type="http://schemas.microsoft.com/office/2011/relationships/chartStyle" Target="style1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kalkylblad12.xlsx"/><Relationship Id="rId2" Type="http://schemas.microsoft.com/office/2011/relationships/chartColorStyle" Target="colors17.xml"/><Relationship Id="rId1" Type="http://schemas.microsoft.com/office/2011/relationships/chartStyle" Target="style17.xml"/></Relationships>
</file>

<file path=ppt/charts/_rels/chart17.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18.xml"/><Relationship Id="rId1" Type="http://schemas.microsoft.com/office/2011/relationships/chartStyle" Target="style18.xml"/></Relationships>
</file>

<file path=ppt/charts/_rels/chart18.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19.xml"/><Relationship Id="rId1" Type="http://schemas.microsoft.com/office/2011/relationships/chartStyle" Target="style1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kalkylblad13.xlsx"/><Relationship Id="rId2" Type="http://schemas.microsoft.com/office/2011/relationships/chartColorStyle" Target="colors20.xml"/><Relationship Id="rId1" Type="http://schemas.microsoft.com/office/2011/relationships/chartStyle" Target="style2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kalkylblad14.xlsx"/><Relationship Id="rId2" Type="http://schemas.microsoft.com/office/2011/relationships/chartColorStyle" Target="colors21.xml"/><Relationship Id="rId1" Type="http://schemas.microsoft.com/office/2011/relationships/chartStyle" Target="style21.xml"/></Relationships>
</file>

<file path=ppt/charts/_rels/chart21.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oms&#228;ttning%20per%20kundsektor_Teknikkonsulter.xlsx" TargetMode="External"/><Relationship Id="rId2" Type="http://schemas.microsoft.com/office/2011/relationships/chartColorStyle" Target="colors22.xml"/><Relationship Id="rId1" Type="http://schemas.microsoft.com/office/2011/relationships/chartStyle" Target="style22.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kalkylblad15.xlsx"/><Relationship Id="rId2" Type="http://schemas.microsoft.com/office/2011/relationships/chartColorStyle" Target="colors23.xml"/><Relationship Id="rId1" Type="http://schemas.microsoft.com/office/2011/relationships/chartStyle" Target="style23.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kalkylblad16.xlsx"/><Relationship Id="rId2" Type="http://schemas.microsoft.com/office/2011/relationships/chartColorStyle" Target="colors24.xml"/><Relationship Id="rId1" Type="http://schemas.microsoft.com/office/2011/relationships/chartStyle" Target="style24.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kalkylblad17.xlsx"/><Relationship Id="rId2" Type="http://schemas.microsoft.com/office/2011/relationships/chartColorStyle" Target="colors25.xml"/><Relationship Id="rId1" Type="http://schemas.microsoft.com/office/2011/relationships/chartStyle" Target="style25.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kalkylblad18.xlsx"/><Relationship Id="rId2" Type="http://schemas.microsoft.com/office/2011/relationships/chartColorStyle" Target="colors26.xml"/><Relationship Id="rId1" Type="http://schemas.microsoft.com/office/2011/relationships/chartStyle" Target="style26.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kalkylblad19.xlsx"/><Relationship Id="rId2" Type="http://schemas.microsoft.com/office/2011/relationships/chartColorStyle" Target="colors27.xml"/><Relationship Id="rId1" Type="http://schemas.microsoft.com/office/2011/relationships/chartStyle" Target="style2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kalkylblad20.xlsx"/><Relationship Id="rId2" Type="http://schemas.microsoft.com/office/2011/relationships/chartColorStyle" Target="colors28.xml"/><Relationship Id="rId1" Type="http://schemas.microsoft.com/office/2011/relationships/chartStyle" Target="style28.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kalkylblad21.xlsx"/><Relationship Id="rId2" Type="http://schemas.microsoft.com/office/2011/relationships/chartColorStyle" Target="colors29.xml"/><Relationship Id="rId1" Type="http://schemas.microsoft.com/office/2011/relationships/chartStyle" Target="style29.xml"/></Relationships>
</file>

<file path=ppt/charts/_rels/chart29.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30.xml"/><Relationship Id="rId1" Type="http://schemas.microsoft.com/office/2011/relationships/chartStyle" Target="style3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kalkylblad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31.xml"/><Relationship Id="rId1" Type="http://schemas.microsoft.com/office/2011/relationships/chartStyle" Target="style31.xml"/></Relationships>
</file>

<file path=ppt/charts/_rels/chart31.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32.xml"/><Relationship Id="rId1" Type="http://schemas.microsoft.com/office/2011/relationships/chartStyle" Target="style32.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kalkylblad2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2.xml"/></Relationships>
</file>

<file path=ppt/charts/_rels/chart33.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4.xml"/><Relationship Id="rId1" Type="http://schemas.microsoft.com/office/2011/relationships/chartStyle" Target="style34.xml"/></Relationships>
</file>

<file path=ppt/charts/_rels/chart34.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5/Resultat/Mtrl%20till%20rapport/Appendix%20Insikt%202025-Responses-R&#229;data%20Insikt%202025-25.xlsx" TargetMode="External"/><Relationship Id="rId2" Type="http://schemas.microsoft.com/office/2011/relationships/chartColorStyle" Target="colors35.xml"/><Relationship Id="rId1" Type="http://schemas.microsoft.com/office/2011/relationships/chartStyle" Target="style35.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kalkylblad23.xlsx"/><Relationship Id="rId2" Type="http://schemas.microsoft.com/office/2011/relationships/chartColorStyle" Target="colors36.xml"/><Relationship Id="rId1" Type="http://schemas.microsoft.com/office/2011/relationships/chartStyle" Target="style36.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kalkylblad24.xlsx"/><Relationship Id="rId2" Type="http://schemas.microsoft.com/office/2011/relationships/chartColorStyle" Target="colors37.xml"/><Relationship Id="rId1" Type="http://schemas.microsoft.com/office/2011/relationships/chartStyle" Target="style37.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kalkylblad25.xlsx"/><Relationship Id="rId2" Type="http://schemas.microsoft.com/office/2011/relationships/chartColorStyle" Target="colors38.xml"/><Relationship Id="rId1" Type="http://schemas.microsoft.com/office/2011/relationships/chartStyle" Target="style38.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kalkylblad26.xlsx"/><Relationship Id="rId2" Type="http://schemas.microsoft.com/office/2011/relationships/chartColorStyle" Target="colors39.xml"/><Relationship Id="rId1" Type="http://schemas.microsoft.com/office/2011/relationships/chartStyle" Target="style39.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kalkylblad27.xlsx"/><Relationship Id="rId2" Type="http://schemas.microsoft.com/office/2011/relationships/chartColorStyle" Target="colors40.xml"/><Relationship Id="rId1" Type="http://schemas.microsoft.com/office/2011/relationships/chartStyle" Target="style4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kalkylblad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kalkylblad28.xlsx"/><Relationship Id="rId2" Type="http://schemas.microsoft.com/office/2011/relationships/chartColorStyle" Target="colors41.xml"/><Relationship Id="rId1" Type="http://schemas.microsoft.com/office/2011/relationships/chartStyle" Target="style41.xml"/></Relationships>
</file>

<file path=ppt/charts/_rels/chart41.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42.xml"/><Relationship Id="rId1" Type="http://schemas.microsoft.com/office/2011/relationships/chartStyle" Target="style42.xml"/></Relationships>
</file>

<file path=ppt/charts/_rels/chart42.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3.xml"/></Relationships>
</file>

<file path=ppt/charts/_rels/chart43.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44.xml"/><Relationship Id="rId1" Type="http://schemas.microsoft.com/office/2011/relationships/chartStyle" Target="style44.xml"/></Relationships>
</file>

<file path=ppt/charts/_rels/chart44.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Kunder.xlsx" TargetMode="Externa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kalkylblad29.xlsx"/><Relationship Id="rId2" Type="http://schemas.microsoft.com/office/2011/relationships/chartColorStyle" Target="colors46.xml"/><Relationship Id="rId1" Type="http://schemas.microsoft.com/office/2011/relationships/chartStyle" Target="style46.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kalkylblad30.xlsx"/><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kalkyl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Rapporter%20och%20statistik/INSIKT/2026/Innovationsf&#246;retagen%20Insikt%202026-Dashboard-260504/23054R14%20Tables.xlsx"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kalkylblad5.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Statistik/Insikt%202026/Arbetsfiler/Innovationsf&#246;retagen%20Insikt%202026-Responses-R&#229;data%20Insikt%202026-26%20Aff&#228;rsmodeller.xlsx" TargetMode="External"/><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kalkylblad6.xlsx"/><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https://snmo-my.sharepoint.com/personal/richard_osterberg_innovationsforetagen_se/Documents/Statistik/Insikt%202026/Arbetsfiler/Innovationsf&#246;retagen%20Insikt%202026-Responses-R&#229;data%20Insikt%202026-26%20Aff&#228;rsmodeller.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https://snmo-my.sharepoint.com/personal/richard_osterberg_innovationsforetagen_se/Documents/Statistik/Insikt%202026/Arbetsfiler/Innovationsf&#246;retagen%20Insikt%202026-Responses-R&#229;data%20Insikt%202026-26%20Aff&#228;rsmodell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36614173228347"/>
          <c:y val="0.14931795825854413"/>
          <c:w val="0.68215682414698164"/>
          <c:h val="0.79767731883194304"/>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98-4480-8E8E-86CDD12F8FF4}"/>
              </c:ext>
            </c:extLst>
          </c:dPt>
          <c:dPt>
            <c:idx val="1"/>
            <c:bubble3D val="0"/>
            <c:spPr>
              <a:solidFill>
                <a:srgbClr val="1C656E"/>
              </a:solidFill>
              <a:ln w="19050">
                <a:solidFill>
                  <a:schemeClr val="lt1"/>
                </a:solidFill>
              </a:ln>
              <a:effectLst/>
            </c:spPr>
            <c:extLst>
              <c:ext xmlns:c16="http://schemas.microsoft.com/office/drawing/2014/chart" uri="{C3380CC4-5D6E-409C-BE32-E72D297353CC}">
                <c16:uniqueId val="{00000003-3098-4480-8E8E-86CDD12F8F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098-4480-8E8E-86CDD12F8FF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098-4480-8E8E-86CDD12F8FF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098-4480-8E8E-86CDD12F8FF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098-4480-8E8E-86CDD12F8FF4}"/>
              </c:ext>
            </c:extLst>
          </c:dPt>
          <c:dLbls>
            <c:delete val="1"/>
          </c:dLbls>
          <c:cat>
            <c:strRef>
              <c:f>Medverkande!$C$2:$H$2</c:f>
              <c:strCache>
                <c:ptCount val="6"/>
                <c:pt idx="0">
                  <c:v>Teknikkonsultföretag</c:v>
                </c:pt>
                <c:pt idx="1">
                  <c:v>Industri- och techkonsultföretag</c:v>
                </c:pt>
                <c:pt idx="2">
                  <c:v>Akritektföretag</c:v>
                </c:pt>
                <c:pt idx="3">
                  <c:v>FoUföretag</c:v>
                </c:pt>
                <c:pt idx="4">
                  <c:v>TIC/Testning, inspektion, certifiering) </c:v>
                </c:pt>
                <c:pt idx="5">
                  <c:v>Annan</c:v>
                </c:pt>
              </c:strCache>
            </c:strRef>
          </c:cat>
          <c:val>
            <c:numRef>
              <c:f>Medverkande!$C$3:$H$3</c:f>
              <c:numCache>
                <c:formatCode>0%</c:formatCode>
                <c:ptCount val="6"/>
                <c:pt idx="0">
                  <c:v>0.45</c:v>
                </c:pt>
                <c:pt idx="1">
                  <c:v>0.21</c:v>
                </c:pt>
                <c:pt idx="2">
                  <c:v>0.25</c:v>
                </c:pt>
                <c:pt idx="3">
                  <c:v>0.02</c:v>
                </c:pt>
                <c:pt idx="4">
                  <c:v>0.03</c:v>
                </c:pt>
                <c:pt idx="5">
                  <c:v>0.04</c:v>
                </c:pt>
              </c:numCache>
            </c:numRef>
          </c:val>
          <c:extLst>
            <c:ext xmlns:c16="http://schemas.microsoft.com/office/drawing/2014/chart" uri="{C3380CC4-5D6E-409C-BE32-E72D297353CC}">
              <c16:uniqueId val="{0000000C-3098-4480-8E8E-86CDD12F8FF4}"/>
            </c:ext>
          </c:extLst>
        </c:ser>
        <c:dLbls>
          <c:showLegendKey val="0"/>
          <c:showVal val="1"/>
          <c:showCatName val="0"/>
          <c:showSerName val="0"/>
          <c:showPercent val="0"/>
          <c:showBubbleSize val="0"/>
          <c:showLeaderLines val="1"/>
        </c:dLbls>
        <c:firstSliceAng val="0"/>
        <c:holeSize val="47"/>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Invest!$C$3</c:f>
              <c:strCache>
                <c:ptCount val="1"/>
                <c:pt idx="0">
                  <c:v>Teknikkonsultföretag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Invest!$A$4:$A$7</c:f>
              <c:strCache>
                <c:ptCount val="4"/>
                <c:pt idx="0">
                  <c:v>Tillgång på rätt kompetens</c:v>
                </c:pt>
                <c:pt idx="1">
                  <c:v>Tillgång på kapital</c:v>
                </c:pt>
                <c:pt idx="2">
                  <c:v>Affärs- och upphandlingsmodeller som fokuserar på kvalitet och funktion (ist för pris/h)</c:v>
                </c:pt>
                <c:pt idx="3">
                  <c:v>Annat</c:v>
                </c:pt>
              </c:strCache>
            </c:strRef>
          </c:cat>
          <c:val>
            <c:numRef>
              <c:f>Invest!$C$4:$C$7</c:f>
              <c:numCache>
                <c:formatCode>0%</c:formatCode>
                <c:ptCount val="4"/>
                <c:pt idx="0">
                  <c:v>0.35416700000000001</c:v>
                </c:pt>
                <c:pt idx="1">
                  <c:v>4.1667000000000003E-2</c:v>
                </c:pt>
                <c:pt idx="2">
                  <c:v>0.52083299999999999</c:v>
                </c:pt>
                <c:pt idx="3">
                  <c:v>8.3333000000000004E-2</c:v>
                </c:pt>
              </c:numCache>
            </c:numRef>
          </c:val>
          <c:extLst>
            <c:ext xmlns:c16="http://schemas.microsoft.com/office/drawing/2014/chart" uri="{C3380CC4-5D6E-409C-BE32-E72D297353CC}">
              <c16:uniqueId val="{00000000-DAFB-465F-B77E-328723D05A3A}"/>
            </c:ext>
          </c:extLst>
        </c:ser>
        <c:ser>
          <c:idx val="1"/>
          <c:order val="1"/>
          <c:tx>
            <c:strRef>
              <c:f>Invest!$D$3</c:f>
              <c:strCache>
                <c:ptCount val="1"/>
                <c:pt idx="0">
                  <c:v>Industri- och techkonsultföretag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Invest!$A$4:$A$7</c:f>
              <c:strCache>
                <c:ptCount val="4"/>
                <c:pt idx="0">
                  <c:v>Tillgång på rätt kompetens</c:v>
                </c:pt>
                <c:pt idx="1">
                  <c:v>Tillgång på kapital</c:v>
                </c:pt>
                <c:pt idx="2">
                  <c:v>Affärs- och upphandlingsmodeller som fokuserar på kvalitet och funktion (ist för pris/h)</c:v>
                </c:pt>
                <c:pt idx="3">
                  <c:v>Annat</c:v>
                </c:pt>
              </c:strCache>
            </c:strRef>
          </c:cat>
          <c:val>
            <c:numRef>
              <c:f>Invest!$D$4:$D$7</c:f>
              <c:numCache>
                <c:formatCode>0%</c:formatCode>
                <c:ptCount val="4"/>
                <c:pt idx="0">
                  <c:v>0.5</c:v>
                </c:pt>
                <c:pt idx="1">
                  <c:v>0.227273</c:v>
                </c:pt>
                <c:pt idx="2">
                  <c:v>0.272727</c:v>
                </c:pt>
              </c:numCache>
            </c:numRef>
          </c:val>
          <c:extLst>
            <c:ext xmlns:c16="http://schemas.microsoft.com/office/drawing/2014/chart" uri="{C3380CC4-5D6E-409C-BE32-E72D297353CC}">
              <c16:uniqueId val="{00000001-DAFB-465F-B77E-328723D05A3A}"/>
            </c:ext>
          </c:extLst>
        </c:ser>
        <c:ser>
          <c:idx val="2"/>
          <c:order val="2"/>
          <c:tx>
            <c:strRef>
              <c:f>Invest!$E$3</c:f>
              <c:strCache>
                <c:ptCount val="1"/>
                <c:pt idx="0">
                  <c:v>Arkitektföretag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Invest!$A$4:$A$7</c:f>
              <c:strCache>
                <c:ptCount val="4"/>
                <c:pt idx="0">
                  <c:v>Tillgång på rätt kompetens</c:v>
                </c:pt>
                <c:pt idx="1">
                  <c:v>Tillgång på kapital</c:v>
                </c:pt>
                <c:pt idx="2">
                  <c:v>Affärs- och upphandlingsmodeller som fokuserar på kvalitet och funktion (ist för pris/h)</c:v>
                </c:pt>
                <c:pt idx="3">
                  <c:v>Annat</c:v>
                </c:pt>
              </c:strCache>
            </c:strRef>
          </c:cat>
          <c:val>
            <c:numRef>
              <c:f>Invest!$E$4:$E$7</c:f>
              <c:numCache>
                <c:formatCode>0%</c:formatCode>
                <c:ptCount val="4"/>
                <c:pt idx="0">
                  <c:v>0.148148</c:v>
                </c:pt>
                <c:pt idx="1">
                  <c:v>0.111111</c:v>
                </c:pt>
                <c:pt idx="2">
                  <c:v>0.74074099999999998</c:v>
                </c:pt>
              </c:numCache>
            </c:numRef>
          </c:val>
          <c:extLst>
            <c:ext xmlns:c16="http://schemas.microsoft.com/office/drawing/2014/chart" uri="{C3380CC4-5D6E-409C-BE32-E72D297353CC}">
              <c16:uniqueId val="{00000002-DAFB-465F-B77E-328723D05A3A}"/>
            </c:ext>
          </c:extLst>
        </c:ser>
        <c:ser>
          <c:idx val="3"/>
          <c:order val="3"/>
          <c:tx>
            <c:strRef>
              <c:f>Invest!$F$3</c:f>
              <c:strCache>
                <c:ptCount val="1"/>
                <c:pt idx="0">
                  <c:v>Övriga (FoU, TIC, Annan)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Invest!$A$4:$A$7</c:f>
              <c:strCache>
                <c:ptCount val="4"/>
                <c:pt idx="0">
                  <c:v>Tillgång på rätt kompetens</c:v>
                </c:pt>
                <c:pt idx="1">
                  <c:v>Tillgång på kapital</c:v>
                </c:pt>
                <c:pt idx="2">
                  <c:v>Affärs- och upphandlingsmodeller som fokuserar på kvalitet och funktion (ist för pris/h)</c:v>
                </c:pt>
                <c:pt idx="3">
                  <c:v>Annat</c:v>
                </c:pt>
              </c:strCache>
            </c:strRef>
          </c:cat>
          <c:val>
            <c:numRef>
              <c:f>Invest!$F$4:$F$7</c:f>
              <c:numCache>
                <c:formatCode>0%</c:formatCode>
                <c:ptCount val="4"/>
                <c:pt idx="0">
                  <c:v>0.222222</c:v>
                </c:pt>
                <c:pt idx="1">
                  <c:v>0.33333299999999999</c:v>
                </c:pt>
                <c:pt idx="2">
                  <c:v>0.222222</c:v>
                </c:pt>
                <c:pt idx="3">
                  <c:v>0.222222</c:v>
                </c:pt>
              </c:numCache>
            </c:numRef>
          </c:val>
          <c:extLst>
            <c:ext xmlns:c16="http://schemas.microsoft.com/office/drawing/2014/chart" uri="{C3380CC4-5D6E-409C-BE32-E72D297353CC}">
              <c16:uniqueId val="{00000003-DAFB-465F-B77E-328723D05A3A}"/>
            </c:ext>
          </c:extLst>
        </c:ser>
        <c:dLbls>
          <c:dLblPos val="outEnd"/>
          <c:showLegendKey val="0"/>
          <c:showVal val="1"/>
          <c:showCatName val="0"/>
          <c:showSerName val="0"/>
          <c:showPercent val="0"/>
          <c:showBubbleSize val="0"/>
        </c:dLbls>
        <c:gapWidth val="219"/>
        <c:overlap val="-27"/>
        <c:axId val="1418837872"/>
        <c:axId val="1418844112"/>
      </c:barChart>
      <c:catAx>
        <c:axId val="141883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18844112"/>
        <c:crosses val="autoZero"/>
        <c:auto val="1"/>
        <c:lblAlgn val="ctr"/>
        <c:lblOffset val="100"/>
        <c:noMultiLvlLbl val="0"/>
      </c:catAx>
      <c:valAx>
        <c:axId val="1418844112"/>
        <c:scaling>
          <c:orientation val="minMax"/>
        </c:scaling>
        <c:delete val="1"/>
        <c:axPos val="l"/>
        <c:numFmt formatCode="0%" sourceLinked="1"/>
        <c:majorTickMark val="none"/>
        <c:minorTickMark val="none"/>
        <c:tickLblPos val="nextTo"/>
        <c:crossAx val="141883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spc="50"/>
            </a:pPr>
            <a:r>
              <a:rPr lang="sv-SE"/>
              <a:t> </a:t>
            </a:r>
          </a:p>
        </c:rich>
      </c:tx>
      <c:overlay val="0"/>
    </c:title>
    <c:autoTitleDeleted val="0"/>
    <c:plotArea>
      <c:layout/>
      <c:doughnutChart>
        <c:varyColors val="1"/>
        <c:ser>
          <c:idx val="0"/>
          <c:order val="0"/>
          <c:tx>
            <c:strRef>
              <c:f>DataSheet!$C$1</c:f>
              <c:strCache>
                <c:ptCount val="1"/>
                <c:pt idx="0">
                  <c:v>Interna hållbarhetsprocesser</c:v>
                </c:pt>
              </c:strCache>
            </c:strRef>
          </c:tx>
          <c:spPr>
            <a:solidFill>
              <a:schemeClr val="accent1"/>
            </a:solidFill>
            <a:ln>
              <a:solidFill>
                <a:schemeClr val="accent1"/>
              </a:solidFill>
            </a:ln>
          </c:spPr>
          <c:dPt>
            <c:idx val="0"/>
            <c:bubble3D val="0"/>
            <c:spPr>
              <a:solidFill>
                <a:schemeClr val="accent1"/>
              </a:solidFill>
              <a:ln>
                <a:noFill/>
              </a:ln>
            </c:spPr>
            <c:extLst>
              <c:ext xmlns:c16="http://schemas.microsoft.com/office/drawing/2014/chart" uri="{C3380CC4-5D6E-409C-BE32-E72D297353CC}">
                <c16:uniqueId val="{00000001-9405-49E0-82AF-3BEEB107D8EC}"/>
              </c:ext>
            </c:extLst>
          </c:dPt>
          <c:dPt>
            <c:idx val="1"/>
            <c:bubble3D val="0"/>
            <c:spPr>
              <a:solidFill>
                <a:schemeClr val="accent2"/>
              </a:solidFill>
              <a:ln>
                <a:noFill/>
              </a:ln>
            </c:spPr>
            <c:extLst>
              <c:ext xmlns:c16="http://schemas.microsoft.com/office/drawing/2014/chart" uri="{C3380CC4-5D6E-409C-BE32-E72D297353CC}">
                <c16:uniqueId val="{00000003-9405-49E0-82AF-3BEEB107D8EC}"/>
              </c:ext>
            </c:extLst>
          </c:dPt>
          <c:cat>
            <c:strRef>
              <c:f>DataSheet!$B$2:$B$3</c:f>
              <c:strCache>
                <c:ptCount val="2"/>
                <c:pt idx="0">
                  <c:v>Ja</c:v>
                </c:pt>
                <c:pt idx="1">
                  <c:v>Nej</c:v>
                </c:pt>
              </c:strCache>
            </c:strRef>
          </c:cat>
          <c:val>
            <c:numRef>
              <c:f>DataSheet!$C$2:$C$3</c:f>
              <c:numCache>
                <c:formatCode>General</c:formatCode>
                <c:ptCount val="2"/>
                <c:pt idx="0">
                  <c:v>91.056899999999999</c:v>
                </c:pt>
                <c:pt idx="1">
                  <c:v>8.9430999999999994</c:v>
                </c:pt>
              </c:numCache>
            </c:numRef>
          </c:val>
          <c:extLst>
            <c:ext xmlns:c16="http://schemas.microsoft.com/office/drawing/2014/chart" uri="{C3380CC4-5D6E-409C-BE32-E72D297353CC}">
              <c16:uniqueId val="{00000004-9405-49E0-82AF-3BEEB107D8EC}"/>
            </c:ext>
          </c:extLst>
        </c:ser>
        <c:dLbls>
          <c:showLegendKey val="0"/>
          <c:showVal val="0"/>
          <c:showCatName val="0"/>
          <c:showSerName val="0"/>
          <c:showPercent val="0"/>
          <c:showBubbleSize val="0"/>
          <c:showLeaderLines val="0"/>
        </c:dLbls>
        <c:firstSliceAng val="0"/>
        <c:holeSize val="50"/>
      </c:doughnutChart>
      <c:spPr>
        <a:noFill/>
      </c:spPr>
    </c:plotArea>
    <c:plotVisOnly val="1"/>
    <c:dispBlanksAs val="zero"/>
    <c:showDLblsOverMax val="1"/>
  </c:chart>
  <c:spPr>
    <a:noFill/>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Blad11!$A$4</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Blad11!$C$3:$F$3</c:f>
              <c:strCache>
                <c:ptCount val="4"/>
                <c:pt idx="0">
                  <c:v>Teknikkonsultföretag</c:v>
                </c:pt>
                <c:pt idx="1">
                  <c:v>Industri- och techkonsultföretag</c:v>
                </c:pt>
                <c:pt idx="2">
                  <c:v>Arkitektföretag</c:v>
                </c:pt>
                <c:pt idx="3">
                  <c:v>Övriga (FoU, TIC, Annan)</c:v>
                </c:pt>
              </c:strCache>
            </c:strRef>
          </c:cat>
          <c:val>
            <c:numRef>
              <c:f>Blad11!$C$4:$F$4</c:f>
              <c:numCache>
                <c:formatCode>0%</c:formatCode>
                <c:ptCount val="4"/>
                <c:pt idx="0">
                  <c:v>0.9375</c:v>
                </c:pt>
                <c:pt idx="1">
                  <c:v>0.86363599999999996</c:v>
                </c:pt>
                <c:pt idx="2">
                  <c:v>0.92592600000000003</c:v>
                </c:pt>
                <c:pt idx="3">
                  <c:v>0.77777799999999997</c:v>
                </c:pt>
              </c:numCache>
            </c:numRef>
          </c:val>
          <c:extLst>
            <c:ext xmlns:c16="http://schemas.microsoft.com/office/drawing/2014/chart" uri="{C3380CC4-5D6E-409C-BE32-E72D297353CC}">
              <c16:uniqueId val="{00000001-C9CD-4E38-925A-2DC61AF70508}"/>
            </c:ext>
          </c:extLst>
        </c:ser>
        <c:ser>
          <c:idx val="1"/>
          <c:order val="1"/>
          <c:tx>
            <c:strRef>
              <c:f>Blad11!$A$5</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Blad11!$C$3:$F$3</c:f>
              <c:strCache>
                <c:ptCount val="4"/>
                <c:pt idx="0">
                  <c:v>Teknikkonsultföretag</c:v>
                </c:pt>
                <c:pt idx="1">
                  <c:v>Industri- och techkonsultföretag</c:v>
                </c:pt>
                <c:pt idx="2">
                  <c:v>Arkitektföretag</c:v>
                </c:pt>
                <c:pt idx="3">
                  <c:v>Övriga (FoU, TIC, Annan)</c:v>
                </c:pt>
              </c:strCache>
            </c:strRef>
          </c:cat>
          <c:val>
            <c:numRef>
              <c:f>Blad11!$C$5:$F$5</c:f>
              <c:numCache>
                <c:formatCode>0%</c:formatCode>
                <c:ptCount val="4"/>
                <c:pt idx="0">
                  <c:v>6.25E-2</c:v>
                </c:pt>
                <c:pt idx="1">
                  <c:v>0.13636400000000001</c:v>
                </c:pt>
                <c:pt idx="2">
                  <c:v>7.4074000000000001E-2</c:v>
                </c:pt>
                <c:pt idx="3">
                  <c:v>0.222222</c:v>
                </c:pt>
              </c:numCache>
            </c:numRef>
          </c:val>
          <c:extLst>
            <c:ext xmlns:c16="http://schemas.microsoft.com/office/drawing/2014/chart" uri="{C3380CC4-5D6E-409C-BE32-E72D297353CC}">
              <c16:uniqueId val="{00000002-C9CD-4E38-925A-2DC61AF70508}"/>
            </c:ext>
          </c:extLst>
        </c:ser>
        <c:dLbls>
          <c:dLblPos val="ctr"/>
          <c:showLegendKey val="0"/>
          <c:showVal val="1"/>
          <c:showCatName val="0"/>
          <c:showSerName val="0"/>
          <c:showPercent val="0"/>
          <c:showBubbleSize val="0"/>
        </c:dLbls>
        <c:gapWidth val="150"/>
        <c:overlap val="100"/>
        <c:axId val="1448056160"/>
        <c:axId val="1448052800"/>
      </c:barChart>
      <c:catAx>
        <c:axId val="1448056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8052800"/>
        <c:crosses val="autoZero"/>
        <c:auto val="1"/>
        <c:lblAlgn val="ctr"/>
        <c:lblOffset val="100"/>
        <c:noMultiLvlLbl val="0"/>
      </c:catAx>
      <c:valAx>
        <c:axId val="1448052800"/>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4805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'int proc Hållbar'!$A$9</c:f>
              <c:strCache>
                <c:ptCount val="1"/>
                <c:pt idx="0">
                  <c:v>Ja - i hög grad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 proc Hållbar'!$B$2:$F$2</c:f>
              <c:strCache>
                <c:ptCount val="5"/>
                <c:pt idx="0">
                  <c:v>Total</c:v>
                </c:pt>
                <c:pt idx="1">
                  <c:v>Teknikkonsultföretag</c:v>
                </c:pt>
                <c:pt idx="2">
                  <c:v>Industri- och techkonsultföretag</c:v>
                </c:pt>
                <c:pt idx="3">
                  <c:v>Arkitektföretag</c:v>
                </c:pt>
                <c:pt idx="4">
                  <c:v>Övriga (FoU, TIC, Annan)</c:v>
                </c:pt>
              </c:strCache>
            </c:strRef>
          </c:cat>
          <c:val>
            <c:numRef>
              <c:f>'int proc Hållbar'!$B$9:$F$9</c:f>
              <c:numCache>
                <c:formatCode>0%</c:formatCode>
                <c:ptCount val="5"/>
                <c:pt idx="0">
                  <c:v>0.38679200000000002</c:v>
                </c:pt>
                <c:pt idx="1">
                  <c:v>0.4375</c:v>
                </c:pt>
                <c:pt idx="2">
                  <c:v>0.31818200000000002</c:v>
                </c:pt>
                <c:pt idx="3">
                  <c:v>0.33333299999999999</c:v>
                </c:pt>
                <c:pt idx="4">
                  <c:v>0.44444400000000001</c:v>
                </c:pt>
              </c:numCache>
            </c:numRef>
          </c:val>
          <c:extLst>
            <c:ext xmlns:c16="http://schemas.microsoft.com/office/drawing/2014/chart" uri="{C3380CC4-5D6E-409C-BE32-E72D297353CC}">
              <c16:uniqueId val="{00000000-BA21-427B-8ABA-CECA7A968882}"/>
            </c:ext>
          </c:extLst>
        </c:ser>
        <c:ser>
          <c:idx val="1"/>
          <c:order val="1"/>
          <c:tx>
            <c:strRef>
              <c:f>'int proc Hållbar'!$A$10</c:f>
              <c:strCache>
                <c:ptCount val="1"/>
                <c:pt idx="0">
                  <c:v>Ja - i låg grad </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 proc Hållbar'!$B$2:$F$2</c:f>
              <c:strCache>
                <c:ptCount val="5"/>
                <c:pt idx="0">
                  <c:v>Total</c:v>
                </c:pt>
                <c:pt idx="1">
                  <c:v>Teknikkonsultföretag</c:v>
                </c:pt>
                <c:pt idx="2">
                  <c:v>Industri- och techkonsultföretag</c:v>
                </c:pt>
                <c:pt idx="3">
                  <c:v>Arkitektföretag</c:v>
                </c:pt>
                <c:pt idx="4">
                  <c:v>Övriga (FoU, TIC, Annan)</c:v>
                </c:pt>
              </c:strCache>
            </c:strRef>
          </c:cat>
          <c:val>
            <c:numRef>
              <c:f>'int proc Hållbar'!$B$10:$F$10</c:f>
              <c:numCache>
                <c:formatCode>0%</c:formatCode>
                <c:ptCount val="5"/>
                <c:pt idx="0">
                  <c:v>0.42452800000000002</c:v>
                </c:pt>
                <c:pt idx="1">
                  <c:v>0.39583299999999999</c:v>
                </c:pt>
                <c:pt idx="2">
                  <c:v>0.54545500000000002</c:v>
                </c:pt>
                <c:pt idx="3">
                  <c:v>0.51851899999999995</c:v>
                </c:pt>
              </c:numCache>
            </c:numRef>
          </c:val>
          <c:extLst>
            <c:ext xmlns:c16="http://schemas.microsoft.com/office/drawing/2014/chart" uri="{C3380CC4-5D6E-409C-BE32-E72D297353CC}">
              <c16:uniqueId val="{00000001-BA21-427B-8ABA-CECA7A968882}"/>
            </c:ext>
          </c:extLst>
        </c:ser>
        <c:ser>
          <c:idx val="2"/>
          <c:order val="2"/>
          <c:tx>
            <c:strRef>
              <c:f>'int proc Hållbar'!$A$11</c:f>
              <c:strCache>
                <c:ptCount val="1"/>
                <c:pt idx="0">
                  <c:v>Nej</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 proc Hållbar'!$B$2:$F$2</c:f>
              <c:strCache>
                <c:ptCount val="5"/>
                <c:pt idx="0">
                  <c:v>Total</c:v>
                </c:pt>
                <c:pt idx="1">
                  <c:v>Teknikkonsultföretag</c:v>
                </c:pt>
                <c:pt idx="2">
                  <c:v>Industri- och techkonsultföretag</c:v>
                </c:pt>
                <c:pt idx="3">
                  <c:v>Arkitektföretag</c:v>
                </c:pt>
                <c:pt idx="4">
                  <c:v>Övriga (FoU, TIC, Annan)</c:v>
                </c:pt>
              </c:strCache>
            </c:strRef>
          </c:cat>
          <c:val>
            <c:numRef>
              <c:f>'int proc Hållbar'!$B$11:$F$11</c:f>
              <c:numCache>
                <c:formatCode>0%</c:formatCode>
                <c:ptCount val="5"/>
                <c:pt idx="0">
                  <c:v>0.16981099999999999</c:v>
                </c:pt>
                <c:pt idx="1">
                  <c:v>0.14583299999999999</c:v>
                </c:pt>
                <c:pt idx="2">
                  <c:v>0.13636400000000001</c:v>
                </c:pt>
                <c:pt idx="3">
                  <c:v>0.148148</c:v>
                </c:pt>
                <c:pt idx="4">
                  <c:v>0.44444400000000001</c:v>
                </c:pt>
              </c:numCache>
            </c:numRef>
          </c:val>
          <c:extLst>
            <c:ext xmlns:c16="http://schemas.microsoft.com/office/drawing/2014/chart" uri="{C3380CC4-5D6E-409C-BE32-E72D297353CC}">
              <c16:uniqueId val="{00000002-BA21-427B-8ABA-CECA7A968882}"/>
            </c:ext>
          </c:extLst>
        </c:ser>
        <c:ser>
          <c:idx val="3"/>
          <c:order val="3"/>
          <c:tx>
            <c:strRef>
              <c:f>'int proc Hållbar'!$A$12</c:f>
              <c:strCache>
                <c:ptCount val="1"/>
                <c:pt idx="0">
                  <c:v>Vet ej</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 proc Hållbar'!$B$2:$F$2</c:f>
              <c:strCache>
                <c:ptCount val="5"/>
                <c:pt idx="0">
                  <c:v>Total</c:v>
                </c:pt>
                <c:pt idx="1">
                  <c:v>Teknikkonsultföretag</c:v>
                </c:pt>
                <c:pt idx="2">
                  <c:v>Industri- och techkonsultföretag</c:v>
                </c:pt>
                <c:pt idx="3">
                  <c:v>Arkitektföretag</c:v>
                </c:pt>
                <c:pt idx="4">
                  <c:v>Övriga (FoU, TIC, Annan)</c:v>
                </c:pt>
              </c:strCache>
            </c:strRef>
          </c:cat>
          <c:val>
            <c:numRef>
              <c:f>'int proc Hållbar'!$B$12:$F$12</c:f>
              <c:numCache>
                <c:formatCode>0%</c:formatCode>
                <c:ptCount val="5"/>
                <c:pt idx="0">
                  <c:v>1.8867999999999999E-2</c:v>
                </c:pt>
                <c:pt idx="1">
                  <c:v>2.0833000000000001E-2</c:v>
                </c:pt>
                <c:pt idx="4">
                  <c:v>0.111111</c:v>
                </c:pt>
              </c:numCache>
            </c:numRef>
          </c:val>
          <c:extLst>
            <c:ext xmlns:c16="http://schemas.microsoft.com/office/drawing/2014/chart" uri="{C3380CC4-5D6E-409C-BE32-E72D297353CC}">
              <c16:uniqueId val="{00000003-BA21-427B-8ABA-CECA7A968882}"/>
            </c:ext>
          </c:extLst>
        </c:ser>
        <c:dLbls>
          <c:showLegendKey val="0"/>
          <c:showVal val="0"/>
          <c:showCatName val="0"/>
          <c:showSerName val="0"/>
          <c:showPercent val="0"/>
          <c:showBubbleSize val="0"/>
        </c:dLbls>
        <c:gapWidth val="150"/>
        <c:overlap val="100"/>
        <c:axId val="1158244928"/>
        <c:axId val="1158245408"/>
      </c:barChart>
      <c:catAx>
        <c:axId val="1158244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8245408"/>
        <c:crosses val="autoZero"/>
        <c:auto val="1"/>
        <c:lblAlgn val="ctr"/>
        <c:lblOffset val="100"/>
        <c:noMultiLvlLbl val="0"/>
      </c:catAx>
      <c:valAx>
        <c:axId val="11582454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8244928"/>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'Hållbara tjänster'!$A$4</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'Hållbara tjänster'!$B$2:$F$2</c:f>
              <c:strCache>
                <c:ptCount val="5"/>
                <c:pt idx="0">
                  <c:v>Total</c:v>
                </c:pt>
                <c:pt idx="1">
                  <c:v>Teknikkonsultföretag</c:v>
                </c:pt>
                <c:pt idx="2">
                  <c:v>Industri- och techkonsultföretag</c:v>
                </c:pt>
                <c:pt idx="3">
                  <c:v>Arkitektföretag</c:v>
                </c:pt>
                <c:pt idx="4">
                  <c:v>Övriga (FoU, TIC, Annan)</c:v>
                </c:pt>
              </c:strCache>
              <c:extLst/>
            </c:strRef>
          </c:cat>
          <c:val>
            <c:numRef>
              <c:f>'Hållbara tjänster'!$B$4:$F$4</c:f>
              <c:numCache>
                <c:formatCode>0%</c:formatCode>
                <c:ptCount val="5"/>
                <c:pt idx="0">
                  <c:v>0.90566000000000002</c:v>
                </c:pt>
                <c:pt idx="1">
                  <c:v>0.9375</c:v>
                </c:pt>
                <c:pt idx="2">
                  <c:v>0.86363599999999996</c:v>
                </c:pt>
                <c:pt idx="3">
                  <c:v>0.92592600000000003</c:v>
                </c:pt>
                <c:pt idx="4">
                  <c:v>0.77777799999999997</c:v>
                </c:pt>
              </c:numCache>
              <c:extLst/>
            </c:numRef>
          </c:val>
          <c:extLst>
            <c:ext xmlns:c16="http://schemas.microsoft.com/office/drawing/2014/chart" uri="{C3380CC4-5D6E-409C-BE32-E72D297353CC}">
              <c16:uniqueId val="{00000000-7B73-4C84-9850-E5E82885C07D}"/>
            </c:ext>
          </c:extLst>
        </c:ser>
        <c:ser>
          <c:idx val="1"/>
          <c:order val="1"/>
          <c:tx>
            <c:strRef>
              <c:f>'Hållbara tjänster'!$A$5</c:f>
              <c:strCache>
                <c:ptCount val="1"/>
                <c:pt idx="0">
                  <c:v>Nej</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'Hållbara tjänster'!$B$2:$F$2</c:f>
              <c:strCache>
                <c:ptCount val="5"/>
                <c:pt idx="0">
                  <c:v>Total</c:v>
                </c:pt>
                <c:pt idx="1">
                  <c:v>Teknikkonsultföretag</c:v>
                </c:pt>
                <c:pt idx="2">
                  <c:v>Industri- och techkonsultföretag</c:v>
                </c:pt>
                <c:pt idx="3">
                  <c:v>Arkitektföretag</c:v>
                </c:pt>
                <c:pt idx="4">
                  <c:v>Övriga (FoU, TIC, Annan)</c:v>
                </c:pt>
              </c:strCache>
              <c:extLst/>
            </c:strRef>
          </c:cat>
          <c:val>
            <c:numRef>
              <c:f>'Hållbara tjänster'!$B$5:$F$5</c:f>
              <c:numCache>
                <c:formatCode>0%</c:formatCode>
                <c:ptCount val="5"/>
                <c:pt idx="0">
                  <c:v>9.4339999999999993E-2</c:v>
                </c:pt>
                <c:pt idx="1">
                  <c:v>6.25E-2</c:v>
                </c:pt>
                <c:pt idx="2">
                  <c:v>0.13636400000000001</c:v>
                </c:pt>
                <c:pt idx="3">
                  <c:v>7.4074000000000001E-2</c:v>
                </c:pt>
                <c:pt idx="4">
                  <c:v>0.222222</c:v>
                </c:pt>
              </c:numCache>
              <c:extLst/>
            </c:numRef>
          </c:val>
          <c:extLst>
            <c:ext xmlns:c16="http://schemas.microsoft.com/office/drawing/2014/chart" uri="{C3380CC4-5D6E-409C-BE32-E72D297353CC}">
              <c16:uniqueId val="{00000001-7B73-4C84-9850-E5E82885C07D}"/>
            </c:ext>
          </c:extLst>
        </c:ser>
        <c:ser>
          <c:idx val="2"/>
          <c:order val="2"/>
          <c:tx>
            <c:strRef>
              <c:f>'Hållbara tjänster'!$A$6</c:f>
              <c:strCache>
                <c:ptCount val="1"/>
                <c:pt idx="0">
                  <c:v>Vet ej</c:v>
                </c:pt>
              </c:strCache>
            </c:strRef>
          </c:tx>
          <c:spPr>
            <a:solidFill>
              <a:schemeClr val="accent3"/>
            </a:solidFill>
            <a:ln>
              <a:noFill/>
            </a:ln>
            <a:effectLst/>
          </c:spPr>
          <c:invertIfNegative val="0"/>
          <c:cat>
            <c:strRef>
              <c:f>'Hållbara tjänster'!$B$2:$F$2</c:f>
              <c:strCache>
                <c:ptCount val="5"/>
                <c:pt idx="0">
                  <c:v>Total</c:v>
                </c:pt>
                <c:pt idx="1">
                  <c:v>Teknikkonsultföretag</c:v>
                </c:pt>
                <c:pt idx="2">
                  <c:v>Industri- och techkonsultföretag</c:v>
                </c:pt>
                <c:pt idx="3">
                  <c:v>Arkitektföretag</c:v>
                </c:pt>
                <c:pt idx="4">
                  <c:v>Övriga (FoU, TIC, Annan)</c:v>
                </c:pt>
              </c:strCache>
              <c:extLst/>
            </c:strRef>
          </c:cat>
          <c:val>
            <c:numRef>
              <c:f>'Hållbara tjänster'!$B$6:$F$6</c:f>
              <c:numCache>
                <c:formatCode>General</c:formatCode>
                <c:ptCount val="5"/>
              </c:numCache>
              <c:extLst/>
            </c:numRef>
          </c:val>
          <c:extLst>
            <c:ext xmlns:c16="http://schemas.microsoft.com/office/drawing/2014/chart" uri="{C3380CC4-5D6E-409C-BE32-E72D297353CC}">
              <c16:uniqueId val="{00000002-7B73-4C84-9850-E5E82885C07D}"/>
            </c:ext>
          </c:extLst>
        </c:ser>
        <c:dLbls>
          <c:showLegendKey val="0"/>
          <c:showVal val="0"/>
          <c:showCatName val="0"/>
          <c:showSerName val="0"/>
          <c:showPercent val="0"/>
          <c:showBubbleSize val="0"/>
        </c:dLbls>
        <c:gapWidth val="150"/>
        <c:overlap val="100"/>
        <c:axId val="1603895199"/>
        <c:axId val="1603894239"/>
      </c:barChart>
      <c:catAx>
        <c:axId val="160389519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03894239"/>
        <c:crosses val="autoZero"/>
        <c:auto val="1"/>
        <c:lblAlgn val="ctr"/>
        <c:lblOffset val="100"/>
        <c:noMultiLvlLbl val="0"/>
      </c:catAx>
      <c:valAx>
        <c:axId val="160389423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03895199"/>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AI!$A$4</c:f>
              <c:strCache>
                <c:ptCount val="1"/>
                <c:pt idx="0">
                  <c:v>AI är en integrerad del av vår digitala strategi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AI!$B$3:$F$3</c:f>
              <c:strCache>
                <c:ptCount val="5"/>
                <c:pt idx="0">
                  <c:v>Total</c:v>
                </c:pt>
                <c:pt idx="1">
                  <c:v>Teknikkonsultföretag</c:v>
                </c:pt>
                <c:pt idx="2">
                  <c:v>Industri- och techkonsultföretag</c:v>
                </c:pt>
                <c:pt idx="3">
                  <c:v>Arkitektföretag</c:v>
                </c:pt>
                <c:pt idx="4">
                  <c:v>Övriga (FoU, TIC, Annan)</c:v>
                </c:pt>
              </c:strCache>
            </c:strRef>
          </c:cat>
          <c:val>
            <c:numRef>
              <c:f>AI!$B$4:$F$4</c:f>
              <c:numCache>
                <c:formatCode>0%</c:formatCode>
                <c:ptCount val="5"/>
                <c:pt idx="0">
                  <c:v>0.38679200000000002</c:v>
                </c:pt>
                <c:pt idx="1">
                  <c:v>0.29166700000000001</c:v>
                </c:pt>
                <c:pt idx="2">
                  <c:v>0.40909099999999998</c:v>
                </c:pt>
                <c:pt idx="3">
                  <c:v>0.51851899999999995</c:v>
                </c:pt>
                <c:pt idx="4">
                  <c:v>0.44444400000000001</c:v>
                </c:pt>
              </c:numCache>
            </c:numRef>
          </c:val>
          <c:extLst>
            <c:ext xmlns:c16="http://schemas.microsoft.com/office/drawing/2014/chart" uri="{C3380CC4-5D6E-409C-BE32-E72D297353CC}">
              <c16:uniqueId val="{00000000-D1C2-4D2C-8398-1DBDE91DCD21}"/>
            </c:ext>
          </c:extLst>
        </c:ser>
        <c:ser>
          <c:idx val="1"/>
          <c:order val="1"/>
          <c:tx>
            <c:strRef>
              <c:f>AI!$A$5</c:f>
              <c:strCache>
                <c:ptCount val="1"/>
                <c:pt idx="0">
                  <c:v>Vi har en separat AI-strategi</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AI!$B$3:$F$3</c:f>
              <c:strCache>
                <c:ptCount val="5"/>
                <c:pt idx="0">
                  <c:v>Total</c:v>
                </c:pt>
                <c:pt idx="1">
                  <c:v>Teknikkonsultföretag</c:v>
                </c:pt>
                <c:pt idx="2">
                  <c:v>Industri- och techkonsultföretag</c:v>
                </c:pt>
                <c:pt idx="3">
                  <c:v>Arkitektföretag</c:v>
                </c:pt>
                <c:pt idx="4">
                  <c:v>Övriga (FoU, TIC, Annan)</c:v>
                </c:pt>
              </c:strCache>
            </c:strRef>
          </c:cat>
          <c:val>
            <c:numRef>
              <c:f>AI!$B$5:$F$5</c:f>
              <c:numCache>
                <c:formatCode>0%</c:formatCode>
                <c:ptCount val="5"/>
                <c:pt idx="0">
                  <c:v>0.235849</c:v>
                </c:pt>
                <c:pt idx="1">
                  <c:v>0.20833299999999999</c:v>
                </c:pt>
                <c:pt idx="2">
                  <c:v>0.227273</c:v>
                </c:pt>
                <c:pt idx="3">
                  <c:v>0.25925900000000002</c:v>
                </c:pt>
                <c:pt idx="4">
                  <c:v>0.33333299999999999</c:v>
                </c:pt>
              </c:numCache>
            </c:numRef>
          </c:val>
          <c:extLst>
            <c:ext xmlns:c16="http://schemas.microsoft.com/office/drawing/2014/chart" uri="{C3380CC4-5D6E-409C-BE32-E72D297353CC}">
              <c16:uniqueId val="{00000001-D1C2-4D2C-8398-1DBDE91DCD21}"/>
            </c:ext>
          </c:extLst>
        </c:ser>
        <c:ser>
          <c:idx val="2"/>
          <c:order val="2"/>
          <c:tx>
            <c:strRef>
              <c:f>AI!$A$6</c:f>
              <c:strCache>
                <c:ptCount val="1"/>
                <c:pt idx="0">
                  <c:v>AI hanteras inte strategiskt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AI!$B$3:$F$3</c:f>
              <c:strCache>
                <c:ptCount val="5"/>
                <c:pt idx="0">
                  <c:v>Total</c:v>
                </c:pt>
                <c:pt idx="1">
                  <c:v>Teknikkonsultföretag</c:v>
                </c:pt>
                <c:pt idx="2">
                  <c:v>Industri- och techkonsultföretag</c:v>
                </c:pt>
                <c:pt idx="3">
                  <c:v>Arkitektföretag</c:v>
                </c:pt>
                <c:pt idx="4">
                  <c:v>Övriga (FoU, TIC, Annan)</c:v>
                </c:pt>
              </c:strCache>
            </c:strRef>
          </c:cat>
          <c:val>
            <c:numRef>
              <c:f>AI!$B$6:$F$6</c:f>
              <c:numCache>
                <c:formatCode>0%</c:formatCode>
                <c:ptCount val="5"/>
                <c:pt idx="0">
                  <c:v>0.34905700000000001</c:v>
                </c:pt>
                <c:pt idx="1">
                  <c:v>0.45833299999999999</c:v>
                </c:pt>
                <c:pt idx="2">
                  <c:v>0.36363600000000001</c:v>
                </c:pt>
                <c:pt idx="3">
                  <c:v>0.222222</c:v>
                </c:pt>
                <c:pt idx="4">
                  <c:v>0.111111</c:v>
                </c:pt>
              </c:numCache>
            </c:numRef>
          </c:val>
          <c:extLst>
            <c:ext xmlns:c16="http://schemas.microsoft.com/office/drawing/2014/chart" uri="{C3380CC4-5D6E-409C-BE32-E72D297353CC}">
              <c16:uniqueId val="{00000002-D1C2-4D2C-8398-1DBDE91DCD21}"/>
            </c:ext>
          </c:extLst>
        </c:ser>
        <c:ser>
          <c:idx val="3"/>
          <c:order val="3"/>
          <c:tx>
            <c:strRef>
              <c:f>AI!$A$7</c:f>
              <c:strCache>
                <c:ptCount val="1"/>
                <c:pt idx="0">
                  <c:v>Vet ej</c:v>
                </c:pt>
              </c:strCache>
            </c:strRef>
          </c:tx>
          <c:spPr>
            <a:solidFill>
              <a:schemeClr val="tx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AI!$B$3:$F$3</c:f>
              <c:strCache>
                <c:ptCount val="5"/>
                <c:pt idx="0">
                  <c:v>Total</c:v>
                </c:pt>
                <c:pt idx="1">
                  <c:v>Teknikkonsultföretag</c:v>
                </c:pt>
                <c:pt idx="2">
                  <c:v>Industri- och techkonsultföretag</c:v>
                </c:pt>
                <c:pt idx="3">
                  <c:v>Arkitektföretag</c:v>
                </c:pt>
                <c:pt idx="4">
                  <c:v>Övriga (FoU, TIC, Annan)</c:v>
                </c:pt>
              </c:strCache>
            </c:strRef>
          </c:cat>
          <c:val>
            <c:numRef>
              <c:f>AI!$B$7:$F$7</c:f>
              <c:numCache>
                <c:formatCode>0%</c:formatCode>
                <c:ptCount val="5"/>
                <c:pt idx="0">
                  <c:v>2.8302000000000001E-2</c:v>
                </c:pt>
                <c:pt idx="1">
                  <c:v>4.1667000000000003E-2</c:v>
                </c:pt>
                <c:pt idx="4">
                  <c:v>0.111111</c:v>
                </c:pt>
              </c:numCache>
            </c:numRef>
          </c:val>
          <c:extLst>
            <c:ext xmlns:c16="http://schemas.microsoft.com/office/drawing/2014/chart" uri="{C3380CC4-5D6E-409C-BE32-E72D297353CC}">
              <c16:uniqueId val="{00000003-D1C2-4D2C-8398-1DBDE91DCD21}"/>
            </c:ext>
          </c:extLst>
        </c:ser>
        <c:dLbls>
          <c:dLblPos val="ctr"/>
          <c:showLegendKey val="0"/>
          <c:showVal val="1"/>
          <c:showCatName val="0"/>
          <c:showSerName val="0"/>
          <c:showPercent val="0"/>
          <c:showBubbleSize val="0"/>
        </c:dLbls>
        <c:gapWidth val="150"/>
        <c:overlap val="100"/>
        <c:axId val="1936511151"/>
        <c:axId val="1936514991"/>
      </c:barChart>
      <c:catAx>
        <c:axId val="19365111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36514991"/>
        <c:crosses val="autoZero"/>
        <c:auto val="1"/>
        <c:lblAlgn val="ctr"/>
        <c:lblOffset val="100"/>
        <c:noMultiLvlLbl val="0"/>
      </c:catAx>
      <c:valAx>
        <c:axId val="1936514991"/>
        <c:scaling>
          <c:orientation val="minMax"/>
          <c:max val="1"/>
        </c:scaling>
        <c:delete val="1"/>
        <c:axPos val="t"/>
        <c:numFmt formatCode="0%" sourceLinked="1"/>
        <c:majorTickMark val="none"/>
        <c:minorTickMark val="none"/>
        <c:tickLblPos val="nextTo"/>
        <c:crossAx val="1936511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'Digigtal strategi'!$A$4</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'Digigtal strategi'!$B$3:$F$3</c:f>
              <c:strCache>
                <c:ptCount val="5"/>
                <c:pt idx="0">
                  <c:v>Total</c:v>
                </c:pt>
                <c:pt idx="1">
                  <c:v>Teknikkonsultföretag</c:v>
                </c:pt>
                <c:pt idx="2">
                  <c:v>Industri- och techkonsultföretag</c:v>
                </c:pt>
                <c:pt idx="3">
                  <c:v>Arkitektföretag</c:v>
                </c:pt>
                <c:pt idx="4">
                  <c:v>Övriga (FoU, TIC, Annan)</c:v>
                </c:pt>
              </c:strCache>
            </c:strRef>
          </c:cat>
          <c:val>
            <c:numRef>
              <c:f>'Digigtal strategi'!$B$4:$F$4</c:f>
              <c:numCache>
                <c:formatCode>0%</c:formatCode>
                <c:ptCount val="5"/>
                <c:pt idx="0">
                  <c:v>0.52830200000000005</c:v>
                </c:pt>
                <c:pt idx="1">
                  <c:v>0.47916700000000001</c:v>
                </c:pt>
                <c:pt idx="2">
                  <c:v>0.72727299999999995</c:v>
                </c:pt>
                <c:pt idx="3">
                  <c:v>0.44444400000000001</c:v>
                </c:pt>
                <c:pt idx="4">
                  <c:v>0.55555600000000005</c:v>
                </c:pt>
              </c:numCache>
            </c:numRef>
          </c:val>
          <c:extLst>
            <c:ext xmlns:c16="http://schemas.microsoft.com/office/drawing/2014/chart" uri="{C3380CC4-5D6E-409C-BE32-E72D297353CC}">
              <c16:uniqueId val="{00000000-B09C-48B0-B0BF-CDA413E884C6}"/>
            </c:ext>
          </c:extLst>
        </c:ser>
        <c:ser>
          <c:idx val="1"/>
          <c:order val="1"/>
          <c:tx>
            <c:strRef>
              <c:f>'Digigtal strategi'!$A$5</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'Digigtal strategi'!$B$3:$F$3</c:f>
              <c:strCache>
                <c:ptCount val="5"/>
                <c:pt idx="0">
                  <c:v>Total</c:v>
                </c:pt>
                <c:pt idx="1">
                  <c:v>Teknikkonsultföretag</c:v>
                </c:pt>
                <c:pt idx="2">
                  <c:v>Industri- och techkonsultföretag</c:v>
                </c:pt>
                <c:pt idx="3">
                  <c:v>Arkitektföretag</c:v>
                </c:pt>
                <c:pt idx="4">
                  <c:v>Övriga (FoU, TIC, Annan)</c:v>
                </c:pt>
              </c:strCache>
            </c:strRef>
          </c:cat>
          <c:val>
            <c:numRef>
              <c:f>'Digigtal strategi'!$B$5:$F$5</c:f>
              <c:numCache>
                <c:formatCode>0%</c:formatCode>
                <c:ptCount val="5"/>
                <c:pt idx="0">
                  <c:v>0.46226400000000001</c:v>
                </c:pt>
                <c:pt idx="1">
                  <c:v>0.5</c:v>
                </c:pt>
                <c:pt idx="2">
                  <c:v>0.272727</c:v>
                </c:pt>
                <c:pt idx="3">
                  <c:v>0.55555600000000005</c:v>
                </c:pt>
                <c:pt idx="4">
                  <c:v>0.44444400000000001</c:v>
                </c:pt>
              </c:numCache>
            </c:numRef>
          </c:val>
          <c:extLst>
            <c:ext xmlns:c16="http://schemas.microsoft.com/office/drawing/2014/chart" uri="{C3380CC4-5D6E-409C-BE32-E72D297353CC}">
              <c16:uniqueId val="{00000001-B09C-48B0-B0BF-CDA413E884C6}"/>
            </c:ext>
          </c:extLst>
        </c:ser>
        <c:ser>
          <c:idx val="2"/>
          <c:order val="2"/>
          <c:tx>
            <c:strRef>
              <c:f>'Digigtal strategi'!$A$6</c:f>
              <c:strCache>
                <c:ptCount val="1"/>
                <c:pt idx="0">
                  <c:v>Vet ej</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b"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layout>
                    <c:manualLayout>
                      <c:w val="4.9914745555032808E-2"/>
                      <c:h val="0.15877039727435055"/>
                    </c:manualLayout>
                  </c15:layout>
                </c:ext>
                <c:ext xmlns:c16="http://schemas.microsoft.com/office/drawing/2014/chart" uri="{C3380CC4-5D6E-409C-BE32-E72D297353CC}">
                  <c16:uniqueId val="{00000003-B09C-48B0-B0BF-CDA413E884C6}"/>
                </c:ext>
              </c:extLst>
            </c:dLbl>
            <c:dLbl>
              <c:idx val="1"/>
              <c:spPr>
                <a:noFill/>
                <a:ln>
                  <a:noFill/>
                </a:ln>
                <a:effectLst/>
              </c:spPr>
              <c:txPr>
                <a:bodyPr rot="0" spcFirstLastPara="1" vertOverflow="ellipsis" vert="horz" wrap="square" anchor="b" anchorCtr="1"/>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layout>
                    <c:manualLayout>
                      <c:w val="4.9914745555032808E-2"/>
                      <c:h val="0.13946506494901567"/>
                    </c:manualLayout>
                  </c15:layout>
                </c:ext>
                <c:ext xmlns:c16="http://schemas.microsoft.com/office/drawing/2014/chart" uri="{C3380CC4-5D6E-409C-BE32-E72D297353CC}">
                  <c16:uniqueId val="{00000004-B09C-48B0-B0BF-CDA413E884C6}"/>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'Digigtal strategi'!$B$3:$F$3</c:f>
              <c:strCache>
                <c:ptCount val="5"/>
                <c:pt idx="0">
                  <c:v>Total</c:v>
                </c:pt>
                <c:pt idx="1">
                  <c:v>Teknikkonsultföretag</c:v>
                </c:pt>
                <c:pt idx="2">
                  <c:v>Industri- och techkonsultföretag</c:v>
                </c:pt>
                <c:pt idx="3">
                  <c:v>Arkitektföretag</c:v>
                </c:pt>
                <c:pt idx="4">
                  <c:v>Övriga (FoU, TIC, Annan)</c:v>
                </c:pt>
              </c:strCache>
            </c:strRef>
          </c:cat>
          <c:val>
            <c:numRef>
              <c:f>'Digigtal strategi'!$B$6:$F$6</c:f>
              <c:numCache>
                <c:formatCode>0%</c:formatCode>
                <c:ptCount val="5"/>
                <c:pt idx="0">
                  <c:v>9.4339999999999997E-3</c:v>
                </c:pt>
                <c:pt idx="1">
                  <c:v>2.0833000000000001E-2</c:v>
                </c:pt>
              </c:numCache>
            </c:numRef>
          </c:val>
          <c:extLst>
            <c:ext xmlns:c16="http://schemas.microsoft.com/office/drawing/2014/chart" uri="{C3380CC4-5D6E-409C-BE32-E72D297353CC}">
              <c16:uniqueId val="{00000002-B09C-48B0-B0BF-CDA413E884C6}"/>
            </c:ext>
          </c:extLst>
        </c:ser>
        <c:dLbls>
          <c:dLblPos val="ctr"/>
          <c:showLegendKey val="0"/>
          <c:showVal val="1"/>
          <c:showCatName val="0"/>
          <c:showSerName val="0"/>
          <c:showPercent val="0"/>
          <c:showBubbleSize val="0"/>
        </c:dLbls>
        <c:gapWidth val="150"/>
        <c:overlap val="100"/>
        <c:axId val="1648677760"/>
        <c:axId val="1331225472"/>
      </c:barChart>
      <c:catAx>
        <c:axId val="1648677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1331225472"/>
        <c:crosses val="autoZero"/>
        <c:auto val="1"/>
        <c:lblAlgn val="ctr"/>
        <c:lblOffset val="100"/>
        <c:noMultiLvlLbl val="0"/>
      </c:catAx>
      <c:valAx>
        <c:axId val="1331225472"/>
        <c:scaling>
          <c:orientation val="minMax"/>
          <c:max val="1"/>
        </c:scaling>
        <c:delete val="1"/>
        <c:axPos val="t"/>
        <c:numFmt formatCode="0%" sourceLinked="1"/>
        <c:majorTickMark val="none"/>
        <c:minorTickMark val="none"/>
        <c:tickLblPos val="nextTo"/>
        <c:crossAx val="164867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67652612988876E-2"/>
          <c:y val="5.0925925925925923E-2"/>
          <c:w val="0.84428705441806862"/>
          <c:h val="0.79942074948964714"/>
        </c:manualLayout>
      </c:layout>
      <c:barChart>
        <c:barDir val="col"/>
        <c:grouping val="clustered"/>
        <c:varyColors val="0"/>
        <c:ser>
          <c:idx val="1"/>
          <c:order val="0"/>
          <c:tx>
            <c:strRef>
              <c:f>kundsektorer!$Q$2</c:f>
              <c:strCache>
                <c:ptCount val="1"/>
                <c:pt idx="0">
                  <c:v>Teknikkonsultföretag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kundsektorer!$O$3:$O$9</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kundsektorer!$Q$3:$Q$9</c:f>
              <c:numCache>
                <c:formatCode>0%</c:formatCode>
                <c:ptCount val="7"/>
                <c:pt idx="0">
                  <c:v>0.79032258064516125</c:v>
                </c:pt>
                <c:pt idx="1">
                  <c:v>0.64516129032258063</c:v>
                </c:pt>
                <c:pt idx="2">
                  <c:v>0.9838709677419355</c:v>
                </c:pt>
                <c:pt idx="3">
                  <c:v>0.54838709677419351</c:v>
                </c:pt>
                <c:pt idx="4">
                  <c:v>0.32258064516129037</c:v>
                </c:pt>
                <c:pt idx="5">
                  <c:v>0.11290322580645162</c:v>
                </c:pt>
                <c:pt idx="6">
                  <c:v>0.20967741935483875</c:v>
                </c:pt>
              </c:numCache>
            </c:numRef>
          </c:val>
          <c:extLst>
            <c:ext xmlns:c16="http://schemas.microsoft.com/office/drawing/2014/chart" uri="{C3380CC4-5D6E-409C-BE32-E72D297353CC}">
              <c16:uniqueId val="{00000000-9B13-4E8C-9BB8-C3F47A1DCBBB}"/>
            </c:ext>
          </c:extLst>
        </c:ser>
        <c:ser>
          <c:idx val="2"/>
          <c:order val="1"/>
          <c:tx>
            <c:strRef>
              <c:f>kundsektorer!$R$2</c:f>
              <c:strCache>
                <c:ptCount val="1"/>
                <c:pt idx="0">
                  <c:v>Industri- och techkonsultföretag</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kundsektorer!$O$3:$O$9</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kundsektorer!$R$3:$R$9</c:f>
              <c:numCache>
                <c:formatCode>0%</c:formatCode>
                <c:ptCount val="7"/>
                <c:pt idx="0">
                  <c:v>0.4</c:v>
                </c:pt>
                <c:pt idx="1">
                  <c:v>0.31999999999999995</c:v>
                </c:pt>
                <c:pt idx="2">
                  <c:v>0.96</c:v>
                </c:pt>
                <c:pt idx="3">
                  <c:v>0.12</c:v>
                </c:pt>
                <c:pt idx="5">
                  <c:v>0.16000000000000003</c:v>
                </c:pt>
              </c:numCache>
            </c:numRef>
          </c:val>
          <c:extLst>
            <c:ext xmlns:c16="http://schemas.microsoft.com/office/drawing/2014/chart" uri="{C3380CC4-5D6E-409C-BE32-E72D297353CC}">
              <c16:uniqueId val="{00000001-9B13-4E8C-9BB8-C3F47A1DCBBB}"/>
            </c:ext>
          </c:extLst>
        </c:ser>
        <c:ser>
          <c:idx val="3"/>
          <c:order val="2"/>
          <c:tx>
            <c:strRef>
              <c:f>kundsektorer!$S$2</c:f>
              <c:strCache>
                <c:ptCount val="1"/>
                <c:pt idx="0">
                  <c:v>Arkitektföretag</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kundsektorer!$O$3:$O$9</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kundsektorer!$S$3:$S$9</c:f>
              <c:numCache>
                <c:formatCode>0%</c:formatCode>
                <c:ptCount val="7"/>
                <c:pt idx="0">
                  <c:v>0.80555555555555558</c:v>
                </c:pt>
                <c:pt idx="1">
                  <c:v>0.47222222222222221</c:v>
                </c:pt>
                <c:pt idx="2">
                  <c:v>0.94444444444444442</c:v>
                </c:pt>
                <c:pt idx="3">
                  <c:v>0.27777777777777779</c:v>
                </c:pt>
                <c:pt idx="4">
                  <c:v>0.36111111111111116</c:v>
                </c:pt>
                <c:pt idx="5">
                  <c:v>0.25</c:v>
                </c:pt>
                <c:pt idx="6">
                  <c:v>0.30555555555555558</c:v>
                </c:pt>
              </c:numCache>
            </c:numRef>
          </c:val>
          <c:extLst>
            <c:ext xmlns:c16="http://schemas.microsoft.com/office/drawing/2014/chart" uri="{C3380CC4-5D6E-409C-BE32-E72D297353CC}">
              <c16:uniqueId val="{00000002-9B13-4E8C-9BB8-C3F47A1DCBBB}"/>
            </c:ext>
          </c:extLst>
        </c:ser>
        <c:ser>
          <c:idx val="4"/>
          <c:order val="3"/>
          <c:tx>
            <c:strRef>
              <c:f>kundsektorer!$T$2</c:f>
              <c:strCache>
                <c:ptCount val="1"/>
                <c:pt idx="0">
                  <c:v>Övriga (FoU, TIC, Annan)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kundsektorer!$O$3:$O$9</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kundsektorer!$T$3:$T$9</c:f>
              <c:numCache>
                <c:formatCode>0%</c:formatCode>
                <c:ptCount val="7"/>
                <c:pt idx="0">
                  <c:v>0.54545454545454541</c:v>
                </c:pt>
                <c:pt idx="1">
                  <c:v>0.45454545454545459</c:v>
                </c:pt>
                <c:pt idx="2">
                  <c:v>0.81818181818181812</c:v>
                </c:pt>
                <c:pt idx="3">
                  <c:v>0.27272727272727271</c:v>
                </c:pt>
                <c:pt idx="4">
                  <c:v>0.18181818181818177</c:v>
                </c:pt>
                <c:pt idx="5">
                  <c:v>0.45454545454545459</c:v>
                </c:pt>
                <c:pt idx="6">
                  <c:v>9.0909090909090939E-2</c:v>
                </c:pt>
              </c:numCache>
            </c:numRef>
          </c:val>
          <c:extLst>
            <c:ext xmlns:c16="http://schemas.microsoft.com/office/drawing/2014/chart" uri="{C3380CC4-5D6E-409C-BE32-E72D297353CC}">
              <c16:uniqueId val="{00000003-9B13-4E8C-9BB8-C3F47A1DCBBB}"/>
            </c:ext>
          </c:extLst>
        </c:ser>
        <c:dLbls>
          <c:showLegendKey val="0"/>
          <c:showVal val="0"/>
          <c:showCatName val="0"/>
          <c:showSerName val="0"/>
          <c:showPercent val="0"/>
          <c:showBubbleSize val="0"/>
        </c:dLbls>
        <c:gapWidth val="219"/>
        <c:overlap val="-27"/>
        <c:axId val="1155170880"/>
        <c:axId val="1155171360"/>
      </c:barChart>
      <c:catAx>
        <c:axId val="115517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5171360"/>
        <c:crosses val="autoZero"/>
        <c:auto val="1"/>
        <c:lblAlgn val="ctr"/>
        <c:lblOffset val="100"/>
        <c:noMultiLvlLbl val="0"/>
      </c:catAx>
      <c:valAx>
        <c:axId val="11551713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5170880"/>
        <c:crosses val="autoZero"/>
        <c:crossBetween val="between"/>
      </c:valAx>
      <c:spPr>
        <a:noFill/>
        <a:ln>
          <a:noFill/>
        </a:ln>
        <a:effectLst/>
      </c:spPr>
    </c:plotArea>
    <c:legend>
      <c:legendPos val="r"/>
      <c:layout>
        <c:manualLayout>
          <c:xMode val="edge"/>
          <c:yMode val="edge"/>
          <c:x val="0.82740743159843"/>
          <c:y val="6.5282152230971141E-2"/>
          <c:w val="0.16109076960190044"/>
          <c:h val="0.237351669121515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11475146530104"/>
          <c:y val="8.879475831944364E-2"/>
          <c:w val="0.44429664660656493"/>
          <c:h val="0.86233875510086788"/>
        </c:manualLayout>
      </c:layout>
      <c:doughnutChart>
        <c:varyColors val="0"/>
        <c:ser>
          <c:idx val="0"/>
          <c:order val="0"/>
          <c:spPr>
            <a:solidFill>
              <a:schemeClr val="accent1"/>
            </a:solidFill>
            <a:ln>
              <a:noFill/>
            </a:ln>
            <a:effectLst/>
            <a:scene3d>
              <a:camera prst="orthographicFront"/>
              <a:lightRig rig="brightRoom" dir="t"/>
            </a:scene3d>
            <a:sp3d prstMaterial="flat">
              <a:bevelT w="50800" h="101600" prst="angle"/>
              <a:contourClr>
                <a:srgbClr val="000000"/>
              </a:contourClr>
            </a:sp3d>
          </c:spPr>
          <c:dPt>
            <c:idx val="0"/>
            <c:bubble3D val="0"/>
            <c:spPr>
              <a:solidFill>
                <a:srgbClr val="69AB7A"/>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685-42AF-95C8-36EACC1F2D22}"/>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685-42AF-95C8-36EACC1F2D22}"/>
              </c:ext>
            </c:extLst>
          </c:dPt>
          <c:dPt>
            <c:idx val="2"/>
            <c:bubble3D val="0"/>
            <c:spPr>
              <a:solidFill>
                <a:srgbClr val="00759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685-42AF-95C8-36EACC1F2D22}"/>
              </c:ext>
            </c:extLst>
          </c:dPt>
          <c:dPt>
            <c:idx val="3"/>
            <c:bubble3D val="0"/>
            <c:spPr>
              <a:solidFill>
                <a:srgbClr val="2FAABB"/>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685-42AF-95C8-36EACC1F2D22}"/>
              </c:ext>
            </c:extLst>
          </c:dPt>
          <c:dPt>
            <c:idx val="4"/>
            <c:bubble3D val="0"/>
            <c:spPr>
              <a:solidFill>
                <a:srgbClr val="7030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7685-42AF-95C8-36EACC1F2D22}"/>
              </c:ext>
            </c:extLst>
          </c:dPt>
          <c:dPt>
            <c:idx val="5"/>
            <c:bubble3D val="0"/>
            <c:spPr>
              <a:solidFill>
                <a:srgbClr val="FEFA6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7685-42AF-95C8-36EACC1F2D22}"/>
              </c:ext>
            </c:extLst>
          </c:dPt>
          <c:dPt>
            <c:idx val="6"/>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7685-42AF-95C8-36EACC1F2D22}"/>
              </c:ext>
            </c:extLst>
          </c:dPt>
          <c:dLbls>
            <c:dLbl>
              <c:idx val="0"/>
              <c:layout>
                <c:manualLayout>
                  <c:x val="0.14742143376879471"/>
                  <c:y val="-0.1226277372262773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85-42AF-95C8-36EACC1F2D22}"/>
                </c:ext>
              </c:extLst>
            </c:dLbl>
            <c:dLbl>
              <c:idx val="1"/>
              <c:layout>
                <c:manualLayout>
                  <c:x val="0.14806780912157969"/>
                  <c:y val="-5.839416058394214E-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sv-SE"/>
                </a:p>
              </c:txPr>
              <c:showLegendKey val="0"/>
              <c:showVal val="1"/>
              <c:showCatName val="1"/>
              <c:showSerName val="0"/>
              <c:showPercent val="0"/>
              <c:showBubbleSize val="0"/>
              <c:extLst>
                <c:ext xmlns:c15="http://schemas.microsoft.com/office/drawing/2012/chart" uri="{CE6537A1-D6FC-4f65-9D91-7224C49458BB}">
                  <c15:layout>
                    <c:manualLayout>
                      <c:w val="0.16100526588034794"/>
                      <c:h val="0.11900729927007299"/>
                    </c:manualLayout>
                  </c15:layout>
                </c:ext>
                <c:ext xmlns:c16="http://schemas.microsoft.com/office/drawing/2014/chart" uri="{C3380CC4-5D6E-409C-BE32-E72D297353CC}">
                  <c16:uniqueId val="{00000003-7685-42AF-95C8-36EACC1F2D22}"/>
                </c:ext>
              </c:extLst>
            </c:dLbl>
            <c:dLbl>
              <c:idx val="2"/>
              <c:layout>
                <c:manualLayout>
                  <c:x val="-0.25212058113463087"/>
                  <c:y val="-1.0705472436524841E-1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85-42AF-95C8-36EACC1F2D22}"/>
                </c:ext>
              </c:extLst>
            </c:dLbl>
            <c:dLbl>
              <c:idx val="3"/>
              <c:layout>
                <c:manualLayout>
                  <c:x val="-0.21361064893029441"/>
                  <c:y val="-2.33576642335766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85-42AF-95C8-36EACC1F2D22}"/>
                </c:ext>
              </c:extLst>
            </c:dLbl>
            <c:dLbl>
              <c:idx val="4"/>
              <c:layout>
                <c:manualLayout>
                  <c:x val="-0.22263645099777163"/>
                  <c:y val="-8.3211678832116789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sv-SE"/>
                </a:p>
              </c:txPr>
              <c:showLegendKey val="0"/>
              <c:showVal val="1"/>
              <c:showCatName val="1"/>
              <c:showSerName val="0"/>
              <c:showPercent val="0"/>
              <c:showBubbleSize val="0"/>
              <c:extLst>
                <c:ext xmlns:c15="http://schemas.microsoft.com/office/drawing/2012/chart" uri="{CE6537A1-D6FC-4f65-9D91-7224C49458BB}">
                  <c15:layout>
                    <c:manualLayout>
                      <c:w val="0.28544099038396731"/>
                      <c:h val="6.2832116788321166E-2"/>
                    </c:manualLayout>
                  </c15:layout>
                </c:ext>
                <c:ext xmlns:c16="http://schemas.microsoft.com/office/drawing/2014/chart" uri="{C3380CC4-5D6E-409C-BE32-E72D297353CC}">
                  <c16:uniqueId val="{00000009-7685-42AF-95C8-36EACC1F2D22}"/>
                </c:ext>
              </c:extLst>
            </c:dLbl>
            <c:dLbl>
              <c:idx val="5"/>
              <c:layout>
                <c:manualLayout>
                  <c:x val="-0.23316655340982842"/>
                  <c:y val="-0.1573704235875625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685-42AF-95C8-36EACC1F2D22}"/>
                </c:ext>
              </c:extLst>
            </c:dLbl>
            <c:dLbl>
              <c:idx val="6"/>
              <c:layout>
                <c:manualLayout>
                  <c:x val="3.0086006891590759E-3"/>
                  <c:y val="-0.1489051094890510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85-42AF-95C8-36EACC1F2D2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sv-SE"/>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kundsektorer!$O$30:$O$36</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kundsektorer!$P$30:$P$36</c:f>
              <c:numCache>
                <c:formatCode>0%</c:formatCode>
                <c:ptCount val="7"/>
                <c:pt idx="0">
                  <c:v>0.19462264000000001</c:v>
                </c:pt>
                <c:pt idx="1">
                  <c:v>9.8301890000000003E-2</c:v>
                </c:pt>
                <c:pt idx="2">
                  <c:v>0.59094340000000001</c:v>
                </c:pt>
                <c:pt idx="3">
                  <c:v>4.7735849999999996E-2</c:v>
                </c:pt>
                <c:pt idx="4">
                  <c:v>1.7169810000000001E-2</c:v>
                </c:pt>
                <c:pt idx="5">
                  <c:v>2.8490570000000003E-2</c:v>
                </c:pt>
                <c:pt idx="6">
                  <c:v>2.2735850000000002E-2</c:v>
                </c:pt>
              </c:numCache>
            </c:numRef>
          </c:val>
          <c:extLst>
            <c:ext xmlns:c16="http://schemas.microsoft.com/office/drawing/2014/chart" uri="{C3380CC4-5D6E-409C-BE32-E72D297353CC}">
              <c16:uniqueId val="{0000000E-7685-42AF-95C8-36EACC1F2D22}"/>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8911262466279"/>
          <c:y val="4.9316851109010948E-2"/>
          <c:w val="0.66774906176280002"/>
          <c:h val="0.71769751709741592"/>
        </c:manualLayout>
      </c:layout>
      <c:barChart>
        <c:barDir val="col"/>
        <c:grouping val="percentStacked"/>
        <c:varyColors val="0"/>
        <c:ser>
          <c:idx val="0"/>
          <c:order val="0"/>
          <c:tx>
            <c:strRef>
              <c:f>kundsektorer!$O$30</c:f>
              <c:strCache>
                <c:ptCount val="1"/>
                <c:pt idx="0">
                  <c:v>Region &amp; Kommuner</c:v>
                </c:pt>
              </c:strCache>
            </c:strRef>
          </c:tx>
          <c:spPr>
            <a:solidFill>
              <a:srgbClr val="69AB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kundsektorer!$Q$29:$T$29</c:f>
              <c:strCache>
                <c:ptCount val="4"/>
                <c:pt idx="0">
                  <c:v>Teknikkonsultföretag</c:v>
                </c:pt>
                <c:pt idx="1">
                  <c:v>Industri- och techkonsultföretag</c:v>
                </c:pt>
                <c:pt idx="2">
                  <c:v>Arkitektföretag</c:v>
                </c:pt>
                <c:pt idx="3">
                  <c:v>Övriga (FoU, TIC, Annan)</c:v>
                </c:pt>
              </c:strCache>
            </c:strRef>
          </c:cat>
          <c:val>
            <c:numRef>
              <c:f>kundsektorer!$Q$30:$T$30</c:f>
              <c:numCache>
                <c:formatCode>0%</c:formatCode>
                <c:ptCount val="4"/>
                <c:pt idx="0">
                  <c:v>0.21375</c:v>
                </c:pt>
                <c:pt idx="1">
                  <c:v>0.12727273</c:v>
                </c:pt>
                <c:pt idx="2">
                  <c:v>0.25259259000000001</c:v>
                </c:pt>
                <c:pt idx="3">
                  <c:v>8.3333329999999997E-2</c:v>
                </c:pt>
              </c:numCache>
            </c:numRef>
          </c:val>
          <c:extLst>
            <c:ext xmlns:c16="http://schemas.microsoft.com/office/drawing/2014/chart" uri="{C3380CC4-5D6E-409C-BE32-E72D297353CC}">
              <c16:uniqueId val="{00000000-F646-4C9A-945B-90E8640985C1}"/>
            </c:ext>
          </c:extLst>
        </c:ser>
        <c:ser>
          <c:idx val="1"/>
          <c:order val="1"/>
          <c:tx>
            <c:strRef>
              <c:f>kundsektorer!$O$31</c:f>
              <c:strCache>
                <c:ptCount val="1"/>
                <c:pt idx="0">
                  <c:v>Stat/Myndighet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kundsektorer!$Q$29:$T$29</c:f>
              <c:strCache>
                <c:ptCount val="4"/>
                <c:pt idx="0">
                  <c:v>Teknikkonsultföretag</c:v>
                </c:pt>
                <c:pt idx="1">
                  <c:v>Industri- och techkonsultföretag</c:v>
                </c:pt>
                <c:pt idx="2">
                  <c:v>Arkitektföretag</c:v>
                </c:pt>
                <c:pt idx="3">
                  <c:v>Övriga (FoU, TIC, Annan)</c:v>
                </c:pt>
              </c:strCache>
            </c:strRef>
          </c:cat>
          <c:val>
            <c:numRef>
              <c:f>kundsektorer!$Q$31:$T$31</c:f>
              <c:numCache>
                <c:formatCode>0%</c:formatCode>
                <c:ptCount val="4"/>
                <c:pt idx="0">
                  <c:v>0.15583332999999999</c:v>
                </c:pt>
                <c:pt idx="1">
                  <c:v>2.7272729999999999E-2</c:v>
                </c:pt>
                <c:pt idx="2">
                  <c:v>6.5555559999999999E-2</c:v>
                </c:pt>
                <c:pt idx="3">
                  <c:v>6.3333329999999993E-2</c:v>
                </c:pt>
              </c:numCache>
            </c:numRef>
          </c:val>
          <c:extLst>
            <c:ext xmlns:c16="http://schemas.microsoft.com/office/drawing/2014/chart" uri="{C3380CC4-5D6E-409C-BE32-E72D297353CC}">
              <c16:uniqueId val="{00000001-F646-4C9A-945B-90E8640985C1}"/>
            </c:ext>
          </c:extLst>
        </c:ser>
        <c:ser>
          <c:idx val="2"/>
          <c:order val="2"/>
          <c:tx>
            <c:strRef>
              <c:f>kundsektorer!$O$32</c:f>
              <c:strCache>
                <c:ptCount val="1"/>
                <c:pt idx="0">
                  <c:v>Privata företag</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kundsektorer!$Q$29:$T$29</c:f>
              <c:strCache>
                <c:ptCount val="4"/>
                <c:pt idx="0">
                  <c:v>Teknikkonsultföretag</c:v>
                </c:pt>
                <c:pt idx="1">
                  <c:v>Industri- och techkonsultföretag</c:v>
                </c:pt>
                <c:pt idx="2">
                  <c:v>Arkitektföretag</c:v>
                </c:pt>
                <c:pt idx="3">
                  <c:v>Övriga (FoU, TIC, Annan)</c:v>
                </c:pt>
              </c:strCache>
            </c:strRef>
          </c:cat>
          <c:val>
            <c:numRef>
              <c:f>kundsektorer!$Q$32:$T$32</c:f>
              <c:numCache>
                <c:formatCode>0%</c:formatCode>
                <c:ptCount val="4"/>
                <c:pt idx="0">
                  <c:v>0.54104166999999992</c:v>
                </c:pt>
                <c:pt idx="1">
                  <c:v>0.82545455000000001</c:v>
                </c:pt>
                <c:pt idx="2">
                  <c:v>0.54481480999999998</c:v>
                </c:pt>
                <c:pt idx="3">
                  <c:v>0.42222222000000004</c:v>
                </c:pt>
              </c:numCache>
            </c:numRef>
          </c:val>
          <c:extLst>
            <c:ext xmlns:c16="http://schemas.microsoft.com/office/drawing/2014/chart" uri="{C3380CC4-5D6E-409C-BE32-E72D297353CC}">
              <c16:uniqueId val="{00000002-F646-4C9A-945B-90E8640985C1}"/>
            </c:ext>
          </c:extLst>
        </c:ser>
        <c:ser>
          <c:idx val="3"/>
          <c:order val="3"/>
          <c:tx>
            <c:strRef>
              <c:f>kundsektorer!$O$33</c:f>
              <c:strCache>
                <c:ptCount val="1"/>
                <c:pt idx="0">
                  <c:v>Andra rådgivande ingenjörer</c:v>
                </c:pt>
              </c:strCache>
            </c:strRef>
          </c:tx>
          <c:spPr>
            <a:solidFill>
              <a:srgbClr val="2FAAB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kundsektorer!$Q$29:$T$29</c:f>
              <c:strCache>
                <c:ptCount val="4"/>
                <c:pt idx="0">
                  <c:v>Teknikkonsultföretag</c:v>
                </c:pt>
                <c:pt idx="1">
                  <c:v>Industri- och techkonsultföretag</c:v>
                </c:pt>
                <c:pt idx="2">
                  <c:v>Arkitektföretag</c:v>
                </c:pt>
                <c:pt idx="3">
                  <c:v>Övriga (FoU, TIC, Annan)</c:v>
                </c:pt>
              </c:strCache>
            </c:strRef>
          </c:cat>
          <c:val>
            <c:numRef>
              <c:f>kundsektorer!$Q$33:$T$33</c:f>
              <c:numCache>
                <c:formatCode>0%</c:formatCode>
                <c:ptCount val="4"/>
                <c:pt idx="0">
                  <c:v>4.7291670000000001E-2</c:v>
                </c:pt>
                <c:pt idx="1">
                  <c:v>1.8181820000000001E-2</c:v>
                </c:pt>
                <c:pt idx="2">
                  <c:v>4.0370369999999996E-2</c:v>
                </c:pt>
                <c:pt idx="3">
                  <c:v>0.14444444000000001</c:v>
                </c:pt>
              </c:numCache>
            </c:numRef>
          </c:val>
          <c:extLst>
            <c:ext xmlns:c16="http://schemas.microsoft.com/office/drawing/2014/chart" uri="{C3380CC4-5D6E-409C-BE32-E72D297353CC}">
              <c16:uniqueId val="{00000003-F646-4C9A-945B-90E8640985C1}"/>
            </c:ext>
          </c:extLst>
        </c:ser>
        <c:ser>
          <c:idx val="4"/>
          <c:order val="4"/>
          <c:tx>
            <c:strRef>
              <c:f>kundsektorer!$O$34</c:f>
              <c:strCache>
                <c:ptCount val="1"/>
                <c:pt idx="0">
                  <c:v>Andra rådgivande arkitekter</c:v>
                </c:pt>
              </c:strCache>
            </c:strRef>
          </c:tx>
          <c:spPr>
            <a:solidFill>
              <a:srgbClr val="7030A0"/>
            </a:solidFill>
            <a:ln>
              <a:noFill/>
            </a:ln>
            <a:effectLst/>
          </c:spPr>
          <c:invertIfNegative val="0"/>
          <c:dLbls>
            <c:dLbl>
              <c:idx val="0"/>
              <c:layout>
                <c:manualLayout>
                  <c:x val="6.3131216570280993E-2"/>
                  <c:y val="5.29746444720054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46-4C9A-945B-90E8640985C1}"/>
                </c:ext>
              </c:extLst>
            </c:dLbl>
            <c:dLbl>
              <c:idx val="2"/>
              <c:layout>
                <c:manualLayout>
                  <c:x val="6.6368714855936428E-2"/>
                  <c:y val="2.3544402299553756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15:layout>
                    <c:manualLayout>
                      <c:w val="3.8858136903860578E-2"/>
                      <c:h val="3.6331892867935082E-2"/>
                    </c:manualLayout>
                  </c15:layout>
                </c:ext>
                <c:ext xmlns:c16="http://schemas.microsoft.com/office/drawing/2014/chart" uri="{C3380CC4-5D6E-409C-BE32-E72D297353CC}">
                  <c16:uniqueId val="{0000000C-F646-4C9A-945B-90E8640985C1}"/>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extLst>
                <c:ext xmlns:c16="http://schemas.microsoft.com/office/drawing/2014/chart" uri="{C3380CC4-5D6E-409C-BE32-E72D297353CC}">
                  <c16:uniqueId val="{0000000D-F646-4C9A-945B-90E8640985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kundsektorer!$Q$29:$T$29</c:f>
              <c:strCache>
                <c:ptCount val="4"/>
                <c:pt idx="0">
                  <c:v>Teknikkonsultföretag</c:v>
                </c:pt>
                <c:pt idx="1">
                  <c:v>Industri- och techkonsultföretag</c:v>
                </c:pt>
                <c:pt idx="2">
                  <c:v>Arkitektföretag</c:v>
                </c:pt>
                <c:pt idx="3">
                  <c:v>Övriga (FoU, TIC, Annan)</c:v>
                </c:pt>
              </c:strCache>
            </c:strRef>
          </c:cat>
          <c:val>
            <c:numRef>
              <c:f>kundsektorer!$Q$34:$T$34</c:f>
              <c:numCache>
                <c:formatCode>General</c:formatCode>
                <c:ptCount val="4"/>
                <c:pt idx="0" formatCode="0%">
                  <c:v>2.0416669999999998E-2</c:v>
                </c:pt>
                <c:pt idx="2" formatCode="0%">
                  <c:v>1.62963E-2</c:v>
                </c:pt>
                <c:pt idx="3" formatCode="0%">
                  <c:v>4.4444440000000002E-2</c:v>
                </c:pt>
              </c:numCache>
            </c:numRef>
          </c:val>
          <c:extLst>
            <c:ext xmlns:c16="http://schemas.microsoft.com/office/drawing/2014/chart" uri="{C3380CC4-5D6E-409C-BE32-E72D297353CC}">
              <c16:uniqueId val="{00000004-F646-4C9A-945B-90E8640985C1}"/>
            </c:ext>
          </c:extLst>
        </c:ser>
        <c:ser>
          <c:idx val="5"/>
          <c:order val="5"/>
          <c:tx>
            <c:strRef>
              <c:f>kundsektorer!$O$35</c:f>
              <c:strCache>
                <c:ptCount val="1"/>
                <c:pt idx="0">
                  <c:v>Utländska aktörer</c:v>
                </c:pt>
              </c:strCache>
            </c:strRef>
          </c:tx>
          <c:spPr>
            <a:solidFill>
              <a:srgbClr val="FEFA60"/>
            </a:solidFill>
            <a:ln>
              <a:noFill/>
            </a:ln>
            <a:effectLst/>
          </c:spPr>
          <c:invertIfNegative val="0"/>
          <c:dLbls>
            <c:dLbl>
              <c:idx val="0"/>
              <c:layout>
                <c:manualLayout>
                  <c:x val="6.4749965713108676E-2"/>
                  <c:y val="2.35442864320024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46-4C9A-945B-90E8640985C1}"/>
                </c:ext>
              </c:extLst>
            </c:dLbl>
            <c:dLbl>
              <c:idx val="2"/>
              <c:layout>
                <c:manualLayout>
                  <c:x val="6.6368714855936428E-2"/>
                  <c:y val="1.1586755133859465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8858136903860578E-2"/>
                      <c:h val="3.927492867193539E-2"/>
                    </c:manualLayout>
                  </c15:layout>
                </c:ext>
                <c:ext xmlns:c16="http://schemas.microsoft.com/office/drawing/2014/chart" uri="{C3380CC4-5D6E-409C-BE32-E72D297353CC}">
                  <c16:uniqueId val="{0000000B-F646-4C9A-945B-90E8640985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kundsektorer!$Q$29:$T$29</c:f>
              <c:strCache>
                <c:ptCount val="4"/>
                <c:pt idx="0">
                  <c:v>Teknikkonsultföretag</c:v>
                </c:pt>
                <c:pt idx="1">
                  <c:v>Industri- och techkonsultföretag</c:v>
                </c:pt>
                <c:pt idx="2">
                  <c:v>Arkitektföretag</c:v>
                </c:pt>
                <c:pt idx="3">
                  <c:v>Övriga (FoU, TIC, Annan)</c:v>
                </c:pt>
              </c:strCache>
            </c:strRef>
          </c:cat>
          <c:val>
            <c:numRef>
              <c:f>kundsektorer!$Q$35:$T$35</c:f>
              <c:numCache>
                <c:formatCode>General</c:formatCode>
                <c:ptCount val="4"/>
                <c:pt idx="0" formatCode="0%">
                  <c:v>5.2083299999999997E-3</c:v>
                </c:pt>
                <c:pt idx="2" formatCode="0%">
                  <c:v>2.0370370000000002E-2</c:v>
                </c:pt>
                <c:pt idx="3" formatCode="0%">
                  <c:v>0.24222221999999999</c:v>
                </c:pt>
              </c:numCache>
            </c:numRef>
          </c:val>
          <c:extLst>
            <c:ext xmlns:c16="http://schemas.microsoft.com/office/drawing/2014/chart" uri="{C3380CC4-5D6E-409C-BE32-E72D297353CC}">
              <c16:uniqueId val="{00000005-F646-4C9A-945B-90E8640985C1}"/>
            </c:ext>
          </c:extLst>
        </c:ser>
        <c:ser>
          <c:idx val="6"/>
          <c:order val="6"/>
          <c:tx>
            <c:strRef>
              <c:f>kundsektorer!$O$36</c:f>
              <c:strCache>
                <c:ptCount val="1"/>
                <c:pt idx="0">
                  <c:v>Annan kundkategori</c:v>
                </c:pt>
              </c:strCache>
            </c:strRef>
          </c:tx>
          <c:spPr>
            <a:solidFill>
              <a:schemeClr val="accent1">
                <a:lumMod val="60000"/>
              </a:schemeClr>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7-F646-4C9A-945B-90E8640985C1}"/>
              </c:ext>
            </c:extLst>
          </c:dPt>
          <c:dLbls>
            <c:dLbl>
              <c:idx val="0"/>
              <c:layout>
                <c:manualLayout>
                  <c:x val="6.3131216570280993E-2"/>
                  <c:y val="2.943035804000297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46-4C9A-945B-90E8640985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kundsektorer!$Q$29:$T$29</c:f>
              <c:strCache>
                <c:ptCount val="4"/>
                <c:pt idx="0">
                  <c:v>Teknikkonsultföretag</c:v>
                </c:pt>
                <c:pt idx="1">
                  <c:v>Industri- och techkonsultföretag</c:v>
                </c:pt>
                <c:pt idx="2">
                  <c:v>Arkitektföretag</c:v>
                </c:pt>
                <c:pt idx="3">
                  <c:v>Övriga (FoU, TIC, Annan)</c:v>
                </c:pt>
              </c:strCache>
            </c:strRef>
          </c:cat>
          <c:val>
            <c:numRef>
              <c:f>kundsektorer!$Q$36:$T$36</c:f>
              <c:numCache>
                <c:formatCode>General</c:formatCode>
                <c:ptCount val="4"/>
                <c:pt idx="0" formatCode="0%">
                  <c:v>1.645833E-2</c:v>
                </c:pt>
                <c:pt idx="2" formatCode="0%">
                  <c:v>0.06</c:v>
                </c:pt>
              </c:numCache>
            </c:numRef>
          </c:val>
          <c:extLst>
            <c:ext xmlns:c16="http://schemas.microsoft.com/office/drawing/2014/chart" uri="{C3380CC4-5D6E-409C-BE32-E72D297353CC}">
              <c16:uniqueId val="{00000006-F646-4C9A-945B-90E8640985C1}"/>
            </c:ext>
          </c:extLst>
        </c:ser>
        <c:dLbls>
          <c:dLblPos val="ctr"/>
          <c:showLegendKey val="0"/>
          <c:showVal val="1"/>
          <c:showCatName val="0"/>
          <c:showSerName val="0"/>
          <c:showPercent val="0"/>
          <c:showBubbleSize val="0"/>
        </c:dLbls>
        <c:gapWidth val="150"/>
        <c:overlap val="100"/>
        <c:axId val="1526745695"/>
        <c:axId val="1526746175"/>
      </c:barChart>
      <c:catAx>
        <c:axId val="1526745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26746175"/>
        <c:crosses val="autoZero"/>
        <c:auto val="1"/>
        <c:lblAlgn val="ctr"/>
        <c:lblOffset val="100"/>
        <c:noMultiLvlLbl val="0"/>
      </c:catAx>
      <c:valAx>
        <c:axId val="15267461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26745695"/>
        <c:crosses val="autoZero"/>
        <c:crossBetween val="between"/>
      </c:valAx>
      <c:spPr>
        <a:noFill/>
        <a:ln>
          <a:noFill/>
        </a:ln>
        <a:effectLst/>
      </c:spPr>
    </c:plotArea>
    <c:legend>
      <c:legendPos val="b"/>
      <c:layout>
        <c:manualLayout>
          <c:xMode val="edge"/>
          <c:yMode val="edge"/>
          <c:x val="0.827097070395449"/>
          <c:y val="7.0557313652534537E-2"/>
          <c:w val="0.13099669994666818"/>
          <c:h val="0.69483823962892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65069860279442"/>
          <c:y val="0.11342592592592593"/>
          <c:w val="0.66666666666666663"/>
          <c:h val="0.77314814814814814"/>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1322249579478E-2"/>
          <c:y val="7.4490740740740746E-2"/>
          <c:w val="0.58892138173130826"/>
          <c:h val="0.84162839020122482"/>
        </c:manualLayout>
      </c:layout>
      <c:scatterChart>
        <c:scatterStyle val="smoothMarker"/>
        <c:varyColors val="0"/>
        <c:ser>
          <c:idx val="0"/>
          <c:order val="0"/>
          <c:tx>
            <c:strRef>
              <c:f>Blad1!$A$1</c:f>
              <c:strCache>
                <c:ptCount val="1"/>
                <c:pt idx="0">
                  <c:v>Region &amp; Kommuner</c:v>
                </c:pt>
              </c:strCache>
            </c:strRef>
          </c:tx>
          <c:spPr>
            <a:ln w="28575" cap="rnd">
              <a:solidFill>
                <a:srgbClr val="69AB7A"/>
              </a:solidFill>
              <a:round/>
            </a:ln>
            <a:effectLst/>
          </c:spPr>
          <c:marker>
            <c:symbol val="none"/>
          </c:marker>
          <c:yVal>
            <c:numRef>
              <c:f>Blad1!$A$2:$A$65</c:f>
              <c:numCache>
                <c:formatCode>General</c:formatCode>
                <c:ptCount val="64"/>
                <c:pt idx="0">
                  <c:v>86</c:v>
                </c:pt>
                <c:pt idx="1">
                  <c:v>70</c:v>
                </c:pt>
                <c:pt idx="2">
                  <c:v>65</c:v>
                </c:pt>
                <c:pt idx="3">
                  <c:v>60</c:v>
                </c:pt>
                <c:pt idx="4">
                  <c:v>59</c:v>
                </c:pt>
                <c:pt idx="5">
                  <c:v>50</c:v>
                </c:pt>
                <c:pt idx="6">
                  <c:v>50</c:v>
                </c:pt>
                <c:pt idx="7">
                  <c:v>50</c:v>
                </c:pt>
                <c:pt idx="8">
                  <c:v>40</c:v>
                </c:pt>
                <c:pt idx="9">
                  <c:v>35</c:v>
                </c:pt>
                <c:pt idx="10">
                  <c:v>35</c:v>
                </c:pt>
                <c:pt idx="11">
                  <c:v>30</c:v>
                </c:pt>
                <c:pt idx="12">
                  <c:v>30</c:v>
                </c:pt>
                <c:pt idx="13">
                  <c:v>30</c:v>
                </c:pt>
                <c:pt idx="14">
                  <c:v>30</c:v>
                </c:pt>
                <c:pt idx="15">
                  <c:v>30</c:v>
                </c:pt>
                <c:pt idx="16">
                  <c:v>30</c:v>
                </c:pt>
                <c:pt idx="17">
                  <c:v>25</c:v>
                </c:pt>
                <c:pt idx="18">
                  <c:v>25</c:v>
                </c:pt>
                <c:pt idx="19">
                  <c:v>25</c:v>
                </c:pt>
                <c:pt idx="20">
                  <c:v>25</c:v>
                </c:pt>
                <c:pt idx="21">
                  <c:v>25</c:v>
                </c:pt>
                <c:pt idx="22">
                  <c:v>25</c:v>
                </c:pt>
                <c:pt idx="23">
                  <c:v>25</c:v>
                </c:pt>
                <c:pt idx="24">
                  <c:v>25</c:v>
                </c:pt>
                <c:pt idx="25">
                  <c:v>25</c:v>
                </c:pt>
                <c:pt idx="26">
                  <c:v>20</c:v>
                </c:pt>
                <c:pt idx="27">
                  <c:v>20</c:v>
                </c:pt>
                <c:pt idx="28">
                  <c:v>20</c:v>
                </c:pt>
                <c:pt idx="29">
                  <c:v>20</c:v>
                </c:pt>
                <c:pt idx="30">
                  <c:v>20</c:v>
                </c:pt>
                <c:pt idx="31">
                  <c:v>20</c:v>
                </c:pt>
                <c:pt idx="32">
                  <c:v>20</c:v>
                </c:pt>
                <c:pt idx="33">
                  <c:v>20</c:v>
                </c:pt>
                <c:pt idx="34">
                  <c:v>20</c:v>
                </c:pt>
                <c:pt idx="35">
                  <c:v>20</c:v>
                </c:pt>
                <c:pt idx="36">
                  <c:v>19</c:v>
                </c:pt>
                <c:pt idx="37">
                  <c:v>15</c:v>
                </c:pt>
                <c:pt idx="38">
                  <c:v>15</c:v>
                </c:pt>
                <c:pt idx="39">
                  <c:v>15</c:v>
                </c:pt>
                <c:pt idx="40">
                  <c:v>10</c:v>
                </c:pt>
                <c:pt idx="41">
                  <c:v>10</c:v>
                </c:pt>
                <c:pt idx="42">
                  <c:v>10</c:v>
                </c:pt>
                <c:pt idx="43">
                  <c:v>6</c:v>
                </c:pt>
                <c:pt idx="44">
                  <c:v>5</c:v>
                </c:pt>
                <c:pt idx="45">
                  <c:v>5</c:v>
                </c:pt>
                <c:pt idx="46">
                  <c:v>5</c:v>
                </c:pt>
                <c:pt idx="47">
                  <c:v>5</c:v>
                </c:pt>
                <c:pt idx="48">
                  <c:v>2</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yVal>
          <c:smooth val="1"/>
          <c:extLst>
            <c:ext xmlns:c16="http://schemas.microsoft.com/office/drawing/2014/chart" uri="{C3380CC4-5D6E-409C-BE32-E72D297353CC}">
              <c16:uniqueId val="{00000000-895A-4E73-8540-9FD691505367}"/>
            </c:ext>
          </c:extLst>
        </c:ser>
        <c:ser>
          <c:idx val="1"/>
          <c:order val="1"/>
          <c:tx>
            <c:strRef>
              <c:f>Blad1!$B$1</c:f>
              <c:strCache>
                <c:ptCount val="1"/>
                <c:pt idx="0">
                  <c:v>Stat/Myndighet</c:v>
                </c:pt>
              </c:strCache>
            </c:strRef>
          </c:tx>
          <c:spPr>
            <a:ln w="28575" cap="rnd">
              <a:solidFill>
                <a:srgbClr val="C00000"/>
              </a:solidFill>
              <a:round/>
            </a:ln>
            <a:effectLst/>
          </c:spPr>
          <c:marker>
            <c:symbol val="none"/>
          </c:marker>
          <c:yVal>
            <c:numRef>
              <c:f>Blad1!$B$2:$B$65</c:f>
              <c:numCache>
                <c:formatCode>General</c:formatCode>
                <c:ptCount val="64"/>
                <c:pt idx="0">
                  <c:v>75</c:v>
                </c:pt>
                <c:pt idx="1">
                  <c:v>70</c:v>
                </c:pt>
                <c:pt idx="2">
                  <c:v>70</c:v>
                </c:pt>
                <c:pt idx="3">
                  <c:v>60</c:v>
                </c:pt>
                <c:pt idx="4">
                  <c:v>60</c:v>
                </c:pt>
                <c:pt idx="5">
                  <c:v>40</c:v>
                </c:pt>
                <c:pt idx="6">
                  <c:v>40</c:v>
                </c:pt>
                <c:pt idx="7">
                  <c:v>30</c:v>
                </c:pt>
                <c:pt idx="8">
                  <c:v>30</c:v>
                </c:pt>
                <c:pt idx="9">
                  <c:v>25</c:v>
                </c:pt>
                <c:pt idx="10">
                  <c:v>25</c:v>
                </c:pt>
                <c:pt idx="11">
                  <c:v>25</c:v>
                </c:pt>
                <c:pt idx="12">
                  <c:v>25</c:v>
                </c:pt>
                <c:pt idx="13">
                  <c:v>20</c:v>
                </c:pt>
                <c:pt idx="14">
                  <c:v>20</c:v>
                </c:pt>
                <c:pt idx="15">
                  <c:v>20</c:v>
                </c:pt>
                <c:pt idx="16">
                  <c:v>20</c:v>
                </c:pt>
                <c:pt idx="17">
                  <c:v>20</c:v>
                </c:pt>
                <c:pt idx="18">
                  <c:v>20</c:v>
                </c:pt>
                <c:pt idx="19">
                  <c:v>19</c:v>
                </c:pt>
                <c:pt idx="20">
                  <c:v>10</c:v>
                </c:pt>
                <c:pt idx="21">
                  <c:v>10</c:v>
                </c:pt>
                <c:pt idx="22">
                  <c:v>10</c:v>
                </c:pt>
                <c:pt idx="23">
                  <c:v>10</c:v>
                </c:pt>
                <c:pt idx="24">
                  <c:v>10</c:v>
                </c:pt>
                <c:pt idx="25">
                  <c:v>10</c:v>
                </c:pt>
                <c:pt idx="26">
                  <c:v>10</c:v>
                </c:pt>
                <c:pt idx="27">
                  <c:v>10</c:v>
                </c:pt>
                <c:pt idx="28">
                  <c:v>10</c:v>
                </c:pt>
                <c:pt idx="29">
                  <c:v>10</c:v>
                </c:pt>
                <c:pt idx="30">
                  <c:v>5</c:v>
                </c:pt>
                <c:pt idx="31">
                  <c:v>5</c:v>
                </c:pt>
                <c:pt idx="32">
                  <c:v>5</c:v>
                </c:pt>
                <c:pt idx="33">
                  <c:v>5</c:v>
                </c:pt>
                <c:pt idx="34">
                  <c:v>5</c:v>
                </c:pt>
                <c:pt idx="35">
                  <c:v>5</c:v>
                </c:pt>
                <c:pt idx="36">
                  <c:v>2</c:v>
                </c:pt>
                <c:pt idx="37">
                  <c:v>2</c:v>
                </c:pt>
                <c:pt idx="38">
                  <c:v>1</c:v>
                </c:pt>
                <c:pt idx="39">
                  <c:v>1</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yVal>
          <c:smooth val="1"/>
          <c:extLst>
            <c:ext xmlns:c16="http://schemas.microsoft.com/office/drawing/2014/chart" uri="{C3380CC4-5D6E-409C-BE32-E72D297353CC}">
              <c16:uniqueId val="{00000001-895A-4E73-8540-9FD691505367}"/>
            </c:ext>
          </c:extLst>
        </c:ser>
        <c:ser>
          <c:idx val="2"/>
          <c:order val="2"/>
          <c:tx>
            <c:strRef>
              <c:f>Blad1!$C$1</c:f>
              <c:strCache>
                <c:ptCount val="1"/>
                <c:pt idx="0">
                  <c:v>Privata företag</c:v>
                </c:pt>
              </c:strCache>
            </c:strRef>
          </c:tx>
          <c:spPr>
            <a:ln w="28575" cap="rnd">
              <a:solidFill>
                <a:srgbClr val="00759E"/>
              </a:solidFill>
              <a:round/>
            </a:ln>
            <a:effectLst/>
          </c:spPr>
          <c:marker>
            <c:symbol val="none"/>
          </c:marker>
          <c:yVal>
            <c:numRef>
              <c:f>Blad1!$C$2:$C$65</c:f>
              <c:numCache>
                <c:formatCode>General</c:formatCode>
                <c:ptCount val="64"/>
                <c:pt idx="0">
                  <c:v>100</c:v>
                </c:pt>
                <c:pt idx="1">
                  <c:v>100</c:v>
                </c:pt>
                <c:pt idx="2">
                  <c:v>100</c:v>
                </c:pt>
                <c:pt idx="3">
                  <c:v>100</c:v>
                </c:pt>
                <c:pt idx="4">
                  <c:v>100</c:v>
                </c:pt>
                <c:pt idx="5">
                  <c:v>100</c:v>
                </c:pt>
                <c:pt idx="6">
                  <c:v>100</c:v>
                </c:pt>
                <c:pt idx="7">
                  <c:v>100</c:v>
                </c:pt>
                <c:pt idx="8">
                  <c:v>95</c:v>
                </c:pt>
                <c:pt idx="9">
                  <c:v>93</c:v>
                </c:pt>
                <c:pt idx="10">
                  <c:v>90</c:v>
                </c:pt>
                <c:pt idx="11">
                  <c:v>90</c:v>
                </c:pt>
                <c:pt idx="12">
                  <c:v>90</c:v>
                </c:pt>
                <c:pt idx="13">
                  <c:v>88</c:v>
                </c:pt>
                <c:pt idx="14">
                  <c:v>86</c:v>
                </c:pt>
                <c:pt idx="15">
                  <c:v>85</c:v>
                </c:pt>
                <c:pt idx="16">
                  <c:v>80</c:v>
                </c:pt>
                <c:pt idx="17">
                  <c:v>80</c:v>
                </c:pt>
                <c:pt idx="18">
                  <c:v>75</c:v>
                </c:pt>
                <c:pt idx="19">
                  <c:v>75</c:v>
                </c:pt>
                <c:pt idx="20">
                  <c:v>70</c:v>
                </c:pt>
                <c:pt idx="21">
                  <c:v>70</c:v>
                </c:pt>
                <c:pt idx="22">
                  <c:v>70</c:v>
                </c:pt>
                <c:pt idx="23">
                  <c:v>70</c:v>
                </c:pt>
                <c:pt idx="24">
                  <c:v>70</c:v>
                </c:pt>
                <c:pt idx="25">
                  <c:v>60</c:v>
                </c:pt>
                <c:pt idx="26">
                  <c:v>60</c:v>
                </c:pt>
                <c:pt idx="27">
                  <c:v>60</c:v>
                </c:pt>
                <c:pt idx="28">
                  <c:v>55</c:v>
                </c:pt>
                <c:pt idx="29">
                  <c:v>50</c:v>
                </c:pt>
                <c:pt idx="30">
                  <c:v>50</c:v>
                </c:pt>
                <c:pt idx="31">
                  <c:v>50</c:v>
                </c:pt>
                <c:pt idx="32">
                  <c:v>50</c:v>
                </c:pt>
                <c:pt idx="33">
                  <c:v>50</c:v>
                </c:pt>
                <c:pt idx="34">
                  <c:v>50</c:v>
                </c:pt>
                <c:pt idx="35">
                  <c:v>50</c:v>
                </c:pt>
                <c:pt idx="36">
                  <c:v>45</c:v>
                </c:pt>
                <c:pt idx="37">
                  <c:v>45</c:v>
                </c:pt>
                <c:pt idx="38">
                  <c:v>41</c:v>
                </c:pt>
                <c:pt idx="39">
                  <c:v>40</c:v>
                </c:pt>
                <c:pt idx="40">
                  <c:v>40</c:v>
                </c:pt>
                <c:pt idx="41">
                  <c:v>40</c:v>
                </c:pt>
                <c:pt idx="42">
                  <c:v>39</c:v>
                </c:pt>
                <c:pt idx="43">
                  <c:v>39</c:v>
                </c:pt>
                <c:pt idx="44">
                  <c:v>39</c:v>
                </c:pt>
                <c:pt idx="45">
                  <c:v>35</c:v>
                </c:pt>
                <c:pt idx="46">
                  <c:v>30</c:v>
                </c:pt>
                <c:pt idx="47">
                  <c:v>30</c:v>
                </c:pt>
                <c:pt idx="48">
                  <c:v>30</c:v>
                </c:pt>
                <c:pt idx="49">
                  <c:v>30</c:v>
                </c:pt>
                <c:pt idx="50">
                  <c:v>30</c:v>
                </c:pt>
                <c:pt idx="51">
                  <c:v>25</c:v>
                </c:pt>
                <c:pt idx="52">
                  <c:v>20</c:v>
                </c:pt>
                <c:pt idx="53">
                  <c:v>20</c:v>
                </c:pt>
                <c:pt idx="54">
                  <c:v>15</c:v>
                </c:pt>
                <c:pt idx="55">
                  <c:v>15</c:v>
                </c:pt>
                <c:pt idx="56">
                  <c:v>10</c:v>
                </c:pt>
                <c:pt idx="57">
                  <c:v>10</c:v>
                </c:pt>
                <c:pt idx="58">
                  <c:v>10</c:v>
                </c:pt>
                <c:pt idx="59">
                  <c:v>10</c:v>
                </c:pt>
                <c:pt idx="60">
                  <c:v>10</c:v>
                </c:pt>
                <c:pt idx="61">
                  <c:v>10</c:v>
                </c:pt>
                <c:pt idx="62">
                  <c:v>5</c:v>
                </c:pt>
                <c:pt idx="63">
                  <c:v>0</c:v>
                </c:pt>
              </c:numCache>
            </c:numRef>
          </c:yVal>
          <c:smooth val="1"/>
          <c:extLst>
            <c:ext xmlns:c16="http://schemas.microsoft.com/office/drawing/2014/chart" uri="{C3380CC4-5D6E-409C-BE32-E72D297353CC}">
              <c16:uniqueId val="{00000002-895A-4E73-8540-9FD691505367}"/>
            </c:ext>
          </c:extLst>
        </c:ser>
        <c:ser>
          <c:idx val="3"/>
          <c:order val="3"/>
          <c:tx>
            <c:strRef>
              <c:f>Blad1!$D$1</c:f>
              <c:strCache>
                <c:ptCount val="1"/>
                <c:pt idx="0">
                  <c:v>Andra rådgivande ingenjörer</c:v>
                </c:pt>
              </c:strCache>
            </c:strRef>
          </c:tx>
          <c:spPr>
            <a:ln w="28575" cap="rnd">
              <a:solidFill>
                <a:srgbClr val="2FAABB"/>
              </a:solidFill>
              <a:round/>
            </a:ln>
            <a:effectLst/>
          </c:spPr>
          <c:marker>
            <c:symbol val="none"/>
          </c:marker>
          <c:yVal>
            <c:numRef>
              <c:f>Blad1!$D$2:$D$65</c:f>
              <c:numCache>
                <c:formatCode>General</c:formatCode>
                <c:ptCount val="64"/>
                <c:pt idx="0">
                  <c:v>30</c:v>
                </c:pt>
                <c:pt idx="1">
                  <c:v>20</c:v>
                </c:pt>
                <c:pt idx="2">
                  <c:v>20</c:v>
                </c:pt>
                <c:pt idx="3">
                  <c:v>20</c:v>
                </c:pt>
                <c:pt idx="4">
                  <c:v>15</c:v>
                </c:pt>
                <c:pt idx="5">
                  <c:v>12</c:v>
                </c:pt>
                <c:pt idx="6">
                  <c:v>10</c:v>
                </c:pt>
                <c:pt idx="7">
                  <c:v>10</c:v>
                </c:pt>
                <c:pt idx="8">
                  <c:v>10</c:v>
                </c:pt>
                <c:pt idx="9">
                  <c:v>10</c:v>
                </c:pt>
                <c:pt idx="10">
                  <c:v>10</c:v>
                </c:pt>
                <c:pt idx="11">
                  <c:v>10</c:v>
                </c:pt>
                <c:pt idx="12">
                  <c:v>10</c:v>
                </c:pt>
                <c:pt idx="13">
                  <c:v>5</c:v>
                </c:pt>
                <c:pt idx="14">
                  <c:v>5</c:v>
                </c:pt>
                <c:pt idx="15">
                  <c:v>5</c:v>
                </c:pt>
                <c:pt idx="16">
                  <c:v>5</c:v>
                </c:pt>
                <c:pt idx="17">
                  <c:v>5</c:v>
                </c:pt>
                <c:pt idx="18">
                  <c:v>5</c:v>
                </c:pt>
                <c:pt idx="19">
                  <c:v>5</c:v>
                </c:pt>
                <c:pt idx="20">
                  <c:v>5</c:v>
                </c:pt>
                <c:pt idx="21">
                  <c:v>5</c:v>
                </c:pt>
                <c:pt idx="22">
                  <c:v>5</c:v>
                </c:pt>
                <c:pt idx="23">
                  <c:v>5</c:v>
                </c:pt>
                <c:pt idx="24">
                  <c:v>5</c:v>
                </c:pt>
                <c:pt idx="25">
                  <c:v>5</c:v>
                </c:pt>
                <c:pt idx="26">
                  <c:v>5</c:v>
                </c:pt>
                <c:pt idx="27">
                  <c:v>5</c:v>
                </c:pt>
                <c:pt idx="28">
                  <c:v>2</c:v>
                </c:pt>
                <c:pt idx="29">
                  <c:v>2</c:v>
                </c:pt>
                <c:pt idx="30">
                  <c:v>2</c:v>
                </c:pt>
                <c:pt idx="31">
                  <c:v>2</c:v>
                </c:pt>
                <c:pt idx="32">
                  <c:v>2</c:v>
                </c:pt>
                <c:pt idx="33">
                  <c:v>1</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yVal>
          <c:smooth val="1"/>
          <c:extLst>
            <c:ext xmlns:c16="http://schemas.microsoft.com/office/drawing/2014/chart" uri="{C3380CC4-5D6E-409C-BE32-E72D297353CC}">
              <c16:uniqueId val="{00000003-895A-4E73-8540-9FD691505367}"/>
            </c:ext>
          </c:extLst>
        </c:ser>
        <c:ser>
          <c:idx val="4"/>
          <c:order val="4"/>
          <c:tx>
            <c:strRef>
              <c:f>Blad1!$E$1</c:f>
              <c:strCache>
                <c:ptCount val="1"/>
                <c:pt idx="0">
                  <c:v>Andra rådgivande arkitekter</c:v>
                </c:pt>
              </c:strCache>
            </c:strRef>
          </c:tx>
          <c:spPr>
            <a:ln w="28575" cap="rnd">
              <a:solidFill>
                <a:srgbClr val="7030A0"/>
              </a:solidFill>
              <a:round/>
            </a:ln>
            <a:effectLst/>
          </c:spPr>
          <c:marker>
            <c:symbol val="none"/>
          </c:marker>
          <c:yVal>
            <c:numRef>
              <c:f>Blad1!$E$2:$E$65</c:f>
              <c:numCache>
                <c:formatCode>General</c:formatCode>
                <c:ptCount val="64"/>
                <c:pt idx="0">
                  <c:v>20</c:v>
                </c:pt>
                <c:pt idx="1">
                  <c:v>18</c:v>
                </c:pt>
                <c:pt idx="2">
                  <c:v>15</c:v>
                </c:pt>
                <c:pt idx="3">
                  <c:v>10</c:v>
                </c:pt>
                <c:pt idx="4">
                  <c:v>10</c:v>
                </c:pt>
                <c:pt idx="5">
                  <c:v>10</c:v>
                </c:pt>
                <c:pt idx="6">
                  <c:v>10</c:v>
                </c:pt>
                <c:pt idx="7">
                  <c:v>10</c:v>
                </c:pt>
                <c:pt idx="8">
                  <c:v>10</c:v>
                </c:pt>
                <c:pt idx="9">
                  <c:v>5</c:v>
                </c:pt>
                <c:pt idx="10">
                  <c:v>5</c:v>
                </c:pt>
                <c:pt idx="11">
                  <c:v>5</c:v>
                </c:pt>
                <c:pt idx="12">
                  <c:v>5</c:v>
                </c:pt>
                <c:pt idx="13">
                  <c:v>5</c:v>
                </c:pt>
                <c:pt idx="14">
                  <c:v>5</c:v>
                </c:pt>
                <c:pt idx="15">
                  <c:v>5</c:v>
                </c:pt>
                <c:pt idx="16">
                  <c:v>2</c:v>
                </c:pt>
                <c:pt idx="17">
                  <c:v>1</c:v>
                </c:pt>
                <c:pt idx="18">
                  <c:v>1</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yVal>
          <c:smooth val="1"/>
          <c:extLst>
            <c:ext xmlns:c16="http://schemas.microsoft.com/office/drawing/2014/chart" uri="{C3380CC4-5D6E-409C-BE32-E72D297353CC}">
              <c16:uniqueId val="{00000004-895A-4E73-8540-9FD691505367}"/>
            </c:ext>
          </c:extLst>
        </c:ser>
        <c:ser>
          <c:idx val="5"/>
          <c:order val="5"/>
          <c:tx>
            <c:strRef>
              <c:f>Blad1!$F$1</c:f>
              <c:strCache>
                <c:ptCount val="1"/>
                <c:pt idx="0">
                  <c:v>Utländska aktörer</c:v>
                </c:pt>
              </c:strCache>
            </c:strRef>
          </c:tx>
          <c:spPr>
            <a:ln w="28575" cap="rnd">
              <a:solidFill>
                <a:srgbClr val="FEFA60"/>
              </a:solidFill>
              <a:round/>
            </a:ln>
            <a:effectLst/>
          </c:spPr>
          <c:marker>
            <c:symbol val="none"/>
          </c:marker>
          <c:yVal>
            <c:numRef>
              <c:f>Blad1!$F$2:$F$65</c:f>
              <c:numCache>
                <c:formatCode>General</c:formatCode>
                <c:ptCount val="64"/>
                <c:pt idx="0">
                  <c:v>90</c:v>
                </c:pt>
                <c:pt idx="1">
                  <c:v>10</c:v>
                </c:pt>
                <c:pt idx="2">
                  <c:v>5</c:v>
                </c:pt>
                <c:pt idx="3">
                  <c:v>5</c:v>
                </c:pt>
                <c:pt idx="4">
                  <c:v>5</c:v>
                </c:pt>
                <c:pt idx="5">
                  <c:v>5</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numCache>
            </c:numRef>
          </c:yVal>
          <c:smooth val="1"/>
          <c:extLst>
            <c:ext xmlns:c16="http://schemas.microsoft.com/office/drawing/2014/chart" uri="{C3380CC4-5D6E-409C-BE32-E72D297353CC}">
              <c16:uniqueId val="{00000005-895A-4E73-8540-9FD691505367}"/>
            </c:ext>
          </c:extLst>
        </c:ser>
        <c:ser>
          <c:idx val="6"/>
          <c:order val="6"/>
          <c:tx>
            <c:strRef>
              <c:f>Blad1!$G$1</c:f>
              <c:strCache>
                <c:ptCount val="1"/>
                <c:pt idx="0">
                  <c:v>Annan kundkategori</c:v>
                </c:pt>
              </c:strCache>
            </c:strRef>
          </c:tx>
          <c:spPr>
            <a:ln w="28575" cap="rnd">
              <a:solidFill>
                <a:srgbClr val="FFC000"/>
              </a:solidFill>
              <a:prstDash val="dash"/>
              <a:round/>
            </a:ln>
            <a:effectLst/>
          </c:spPr>
          <c:marker>
            <c:symbol val="none"/>
          </c:marker>
          <c:yVal>
            <c:numRef>
              <c:f>Blad1!$G$2:$G$65</c:f>
              <c:numCache>
                <c:formatCode>General</c:formatCode>
                <c:ptCount val="64"/>
                <c:pt idx="0">
                  <c:v>47</c:v>
                </c:pt>
                <c:pt idx="1">
                  <c:v>30</c:v>
                </c:pt>
                <c:pt idx="2">
                  <c:v>30</c:v>
                </c:pt>
                <c:pt idx="3">
                  <c:v>25</c:v>
                </c:pt>
                <c:pt idx="4">
                  <c:v>25</c:v>
                </c:pt>
                <c:pt idx="5">
                  <c:v>20</c:v>
                </c:pt>
                <c:pt idx="6">
                  <c:v>8</c:v>
                </c:pt>
                <c:pt idx="7">
                  <c:v>5</c:v>
                </c:pt>
                <c:pt idx="8">
                  <c:v>5</c:v>
                </c:pt>
                <c:pt idx="9">
                  <c:v>5</c:v>
                </c:pt>
                <c:pt idx="10">
                  <c:v>1</c:v>
                </c:pt>
                <c:pt idx="11">
                  <c:v>1</c:v>
                </c:pt>
                <c:pt idx="12">
                  <c:v>1</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yVal>
          <c:smooth val="1"/>
          <c:extLst>
            <c:ext xmlns:c16="http://schemas.microsoft.com/office/drawing/2014/chart" uri="{C3380CC4-5D6E-409C-BE32-E72D297353CC}">
              <c16:uniqueId val="{00000006-895A-4E73-8540-9FD691505367}"/>
            </c:ext>
          </c:extLst>
        </c:ser>
        <c:dLbls>
          <c:showLegendKey val="0"/>
          <c:showVal val="0"/>
          <c:showCatName val="0"/>
          <c:showSerName val="0"/>
          <c:showPercent val="0"/>
          <c:showBubbleSize val="0"/>
        </c:dLbls>
        <c:axId val="1255863840"/>
        <c:axId val="1255863360"/>
      </c:scatterChart>
      <c:valAx>
        <c:axId val="1255863840"/>
        <c:scaling>
          <c:orientation val="minMax"/>
        </c:scaling>
        <c:delete val="1"/>
        <c:axPos val="b"/>
        <c:majorTickMark val="none"/>
        <c:minorTickMark val="none"/>
        <c:tickLblPos val="nextTo"/>
        <c:crossAx val="1255863360"/>
        <c:crosses val="autoZero"/>
        <c:crossBetween val="midCat"/>
      </c:valAx>
      <c:valAx>
        <c:axId val="1255863360"/>
        <c:scaling>
          <c:orientation val="minMax"/>
          <c:max val="10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55863840"/>
        <c:crosses val="autoZero"/>
        <c:crossBetween val="midCat"/>
      </c:valAx>
      <c:spPr>
        <a:noFill/>
        <a:ln>
          <a:noFill/>
        </a:ln>
        <a:effectLst/>
      </c:spPr>
    </c:plotArea>
    <c:legend>
      <c:legendPos val="b"/>
      <c:layout>
        <c:manualLayout>
          <c:xMode val="edge"/>
          <c:yMode val="edge"/>
          <c:x val="0.72022135004022325"/>
          <c:y val="6.9442257217847775E-2"/>
          <c:w val="0.20847351356622218"/>
          <c:h val="0.916668853893263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1322249579478E-2"/>
          <c:y val="7.4490740740740746E-2"/>
          <c:w val="0.58892138173130826"/>
          <c:h val="0.84162839020122482"/>
        </c:manualLayout>
      </c:layout>
      <c:scatterChart>
        <c:scatterStyle val="smoothMarker"/>
        <c:varyColors val="0"/>
        <c:ser>
          <c:idx val="0"/>
          <c:order val="0"/>
          <c:tx>
            <c:strRef>
              <c:f>Indtech!$A$1</c:f>
              <c:strCache>
                <c:ptCount val="1"/>
                <c:pt idx="0">
                  <c:v>Region &amp; Kommuner</c:v>
                </c:pt>
              </c:strCache>
            </c:strRef>
          </c:tx>
          <c:spPr>
            <a:ln w="28575" cap="rnd">
              <a:solidFill>
                <a:srgbClr val="69AB7A"/>
              </a:solidFill>
              <a:round/>
            </a:ln>
            <a:effectLst/>
          </c:spPr>
          <c:marker>
            <c:symbol val="none"/>
          </c:marker>
          <c:yVal>
            <c:numRef>
              <c:f>Indtech!$A$2:$A$65</c:f>
              <c:numCache>
                <c:formatCode>General</c:formatCode>
                <c:ptCount val="64"/>
                <c:pt idx="0">
                  <c:v>100</c:v>
                </c:pt>
                <c:pt idx="1">
                  <c:v>55</c:v>
                </c:pt>
                <c:pt idx="2">
                  <c:v>50</c:v>
                </c:pt>
                <c:pt idx="3">
                  <c:v>45</c:v>
                </c:pt>
                <c:pt idx="4">
                  <c:v>30</c:v>
                </c:pt>
                <c:pt idx="5">
                  <c:v>20</c:v>
                </c:pt>
                <c:pt idx="6">
                  <c:v>10</c:v>
                </c:pt>
                <c:pt idx="7">
                  <c:v>10</c:v>
                </c:pt>
                <c:pt idx="8">
                  <c:v>5</c:v>
                </c:pt>
                <c:pt idx="9">
                  <c:v>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0-45AF-41F6-A4B5-D9E67BBAC93B}"/>
            </c:ext>
          </c:extLst>
        </c:ser>
        <c:ser>
          <c:idx val="1"/>
          <c:order val="1"/>
          <c:tx>
            <c:strRef>
              <c:f>Indtech!$B$1</c:f>
              <c:strCache>
                <c:ptCount val="1"/>
                <c:pt idx="0">
                  <c:v>Stat/Myndighet</c:v>
                </c:pt>
              </c:strCache>
            </c:strRef>
          </c:tx>
          <c:spPr>
            <a:ln w="28575" cap="rnd">
              <a:solidFill>
                <a:srgbClr val="C00000"/>
              </a:solidFill>
              <a:round/>
            </a:ln>
            <a:effectLst/>
          </c:spPr>
          <c:marker>
            <c:symbol val="none"/>
          </c:marker>
          <c:yVal>
            <c:numRef>
              <c:f>Indtech!$B$2:$B$65</c:f>
              <c:numCache>
                <c:formatCode>General</c:formatCode>
                <c:ptCount val="64"/>
                <c:pt idx="0">
                  <c:v>30</c:v>
                </c:pt>
                <c:pt idx="1">
                  <c:v>10</c:v>
                </c:pt>
                <c:pt idx="2">
                  <c:v>10</c:v>
                </c:pt>
                <c:pt idx="3">
                  <c:v>5</c:v>
                </c:pt>
                <c:pt idx="4">
                  <c:v>5</c:v>
                </c:pt>
                <c:pt idx="5">
                  <c:v>3</c:v>
                </c:pt>
                <c:pt idx="6">
                  <c:v>2</c:v>
                </c:pt>
                <c:pt idx="7">
                  <c:v>1</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1-45AF-41F6-A4B5-D9E67BBAC93B}"/>
            </c:ext>
          </c:extLst>
        </c:ser>
        <c:ser>
          <c:idx val="2"/>
          <c:order val="2"/>
          <c:tx>
            <c:strRef>
              <c:f>Indtech!$C$1</c:f>
              <c:strCache>
                <c:ptCount val="1"/>
                <c:pt idx="0">
                  <c:v>Privata företag</c:v>
                </c:pt>
              </c:strCache>
            </c:strRef>
          </c:tx>
          <c:spPr>
            <a:ln w="28575" cap="rnd">
              <a:solidFill>
                <a:srgbClr val="00759E"/>
              </a:solidFill>
              <a:round/>
            </a:ln>
            <a:effectLst/>
          </c:spPr>
          <c:marker>
            <c:symbol val="none"/>
          </c:marker>
          <c:yVal>
            <c:numRef>
              <c:f>Indtech!$C$2:$C$65</c:f>
              <c:numCache>
                <c:formatCode>General</c:formatCode>
                <c:ptCount val="64"/>
                <c:pt idx="0">
                  <c:v>100</c:v>
                </c:pt>
                <c:pt idx="1">
                  <c:v>100</c:v>
                </c:pt>
                <c:pt idx="2">
                  <c:v>100</c:v>
                </c:pt>
                <c:pt idx="3">
                  <c:v>100</c:v>
                </c:pt>
                <c:pt idx="4">
                  <c:v>100</c:v>
                </c:pt>
                <c:pt idx="5">
                  <c:v>100</c:v>
                </c:pt>
                <c:pt idx="6">
                  <c:v>100</c:v>
                </c:pt>
                <c:pt idx="7">
                  <c:v>100</c:v>
                </c:pt>
                <c:pt idx="8">
                  <c:v>100</c:v>
                </c:pt>
                <c:pt idx="9">
                  <c:v>100</c:v>
                </c:pt>
                <c:pt idx="10">
                  <c:v>100</c:v>
                </c:pt>
                <c:pt idx="11">
                  <c:v>97</c:v>
                </c:pt>
                <c:pt idx="12">
                  <c:v>97</c:v>
                </c:pt>
                <c:pt idx="13">
                  <c:v>95</c:v>
                </c:pt>
                <c:pt idx="14">
                  <c:v>95</c:v>
                </c:pt>
                <c:pt idx="15">
                  <c:v>90</c:v>
                </c:pt>
                <c:pt idx="16">
                  <c:v>88</c:v>
                </c:pt>
                <c:pt idx="17">
                  <c:v>80</c:v>
                </c:pt>
                <c:pt idx="18">
                  <c:v>70</c:v>
                </c:pt>
                <c:pt idx="19">
                  <c:v>59</c:v>
                </c:pt>
                <c:pt idx="20">
                  <c:v>50</c:v>
                </c:pt>
                <c:pt idx="21">
                  <c:v>40</c:v>
                </c:pt>
                <c:pt idx="22">
                  <c:v>40</c:v>
                </c:pt>
                <c:pt idx="23">
                  <c:v>40</c:v>
                </c:pt>
                <c:pt idx="24">
                  <c:v>0</c:v>
                </c:pt>
              </c:numCache>
            </c:numRef>
          </c:yVal>
          <c:smooth val="1"/>
          <c:extLst>
            <c:ext xmlns:c16="http://schemas.microsoft.com/office/drawing/2014/chart" uri="{C3380CC4-5D6E-409C-BE32-E72D297353CC}">
              <c16:uniqueId val="{00000002-45AF-41F6-A4B5-D9E67BBAC93B}"/>
            </c:ext>
          </c:extLst>
        </c:ser>
        <c:ser>
          <c:idx val="3"/>
          <c:order val="3"/>
          <c:tx>
            <c:strRef>
              <c:f>Indtech!$D$1</c:f>
              <c:strCache>
                <c:ptCount val="1"/>
                <c:pt idx="0">
                  <c:v>Andra rådgivande ingenjörer</c:v>
                </c:pt>
              </c:strCache>
            </c:strRef>
          </c:tx>
          <c:spPr>
            <a:ln w="28575" cap="rnd">
              <a:solidFill>
                <a:srgbClr val="2FAABB"/>
              </a:solidFill>
              <a:round/>
            </a:ln>
            <a:effectLst/>
          </c:spPr>
          <c:marker>
            <c:symbol val="none"/>
          </c:marker>
          <c:yVal>
            <c:numRef>
              <c:f>Indtech!$D$2:$D$65</c:f>
              <c:numCache>
                <c:formatCode>General</c:formatCode>
                <c:ptCount val="64"/>
                <c:pt idx="0">
                  <c:v>30</c:v>
                </c:pt>
                <c:pt idx="1">
                  <c:v>10</c:v>
                </c:pt>
                <c:pt idx="2">
                  <c:v>5</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3-45AF-41F6-A4B5-D9E67BBAC93B}"/>
            </c:ext>
          </c:extLst>
        </c:ser>
        <c:ser>
          <c:idx val="4"/>
          <c:order val="4"/>
          <c:tx>
            <c:strRef>
              <c:f>Indtech!$E$1</c:f>
              <c:strCache>
                <c:ptCount val="1"/>
                <c:pt idx="0">
                  <c:v>Andra rådgivande arkitekter</c:v>
                </c:pt>
              </c:strCache>
            </c:strRef>
          </c:tx>
          <c:spPr>
            <a:ln w="28575" cap="rnd">
              <a:solidFill>
                <a:srgbClr val="7030A0"/>
              </a:solidFill>
              <a:round/>
            </a:ln>
            <a:effectLst/>
          </c:spPr>
          <c:marker>
            <c:symbol val="none"/>
          </c:marker>
          <c:yVal>
            <c:numRef>
              <c:f>Indtech!$E$2:$E$65</c:f>
              <c:numCache>
                <c:formatCode>General</c:formatCode>
                <c:ptCount val="6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4-45AF-41F6-A4B5-D9E67BBAC93B}"/>
            </c:ext>
          </c:extLst>
        </c:ser>
        <c:ser>
          <c:idx val="5"/>
          <c:order val="5"/>
          <c:tx>
            <c:strRef>
              <c:f>Indtech!$F$1</c:f>
              <c:strCache>
                <c:ptCount val="1"/>
                <c:pt idx="0">
                  <c:v>Utländska aktörer</c:v>
                </c:pt>
              </c:strCache>
            </c:strRef>
          </c:tx>
          <c:spPr>
            <a:ln w="28575" cap="rnd">
              <a:solidFill>
                <a:srgbClr val="FEFA60"/>
              </a:solidFill>
              <a:round/>
            </a:ln>
            <a:effectLst/>
          </c:spPr>
          <c:marker>
            <c:symbol val="none"/>
          </c:marker>
          <c:yVal>
            <c:numRef>
              <c:f>Indtech!$F$2:$F$65</c:f>
              <c:numCache>
                <c:formatCode>General</c:formatCode>
                <c:ptCount val="64"/>
                <c:pt idx="0">
                  <c:v>15</c:v>
                </c:pt>
                <c:pt idx="1">
                  <c:v>3</c:v>
                </c:pt>
                <c:pt idx="2">
                  <c:v>1</c:v>
                </c:pt>
                <c:pt idx="3">
                  <c:v>1</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5-45AF-41F6-A4B5-D9E67BBAC93B}"/>
            </c:ext>
          </c:extLst>
        </c:ser>
        <c:ser>
          <c:idx val="6"/>
          <c:order val="6"/>
          <c:tx>
            <c:strRef>
              <c:f>Indtech!$G$1</c:f>
              <c:strCache>
                <c:ptCount val="1"/>
                <c:pt idx="0">
                  <c:v>Annan kundkategori</c:v>
                </c:pt>
              </c:strCache>
            </c:strRef>
          </c:tx>
          <c:spPr>
            <a:ln w="28575" cap="rnd">
              <a:solidFill>
                <a:srgbClr val="FFC000"/>
              </a:solidFill>
              <a:prstDash val="dash"/>
              <a:round/>
            </a:ln>
            <a:effectLst/>
          </c:spPr>
          <c:marker>
            <c:symbol val="none"/>
          </c:marker>
          <c:yVal>
            <c:numRef>
              <c:f>Indtech!$G$2:$G$65</c:f>
              <c:numCache>
                <c:formatCode>General</c:formatCode>
                <c:ptCount val="6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yVal>
          <c:smooth val="1"/>
          <c:extLst>
            <c:ext xmlns:c16="http://schemas.microsoft.com/office/drawing/2014/chart" uri="{C3380CC4-5D6E-409C-BE32-E72D297353CC}">
              <c16:uniqueId val="{00000006-45AF-41F6-A4B5-D9E67BBAC93B}"/>
            </c:ext>
          </c:extLst>
        </c:ser>
        <c:dLbls>
          <c:showLegendKey val="0"/>
          <c:showVal val="0"/>
          <c:showCatName val="0"/>
          <c:showSerName val="0"/>
          <c:showPercent val="0"/>
          <c:showBubbleSize val="0"/>
        </c:dLbls>
        <c:axId val="1255863840"/>
        <c:axId val="1255863360"/>
      </c:scatterChart>
      <c:valAx>
        <c:axId val="1255863840"/>
        <c:scaling>
          <c:orientation val="minMax"/>
          <c:max val="25"/>
        </c:scaling>
        <c:delete val="1"/>
        <c:axPos val="b"/>
        <c:majorTickMark val="none"/>
        <c:minorTickMark val="none"/>
        <c:tickLblPos val="nextTo"/>
        <c:crossAx val="1255863360"/>
        <c:crosses val="autoZero"/>
        <c:crossBetween val="midCat"/>
      </c:valAx>
      <c:valAx>
        <c:axId val="1255863360"/>
        <c:scaling>
          <c:orientation val="minMax"/>
          <c:max val="10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55863840"/>
        <c:crosses val="autoZero"/>
        <c:crossBetween val="midCat"/>
      </c:valAx>
      <c:spPr>
        <a:noFill/>
        <a:ln>
          <a:noFill/>
        </a:ln>
        <a:effectLst/>
      </c:spPr>
    </c:plotArea>
    <c:legend>
      <c:legendPos val="b"/>
      <c:layout>
        <c:manualLayout>
          <c:xMode val="edge"/>
          <c:yMode val="edge"/>
          <c:x val="0.72022135004022325"/>
          <c:y val="6.9442257217847775E-2"/>
          <c:w val="0.20847351356622218"/>
          <c:h val="0.916668853893263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1322249579478E-2"/>
          <c:y val="7.4490740740740746E-2"/>
          <c:w val="0.58892138173130826"/>
          <c:h val="0.86719650715975893"/>
        </c:manualLayout>
      </c:layout>
      <c:scatterChart>
        <c:scatterStyle val="smoothMarker"/>
        <c:varyColors val="0"/>
        <c:ser>
          <c:idx val="0"/>
          <c:order val="0"/>
          <c:tx>
            <c:strRef>
              <c:f>Arkitekter!$A$1</c:f>
              <c:strCache>
                <c:ptCount val="1"/>
                <c:pt idx="0">
                  <c:v>Region &amp; Kommuner</c:v>
                </c:pt>
              </c:strCache>
            </c:strRef>
          </c:tx>
          <c:spPr>
            <a:ln w="28575" cap="rnd">
              <a:solidFill>
                <a:srgbClr val="69AB7A"/>
              </a:solidFill>
              <a:round/>
            </a:ln>
            <a:effectLst/>
          </c:spPr>
          <c:marker>
            <c:symbol val="none"/>
          </c:marker>
          <c:yVal>
            <c:numRef>
              <c:f>Arkitekter!$A$2:$A$65</c:f>
              <c:numCache>
                <c:formatCode>General</c:formatCode>
                <c:ptCount val="64"/>
                <c:pt idx="0">
                  <c:v>90</c:v>
                </c:pt>
                <c:pt idx="1">
                  <c:v>85</c:v>
                </c:pt>
                <c:pt idx="2">
                  <c:v>72</c:v>
                </c:pt>
                <c:pt idx="3">
                  <c:v>60</c:v>
                </c:pt>
                <c:pt idx="4">
                  <c:v>60</c:v>
                </c:pt>
                <c:pt idx="5">
                  <c:v>60</c:v>
                </c:pt>
                <c:pt idx="6">
                  <c:v>55</c:v>
                </c:pt>
                <c:pt idx="7">
                  <c:v>50</c:v>
                </c:pt>
                <c:pt idx="8">
                  <c:v>50</c:v>
                </c:pt>
                <c:pt idx="9">
                  <c:v>50</c:v>
                </c:pt>
                <c:pt idx="10">
                  <c:v>45</c:v>
                </c:pt>
                <c:pt idx="11">
                  <c:v>45</c:v>
                </c:pt>
                <c:pt idx="12">
                  <c:v>40</c:v>
                </c:pt>
                <c:pt idx="13">
                  <c:v>40</c:v>
                </c:pt>
                <c:pt idx="14">
                  <c:v>30</c:v>
                </c:pt>
                <c:pt idx="15">
                  <c:v>30</c:v>
                </c:pt>
                <c:pt idx="16">
                  <c:v>20</c:v>
                </c:pt>
                <c:pt idx="17">
                  <c:v>20</c:v>
                </c:pt>
                <c:pt idx="18">
                  <c:v>20</c:v>
                </c:pt>
                <c:pt idx="19">
                  <c:v>20</c:v>
                </c:pt>
                <c:pt idx="20">
                  <c:v>15</c:v>
                </c:pt>
                <c:pt idx="21">
                  <c:v>14</c:v>
                </c:pt>
                <c:pt idx="22">
                  <c:v>12</c:v>
                </c:pt>
                <c:pt idx="23">
                  <c:v>10</c:v>
                </c:pt>
                <c:pt idx="24">
                  <c:v>8</c:v>
                </c:pt>
                <c:pt idx="25">
                  <c:v>2</c:v>
                </c:pt>
                <c:pt idx="26">
                  <c:v>2</c:v>
                </c:pt>
                <c:pt idx="27">
                  <c:v>1</c:v>
                </c:pt>
                <c:pt idx="28">
                  <c:v>1</c:v>
                </c:pt>
                <c:pt idx="29">
                  <c:v>0</c:v>
                </c:pt>
                <c:pt idx="30">
                  <c:v>0</c:v>
                </c:pt>
                <c:pt idx="31">
                  <c:v>0</c:v>
                </c:pt>
                <c:pt idx="32">
                  <c:v>0</c:v>
                </c:pt>
                <c:pt idx="33">
                  <c:v>0</c:v>
                </c:pt>
                <c:pt idx="34">
                  <c:v>0</c:v>
                </c:pt>
                <c:pt idx="35">
                  <c:v>0</c:v>
                </c:pt>
              </c:numCache>
            </c:numRef>
          </c:yVal>
          <c:smooth val="1"/>
          <c:extLst>
            <c:ext xmlns:c16="http://schemas.microsoft.com/office/drawing/2014/chart" uri="{C3380CC4-5D6E-409C-BE32-E72D297353CC}">
              <c16:uniqueId val="{00000000-967A-4E40-ADFF-C0B644001845}"/>
            </c:ext>
          </c:extLst>
        </c:ser>
        <c:ser>
          <c:idx val="1"/>
          <c:order val="1"/>
          <c:tx>
            <c:strRef>
              <c:f>Arkitekter!$B$1</c:f>
              <c:strCache>
                <c:ptCount val="1"/>
                <c:pt idx="0">
                  <c:v>Stat/Myndighet</c:v>
                </c:pt>
              </c:strCache>
            </c:strRef>
          </c:tx>
          <c:spPr>
            <a:ln w="28575" cap="rnd">
              <a:solidFill>
                <a:srgbClr val="C00000"/>
              </a:solidFill>
              <a:round/>
            </a:ln>
            <a:effectLst/>
          </c:spPr>
          <c:marker>
            <c:symbol val="none"/>
          </c:marker>
          <c:yVal>
            <c:numRef>
              <c:f>Arkitekter!$B$2:$B$65</c:f>
              <c:numCache>
                <c:formatCode>General</c:formatCode>
                <c:ptCount val="64"/>
                <c:pt idx="0">
                  <c:v>37</c:v>
                </c:pt>
                <c:pt idx="1">
                  <c:v>28</c:v>
                </c:pt>
                <c:pt idx="2">
                  <c:v>20</c:v>
                </c:pt>
                <c:pt idx="3">
                  <c:v>20</c:v>
                </c:pt>
                <c:pt idx="4">
                  <c:v>15</c:v>
                </c:pt>
                <c:pt idx="5">
                  <c:v>10</c:v>
                </c:pt>
                <c:pt idx="6">
                  <c:v>10</c:v>
                </c:pt>
                <c:pt idx="7">
                  <c:v>10</c:v>
                </c:pt>
                <c:pt idx="8">
                  <c:v>10</c:v>
                </c:pt>
                <c:pt idx="9">
                  <c:v>10</c:v>
                </c:pt>
                <c:pt idx="10">
                  <c:v>5</c:v>
                </c:pt>
                <c:pt idx="11">
                  <c:v>5</c:v>
                </c:pt>
                <c:pt idx="12">
                  <c:v>5</c:v>
                </c:pt>
                <c:pt idx="13">
                  <c:v>4</c:v>
                </c:pt>
                <c:pt idx="14">
                  <c:v>3</c:v>
                </c:pt>
                <c:pt idx="15">
                  <c:v>1</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1"/>
          <c:extLst>
            <c:ext xmlns:c16="http://schemas.microsoft.com/office/drawing/2014/chart" uri="{C3380CC4-5D6E-409C-BE32-E72D297353CC}">
              <c16:uniqueId val="{00000001-967A-4E40-ADFF-C0B644001845}"/>
            </c:ext>
          </c:extLst>
        </c:ser>
        <c:ser>
          <c:idx val="2"/>
          <c:order val="2"/>
          <c:tx>
            <c:strRef>
              <c:f>Arkitekter!$C$1</c:f>
              <c:strCache>
                <c:ptCount val="1"/>
                <c:pt idx="0">
                  <c:v>Privata företag</c:v>
                </c:pt>
              </c:strCache>
            </c:strRef>
          </c:tx>
          <c:spPr>
            <a:ln w="28575" cap="rnd">
              <a:solidFill>
                <a:srgbClr val="00759E"/>
              </a:solidFill>
              <a:round/>
            </a:ln>
            <a:effectLst/>
          </c:spPr>
          <c:marker>
            <c:symbol val="none"/>
          </c:marker>
          <c:yVal>
            <c:numRef>
              <c:f>Arkitekter!$C$2:$C$65</c:f>
              <c:numCache>
                <c:formatCode>General</c:formatCode>
                <c:ptCount val="64"/>
                <c:pt idx="0">
                  <c:v>100</c:v>
                </c:pt>
                <c:pt idx="1">
                  <c:v>100</c:v>
                </c:pt>
                <c:pt idx="2">
                  <c:v>95</c:v>
                </c:pt>
                <c:pt idx="3">
                  <c:v>95</c:v>
                </c:pt>
                <c:pt idx="4">
                  <c:v>90</c:v>
                </c:pt>
                <c:pt idx="5">
                  <c:v>81</c:v>
                </c:pt>
                <c:pt idx="6">
                  <c:v>80</c:v>
                </c:pt>
                <c:pt idx="7">
                  <c:v>80</c:v>
                </c:pt>
                <c:pt idx="8">
                  <c:v>80</c:v>
                </c:pt>
                <c:pt idx="9">
                  <c:v>79</c:v>
                </c:pt>
                <c:pt idx="10">
                  <c:v>75</c:v>
                </c:pt>
                <c:pt idx="11">
                  <c:v>75</c:v>
                </c:pt>
                <c:pt idx="12">
                  <c:v>70</c:v>
                </c:pt>
                <c:pt idx="13">
                  <c:v>70</c:v>
                </c:pt>
                <c:pt idx="14">
                  <c:v>65</c:v>
                </c:pt>
                <c:pt idx="15">
                  <c:v>60</c:v>
                </c:pt>
                <c:pt idx="16">
                  <c:v>60</c:v>
                </c:pt>
                <c:pt idx="17">
                  <c:v>58</c:v>
                </c:pt>
                <c:pt idx="18">
                  <c:v>55</c:v>
                </c:pt>
                <c:pt idx="19">
                  <c:v>50</c:v>
                </c:pt>
                <c:pt idx="20">
                  <c:v>50</c:v>
                </c:pt>
                <c:pt idx="21">
                  <c:v>50</c:v>
                </c:pt>
                <c:pt idx="22">
                  <c:v>47</c:v>
                </c:pt>
                <c:pt idx="23">
                  <c:v>45</c:v>
                </c:pt>
                <c:pt idx="24">
                  <c:v>42</c:v>
                </c:pt>
                <c:pt idx="25">
                  <c:v>40</c:v>
                </c:pt>
                <c:pt idx="26">
                  <c:v>40</c:v>
                </c:pt>
                <c:pt idx="27">
                  <c:v>40</c:v>
                </c:pt>
                <c:pt idx="28">
                  <c:v>36</c:v>
                </c:pt>
                <c:pt idx="29">
                  <c:v>26</c:v>
                </c:pt>
                <c:pt idx="30">
                  <c:v>20</c:v>
                </c:pt>
                <c:pt idx="31">
                  <c:v>20</c:v>
                </c:pt>
                <c:pt idx="32">
                  <c:v>20</c:v>
                </c:pt>
                <c:pt idx="33">
                  <c:v>10</c:v>
                </c:pt>
                <c:pt idx="34">
                  <c:v>0</c:v>
                </c:pt>
                <c:pt idx="35">
                  <c:v>0</c:v>
                </c:pt>
              </c:numCache>
            </c:numRef>
          </c:yVal>
          <c:smooth val="1"/>
          <c:extLst>
            <c:ext xmlns:c16="http://schemas.microsoft.com/office/drawing/2014/chart" uri="{C3380CC4-5D6E-409C-BE32-E72D297353CC}">
              <c16:uniqueId val="{00000002-967A-4E40-ADFF-C0B644001845}"/>
            </c:ext>
          </c:extLst>
        </c:ser>
        <c:ser>
          <c:idx val="3"/>
          <c:order val="3"/>
          <c:tx>
            <c:strRef>
              <c:f>Arkitekter!$D$1</c:f>
              <c:strCache>
                <c:ptCount val="1"/>
                <c:pt idx="0">
                  <c:v>Andra rådgivande ingenjörer</c:v>
                </c:pt>
              </c:strCache>
            </c:strRef>
          </c:tx>
          <c:spPr>
            <a:ln w="28575" cap="rnd">
              <a:solidFill>
                <a:srgbClr val="2FAABB"/>
              </a:solidFill>
              <a:round/>
            </a:ln>
            <a:effectLst/>
          </c:spPr>
          <c:marker>
            <c:symbol val="none"/>
          </c:marker>
          <c:yVal>
            <c:numRef>
              <c:f>Arkitekter!$D$2:$D$65</c:f>
              <c:numCache>
                <c:formatCode>General</c:formatCode>
                <c:ptCount val="64"/>
                <c:pt idx="0">
                  <c:v>52</c:v>
                </c:pt>
                <c:pt idx="1">
                  <c:v>20</c:v>
                </c:pt>
                <c:pt idx="2">
                  <c:v>18</c:v>
                </c:pt>
                <c:pt idx="3">
                  <c:v>10</c:v>
                </c:pt>
                <c:pt idx="4">
                  <c:v>5</c:v>
                </c:pt>
                <c:pt idx="5">
                  <c:v>5</c:v>
                </c:pt>
                <c:pt idx="6">
                  <c:v>5</c:v>
                </c:pt>
                <c:pt idx="7">
                  <c:v>4</c:v>
                </c:pt>
                <c:pt idx="8">
                  <c:v>1</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1"/>
          <c:extLst>
            <c:ext xmlns:c16="http://schemas.microsoft.com/office/drawing/2014/chart" uri="{C3380CC4-5D6E-409C-BE32-E72D297353CC}">
              <c16:uniqueId val="{00000003-967A-4E40-ADFF-C0B644001845}"/>
            </c:ext>
          </c:extLst>
        </c:ser>
        <c:ser>
          <c:idx val="4"/>
          <c:order val="4"/>
          <c:tx>
            <c:strRef>
              <c:f>Arkitekter!$E$1</c:f>
              <c:strCache>
                <c:ptCount val="1"/>
                <c:pt idx="0">
                  <c:v>Andra rådgivande arkitekter</c:v>
                </c:pt>
              </c:strCache>
            </c:strRef>
          </c:tx>
          <c:spPr>
            <a:ln w="28575" cap="rnd">
              <a:solidFill>
                <a:srgbClr val="7030A0"/>
              </a:solidFill>
              <a:round/>
            </a:ln>
            <a:effectLst/>
          </c:spPr>
          <c:marker>
            <c:symbol val="none"/>
          </c:marker>
          <c:yVal>
            <c:numRef>
              <c:f>Arkitekter!$E$2:$E$65</c:f>
              <c:numCache>
                <c:formatCode>General</c:formatCode>
                <c:ptCount val="64"/>
                <c:pt idx="0">
                  <c:v>15</c:v>
                </c:pt>
                <c:pt idx="1">
                  <c:v>10</c:v>
                </c:pt>
                <c:pt idx="2">
                  <c:v>5</c:v>
                </c:pt>
                <c:pt idx="3">
                  <c:v>3</c:v>
                </c:pt>
                <c:pt idx="4">
                  <c:v>3</c:v>
                </c:pt>
                <c:pt idx="5">
                  <c:v>3</c:v>
                </c:pt>
                <c:pt idx="6">
                  <c:v>2</c:v>
                </c:pt>
                <c:pt idx="7">
                  <c:v>2</c:v>
                </c:pt>
                <c:pt idx="8">
                  <c:v>2</c:v>
                </c:pt>
                <c:pt idx="9">
                  <c:v>1</c:v>
                </c:pt>
                <c:pt idx="10">
                  <c:v>1</c:v>
                </c:pt>
                <c:pt idx="11">
                  <c:v>1</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1"/>
          <c:extLst>
            <c:ext xmlns:c16="http://schemas.microsoft.com/office/drawing/2014/chart" uri="{C3380CC4-5D6E-409C-BE32-E72D297353CC}">
              <c16:uniqueId val="{00000004-967A-4E40-ADFF-C0B644001845}"/>
            </c:ext>
          </c:extLst>
        </c:ser>
        <c:ser>
          <c:idx val="5"/>
          <c:order val="5"/>
          <c:tx>
            <c:strRef>
              <c:f>Arkitekter!$F$1</c:f>
              <c:strCache>
                <c:ptCount val="1"/>
                <c:pt idx="0">
                  <c:v>Utländska aktörer</c:v>
                </c:pt>
              </c:strCache>
            </c:strRef>
          </c:tx>
          <c:spPr>
            <a:ln w="28575" cap="rnd">
              <a:solidFill>
                <a:srgbClr val="FEFA60"/>
              </a:solidFill>
              <a:round/>
            </a:ln>
            <a:effectLst/>
          </c:spPr>
          <c:marker>
            <c:symbol val="none"/>
          </c:marker>
          <c:yVal>
            <c:numRef>
              <c:f>Arkitekter!$F$2:$F$65</c:f>
              <c:numCache>
                <c:formatCode>General</c:formatCode>
                <c:ptCount val="64"/>
                <c:pt idx="0">
                  <c:v>29</c:v>
                </c:pt>
                <c:pt idx="1">
                  <c:v>10</c:v>
                </c:pt>
                <c:pt idx="2">
                  <c:v>8</c:v>
                </c:pt>
                <c:pt idx="3">
                  <c:v>5</c:v>
                </c:pt>
                <c:pt idx="4">
                  <c:v>5</c:v>
                </c:pt>
                <c:pt idx="5">
                  <c:v>2</c:v>
                </c:pt>
                <c:pt idx="6">
                  <c:v>1</c:v>
                </c:pt>
                <c:pt idx="7">
                  <c:v>1</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1"/>
          <c:extLst>
            <c:ext xmlns:c16="http://schemas.microsoft.com/office/drawing/2014/chart" uri="{C3380CC4-5D6E-409C-BE32-E72D297353CC}">
              <c16:uniqueId val="{00000005-967A-4E40-ADFF-C0B644001845}"/>
            </c:ext>
          </c:extLst>
        </c:ser>
        <c:ser>
          <c:idx val="6"/>
          <c:order val="6"/>
          <c:tx>
            <c:strRef>
              <c:f>Arkitekter!$G$1</c:f>
              <c:strCache>
                <c:ptCount val="1"/>
                <c:pt idx="0">
                  <c:v>Annan kundkategori</c:v>
                </c:pt>
              </c:strCache>
            </c:strRef>
          </c:tx>
          <c:spPr>
            <a:ln w="28575" cap="rnd">
              <a:solidFill>
                <a:srgbClr val="FFC000"/>
              </a:solidFill>
              <a:prstDash val="dash"/>
              <a:round/>
            </a:ln>
            <a:effectLst/>
          </c:spPr>
          <c:marker>
            <c:symbol val="none"/>
          </c:marker>
          <c:yVal>
            <c:numRef>
              <c:f>Arkitekter!$G$2:$G$65</c:f>
              <c:numCache>
                <c:formatCode>General</c:formatCode>
                <c:ptCount val="64"/>
                <c:pt idx="0">
                  <c:v>100</c:v>
                </c:pt>
                <c:pt idx="1">
                  <c:v>20</c:v>
                </c:pt>
                <c:pt idx="2">
                  <c:v>20</c:v>
                </c:pt>
                <c:pt idx="3">
                  <c:v>10</c:v>
                </c:pt>
                <c:pt idx="4">
                  <c:v>5</c:v>
                </c:pt>
                <c:pt idx="5">
                  <c:v>5</c:v>
                </c:pt>
                <c:pt idx="6">
                  <c:v>5</c:v>
                </c:pt>
                <c:pt idx="7">
                  <c:v>1</c:v>
                </c:pt>
                <c:pt idx="8">
                  <c:v>1</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yVal>
          <c:smooth val="1"/>
          <c:extLst>
            <c:ext xmlns:c16="http://schemas.microsoft.com/office/drawing/2014/chart" uri="{C3380CC4-5D6E-409C-BE32-E72D297353CC}">
              <c16:uniqueId val="{00000006-967A-4E40-ADFF-C0B644001845}"/>
            </c:ext>
          </c:extLst>
        </c:ser>
        <c:dLbls>
          <c:showLegendKey val="0"/>
          <c:showVal val="0"/>
          <c:showCatName val="0"/>
          <c:showSerName val="0"/>
          <c:showPercent val="0"/>
          <c:showBubbleSize val="0"/>
        </c:dLbls>
        <c:axId val="1255863840"/>
        <c:axId val="1255863360"/>
      </c:scatterChart>
      <c:valAx>
        <c:axId val="1255863840"/>
        <c:scaling>
          <c:orientation val="minMax"/>
          <c:max val="35"/>
        </c:scaling>
        <c:delete val="1"/>
        <c:axPos val="b"/>
        <c:majorTickMark val="out"/>
        <c:minorTickMark val="none"/>
        <c:tickLblPos val="nextTo"/>
        <c:crossAx val="1255863360"/>
        <c:crosses val="autoZero"/>
        <c:crossBetween val="midCat"/>
      </c:valAx>
      <c:valAx>
        <c:axId val="1255863360"/>
        <c:scaling>
          <c:orientation val="minMax"/>
          <c:max val="102"/>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55863840"/>
        <c:crosses val="autoZero"/>
        <c:crossBetween val="midCat"/>
      </c:valAx>
      <c:spPr>
        <a:noFill/>
        <a:ln>
          <a:noFill/>
        </a:ln>
        <a:effectLst/>
      </c:spPr>
    </c:plotArea>
    <c:legend>
      <c:legendPos val="b"/>
      <c:layout>
        <c:manualLayout>
          <c:xMode val="edge"/>
          <c:yMode val="edge"/>
          <c:x val="0.72022135004022325"/>
          <c:y val="6.9442257217847775E-2"/>
          <c:w val="0.20847351356622218"/>
          <c:h val="0.916668853893263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'egen oms '!$A$3</c:f>
              <c:strCache>
                <c:ptCount val="1"/>
                <c:pt idx="0">
                  <c:v>Under 30%</c:v>
                </c:pt>
              </c:strCache>
            </c:strRef>
          </c:tx>
          <c:spPr>
            <a:solidFill>
              <a:schemeClr val="bg1">
                <a:lumMod val="85000"/>
              </a:schemeClr>
            </a:solidFill>
            <a:ln>
              <a:solidFill>
                <a:schemeClr val="bg1">
                  <a:lumMod val="6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'egen oms '!$B$2:$P$2</c:f>
              <c:strCache>
                <c:ptCount val="14"/>
                <c:pt idx="0">
                  <c:v>Total</c:v>
                </c:pt>
                <c:pt idx="1">
                  <c:v>(2025)</c:v>
                </c:pt>
                <c:pt idx="3">
                  <c:v>Teknikkonsultföretag</c:v>
                </c:pt>
                <c:pt idx="4">
                  <c:v>(2025)</c:v>
                </c:pt>
                <c:pt idx="6">
                  <c:v>Industri- och techkonsultföretag</c:v>
                </c:pt>
                <c:pt idx="7">
                  <c:v>(2025)</c:v>
                </c:pt>
                <c:pt idx="9">
                  <c:v>Arkitektföretag</c:v>
                </c:pt>
                <c:pt idx="10">
                  <c:v>(2025)</c:v>
                </c:pt>
                <c:pt idx="12">
                  <c:v>Övriga (FoU, TIC, Annan)</c:v>
                </c:pt>
                <c:pt idx="13">
                  <c:v>(2025)</c:v>
                </c:pt>
              </c:strCache>
            </c:strRef>
          </c:cat>
          <c:val>
            <c:numRef>
              <c:f>'egen oms '!$B$3:$P$3</c:f>
              <c:numCache>
                <c:formatCode>\(0%\)</c:formatCode>
                <c:ptCount val="15"/>
                <c:pt idx="0" formatCode="0%">
                  <c:v>0.245283</c:v>
                </c:pt>
                <c:pt idx="1">
                  <c:v>0.26</c:v>
                </c:pt>
                <c:pt idx="3" formatCode="0%">
                  <c:v>0.25</c:v>
                </c:pt>
                <c:pt idx="4">
                  <c:v>0.31</c:v>
                </c:pt>
                <c:pt idx="6" formatCode="0%">
                  <c:v>0.272727</c:v>
                </c:pt>
                <c:pt idx="7">
                  <c:v>0.33</c:v>
                </c:pt>
                <c:pt idx="9" formatCode="0%">
                  <c:v>0.18518499999999999</c:v>
                </c:pt>
                <c:pt idx="10">
                  <c:v>0.13</c:v>
                </c:pt>
                <c:pt idx="12" formatCode="0%">
                  <c:v>0.33333299999999999</c:v>
                </c:pt>
                <c:pt idx="13">
                  <c:v>0.21</c:v>
                </c:pt>
              </c:numCache>
            </c:numRef>
          </c:val>
          <c:extLst>
            <c:ext xmlns:c16="http://schemas.microsoft.com/office/drawing/2014/chart" uri="{C3380CC4-5D6E-409C-BE32-E72D297353CC}">
              <c16:uniqueId val="{00000000-F6DC-4502-8C70-64B9EA58A9A0}"/>
            </c:ext>
          </c:extLst>
        </c:ser>
        <c:ser>
          <c:idx val="1"/>
          <c:order val="1"/>
          <c:tx>
            <c:strRef>
              <c:f>'egen oms '!$A$4</c:f>
              <c:strCache>
                <c:ptCount val="1"/>
                <c:pt idx="0">
                  <c:v>30-49%</c:v>
                </c:pt>
              </c:strCache>
            </c:strRef>
          </c:tx>
          <c:spPr>
            <a:solidFill>
              <a:schemeClr val="accent2">
                <a:lumMod val="10000"/>
                <a:lumOff val="90000"/>
              </a:schemeClr>
            </a:solidFill>
            <a:ln>
              <a:solidFill>
                <a:schemeClr val="bg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'egen oms '!$B$2:$P$2</c:f>
              <c:strCache>
                <c:ptCount val="14"/>
                <c:pt idx="0">
                  <c:v>Total</c:v>
                </c:pt>
                <c:pt idx="1">
                  <c:v>(2025)</c:v>
                </c:pt>
                <c:pt idx="3">
                  <c:v>Teknikkonsultföretag</c:v>
                </c:pt>
                <c:pt idx="4">
                  <c:v>(2025)</c:v>
                </c:pt>
                <c:pt idx="6">
                  <c:v>Industri- och techkonsultföretag</c:v>
                </c:pt>
                <c:pt idx="7">
                  <c:v>(2025)</c:v>
                </c:pt>
                <c:pt idx="9">
                  <c:v>Arkitektföretag</c:v>
                </c:pt>
                <c:pt idx="10">
                  <c:v>(2025)</c:v>
                </c:pt>
                <c:pt idx="12">
                  <c:v>Övriga (FoU, TIC, Annan)</c:v>
                </c:pt>
                <c:pt idx="13">
                  <c:v>(2025)</c:v>
                </c:pt>
              </c:strCache>
            </c:strRef>
          </c:cat>
          <c:val>
            <c:numRef>
              <c:f>'egen oms '!$B$4:$P$4</c:f>
              <c:numCache>
                <c:formatCode>\(0%\)</c:formatCode>
                <c:ptCount val="15"/>
                <c:pt idx="0" formatCode="0%">
                  <c:v>3.7735999999999999E-2</c:v>
                </c:pt>
                <c:pt idx="1">
                  <c:v>0.05</c:v>
                </c:pt>
                <c:pt idx="3" formatCode="0%">
                  <c:v>2.0833000000000001E-2</c:v>
                </c:pt>
                <c:pt idx="4">
                  <c:v>0.04</c:v>
                </c:pt>
                <c:pt idx="6" formatCode="0%">
                  <c:v>0.13636400000000001</c:v>
                </c:pt>
                <c:pt idx="7">
                  <c:v>0.04</c:v>
                </c:pt>
                <c:pt idx="13">
                  <c:v>0.21</c:v>
                </c:pt>
              </c:numCache>
            </c:numRef>
          </c:val>
          <c:extLst>
            <c:ext xmlns:c16="http://schemas.microsoft.com/office/drawing/2014/chart" uri="{C3380CC4-5D6E-409C-BE32-E72D297353CC}">
              <c16:uniqueId val="{00000001-F6DC-4502-8C70-64B9EA58A9A0}"/>
            </c:ext>
          </c:extLst>
        </c:ser>
        <c:ser>
          <c:idx val="2"/>
          <c:order val="2"/>
          <c:tx>
            <c:strRef>
              <c:f>'egen oms '!$A$5</c:f>
              <c:strCache>
                <c:ptCount val="1"/>
                <c:pt idx="0">
                  <c:v>50-69%</c:v>
                </c:pt>
              </c:strCache>
            </c:strRef>
          </c:tx>
          <c:spPr>
            <a:solidFill>
              <a:schemeClr val="accent6">
                <a:lumMod val="40000"/>
                <a:lumOff val="60000"/>
              </a:schemeClr>
            </a:solidFill>
            <a:ln>
              <a:solidFill>
                <a:schemeClr val="bg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'egen oms '!$B$2:$P$2</c:f>
              <c:strCache>
                <c:ptCount val="14"/>
                <c:pt idx="0">
                  <c:v>Total</c:v>
                </c:pt>
                <c:pt idx="1">
                  <c:v>(2025)</c:v>
                </c:pt>
                <c:pt idx="3">
                  <c:v>Teknikkonsultföretag</c:v>
                </c:pt>
                <c:pt idx="4">
                  <c:v>(2025)</c:v>
                </c:pt>
                <c:pt idx="6">
                  <c:v>Industri- och techkonsultföretag</c:v>
                </c:pt>
                <c:pt idx="7">
                  <c:v>(2025)</c:v>
                </c:pt>
                <c:pt idx="9">
                  <c:v>Arkitektföretag</c:v>
                </c:pt>
                <c:pt idx="10">
                  <c:v>(2025)</c:v>
                </c:pt>
                <c:pt idx="12">
                  <c:v>Övriga (FoU, TIC, Annan)</c:v>
                </c:pt>
                <c:pt idx="13">
                  <c:v>(2025)</c:v>
                </c:pt>
              </c:strCache>
            </c:strRef>
          </c:cat>
          <c:val>
            <c:numRef>
              <c:f>'egen oms '!$B$5:$P$5</c:f>
              <c:numCache>
                <c:formatCode>\(0%\)</c:formatCode>
                <c:ptCount val="15"/>
                <c:pt idx="0" formatCode="0%">
                  <c:v>4.7169999999999997E-2</c:v>
                </c:pt>
                <c:pt idx="1">
                  <c:v>0.03</c:v>
                </c:pt>
                <c:pt idx="3" formatCode="0%">
                  <c:v>6.25E-2</c:v>
                </c:pt>
                <c:pt idx="6" formatCode="0%">
                  <c:v>4.5455000000000002E-2</c:v>
                </c:pt>
                <c:pt idx="7">
                  <c:v>0.13</c:v>
                </c:pt>
                <c:pt idx="12" formatCode="0%">
                  <c:v>0.111111</c:v>
                </c:pt>
                <c:pt idx="13">
                  <c:v>0.14000000000000001</c:v>
                </c:pt>
              </c:numCache>
            </c:numRef>
          </c:val>
          <c:extLst>
            <c:ext xmlns:c16="http://schemas.microsoft.com/office/drawing/2014/chart" uri="{C3380CC4-5D6E-409C-BE32-E72D297353CC}">
              <c16:uniqueId val="{00000002-F6DC-4502-8C70-64B9EA58A9A0}"/>
            </c:ext>
          </c:extLst>
        </c:ser>
        <c:ser>
          <c:idx val="3"/>
          <c:order val="3"/>
          <c:tx>
            <c:strRef>
              <c:f>'egen oms '!$A$6</c:f>
              <c:strCache>
                <c:ptCount val="1"/>
                <c:pt idx="0">
                  <c:v>70-89%</c:v>
                </c:pt>
              </c:strCache>
            </c:strRef>
          </c:tx>
          <c:spPr>
            <a:solidFill>
              <a:srgbClr val="2FAABB"/>
            </a:solidFill>
            <a:ln>
              <a:solidFill>
                <a:schemeClr val="bg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'egen oms '!$B$2:$P$2</c:f>
              <c:strCache>
                <c:ptCount val="14"/>
                <c:pt idx="0">
                  <c:v>Total</c:v>
                </c:pt>
                <c:pt idx="1">
                  <c:v>(2025)</c:v>
                </c:pt>
                <c:pt idx="3">
                  <c:v>Teknikkonsultföretag</c:v>
                </c:pt>
                <c:pt idx="4">
                  <c:v>(2025)</c:v>
                </c:pt>
                <c:pt idx="6">
                  <c:v>Industri- och techkonsultföretag</c:v>
                </c:pt>
                <c:pt idx="7">
                  <c:v>(2025)</c:v>
                </c:pt>
                <c:pt idx="9">
                  <c:v>Arkitektföretag</c:v>
                </c:pt>
                <c:pt idx="10">
                  <c:v>(2025)</c:v>
                </c:pt>
                <c:pt idx="12">
                  <c:v>Övriga (FoU, TIC, Annan)</c:v>
                </c:pt>
                <c:pt idx="13">
                  <c:v>(2025)</c:v>
                </c:pt>
              </c:strCache>
            </c:strRef>
          </c:cat>
          <c:val>
            <c:numRef>
              <c:f>'egen oms '!$B$6:$P$6</c:f>
              <c:numCache>
                <c:formatCode>\(0%\)</c:formatCode>
                <c:ptCount val="15"/>
                <c:pt idx="0" formatCode="0%">
                  <c:v>0.29245300000000002</c:v>
                </c:pt>
                <c:pt idx="1">
                  <c:v>0.18</c:v>
                </c:pt>
                <c:pt idx="3" formatCode="0%">
                  <c:v>0.27083299999999999</c:v>
                </c:pt>
                <c:pt idx="4">
                  <c:v>0.2</c:v>
                </c:pt>
                <c:pt idx="6" formatCode="0%">
                  <c:v>0.227273</c:v>
                </c:pt>
                <c:pt idx="7">
                  <c:v>0.21</c:v>
                </c:pt>
                <c:pt idx="9" formatCode="0%">
                  <c:v>0.44444400000000001</c:v>
                </c:pt>
                <c:pt idx="10">
                  <c:v>0.21</c:v>
                </c:pt>
                <c:pt idx="12" formatCode="0%">
                  <c:v>0.111111</c:v>
                </c:pt>
              </c:numCache>
            </c:numRef>
          </c:val>
          <c:extLst>
            <c:ext xmlns:c16="http://schemas.microsoft.com/office/drawing/2014/chart" uri="{C3380CC4-5D6E-409C-BE32-E72D297353CC}">
              <c16:uniqueId val="{00000003-F6DC-4502-8C70-64B9EA58A9A0}"/>
            </c:ext>
          </c:extLst>
        </c:ser>
        <c:ser>
          <c:idx val="4"/>
          <c:order val="4"/>
          <c:tx>
            <c:strRef>
              <c:f>'egen oms '!$A$7</c:f>
              <c:strCache>
                <c:ptCount val="1"/>
                <c:pt idx="0">
                  <c:v>Mer än 90%</c:v>
                </c:pt>
              </c:strCache>
            </c:strRef>
          </c:tx>
          <c:spPr>
            <a:solidFill>
              <a:schemeClr val="accent1"/>
            </a:solidFill>
            <a:ln>
              <a:solidFill>
                <a:schemeClr val="bg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'egen oms '!$B$2:$P$2</c:f>
              <c:strCache>
                <c:ptCount val="14"/>
                <c:pt idx="0">
                  <c:v>Total</c:v>
                </c:pt>
                <c:pt idx="1">
                  <c:v>(2025)</c:v>
                </c:pt>
                <c:pt idx="3">
                  <c:v>Teknikkonsultföretag</c:v>
                </c:pt>
                <c:pt idx="4">
                  <c:v>(2025)</c:v>
                </c:pt>
                <c:pt idx="6">
                  <c:v>Industri- och techkonsultföretag</c:v>
                </c:pt>
                <c:pt idx="7">
                  <c:v>(2025)</c:v>
                </c:pt>
                <c:pt idx="9">
                  <c:v>Arkitektföretag</c:v>
                </c:pt>
                <c:pt idx="10">
                  <c:v>(2025)</c:v>
                </c:pt>
                <c:pt idx="12">
                  <c:v>Övriga (FoU, TIC, Annan)</c:v>
                </c:pt>
                <c:pt idx="13">
                  <c:v>(2025)</c:v>
                </c:pt>
              </c:strCache>
            </c:strRef>
          </c:cat>
          <c:val>
            <c:numRef>
              <c:f>'egen oms '!$B$7:$P$7</c:f>
              <c:numCache>
                <c:formatCode>\(0%\)</c:formatCode>
                <c:ptCount val="15"/>
                <c:pt idx="0" formatCode="0%">
                  <c:v>0.32075500000000001</c:v>
                </c:pt>
                <c:pt idx="1">
                  <c:v>0.35</c:v>
                </c:pt>
                <c:pt idx="3" formatCode="0%">
                  <c:v>0.35416700000000001</c:v>
                </c:pt>
                <c:pt idx="4">
                  <c:v>0.38</c:v>
                </c:pt>
                <c:pt idx="6" formatCode="0%">
                  <c:v>0.227273</c:v>
                </c:pt>
                <c:pt idx="7">
                  <c:v>0.21</c:v>
                </c:pt>
                <c:pt idx="9" formatCode="0%">
                  <c:v>0.33333299999999999</c:v>
                </c:pt>
                <c:pt idx="10">
                  <c:v>0.38</c:v>
                </c:pt>
                <c:pt idx="12" formatCode="0%">
                  <c:v>0.33333299999999999</c:v>
                </c:pt>
                <c:pt idx="13">
                  <c:v>0.36</c:v>
                </c:pt>
              </c:numCache>
            </c:numRef>
          </c:val>
          <c:extLst>
            <c:ext xmlns:c16="http://schemas.microsoft.com/office/drawing/2014/chart" uri="{C3380CC4-5D6E-409C-BE32-E72D297353CC}">
              <c16:uniqueId val="{00000004-F6DC-4502-8C70-64B9EA58A9A0}"/>
            </c:ext>
          </c:extLst>
        </c:ser>
        <c:ser>
          <c:idx val="5"/>
          <c:order val="5"/>
          <c:tx>
            <c:strRef>
              <c:f>'egen oms '!$A$8</c:f>
              <c:strCache>
                <c:ptCount val="1"/>
                <c:pt idx="0">
                  <c:v>Vet ej</c:v>
                </c:pt>
              </c:strCache>
            </c:strRef>
          </c:tx>
          <c:spPr>
            <a:pattFill prst="dkUpDiag">
              <a:fgClr>
                <a:schemeClr val="accent5"/>
              </a:fgClr>
              <a:bgClr>
                <a:schemeClr val="bg1"/>
              </a:bgClr>
            </a:pattFill>
            <a:ln>
              <a:solidFill>
                <a:schemeClr val="bg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'egen oms '!$B$2:$P$2</c:f>
              <c:strCache>
                <c:ptCount val="14"/>
                <c:pt idx="0">
                  <c:v>Total</c:v>
                </c:pt>
                <c:pt idx="1">
                  <c:v>(2025)</c:v>
                </c:pt>
                <c:pt idx="3">
                  <c:v>Teknikkonsultföretag</c:v>
                </c:pt>
                <c:pt idx="4">
                  <c:v>(2025)</c:v>
                </c:pt>
                <c:pt idx="6">
                  <c:v>Industri- och techkonsultföretag</c:v>
                </c:pt>
                <c:pt idx="7">
                  <c:v>(2025)</c:v>
                </c:pt>
                <c:pt idx="9">
                  <c:v>Arkitektföretag</c:v>
                </c:pt>
                <c:pt idx="10">
                  <c:v>(2025)</c:v>
                </c:pt>
                <c:pt idx="12">
                  <c:v>Övriga (FoU, TIC, Annan)</c:v>
                </c:pt>
                <c:pt idx="13">
                  <c:v>(2025)</c:v>
                </c:pt>
              </c:strCache>
            </c:strRef>
          </c:cat>
          <c:val>
            <c:numRef>
              <c:f>'egen oms '!$B$8:$P$8</c:f>
              <c:numCache>
                <c:formatCode>\(0%\)</c:formatCode>
                <c:ptCount val="15"/>
                <c:pt idx="0" formatCode="0%">
                  <c:v>5.6604000000000002E-2</c:v>
                </c:pt>
                <c:pt idx="1">
                  <c:v>0.13</c:v>
                </c:pt>
                <c:pt idx="3" formatCode="0%">
                  <c:v>4.1667000000000003E-2</c:v>
                </c:pt>
                <c:pt idx="4">
                  <c:v>7.0000000000000007E-2</c:v>
                </c:pt>
                <c:pt idx="6" formatCode="0%">
                  <c:v>9.0909000000000004E-2</c:v>
                </c:pt>
                <c:pt idx="7">
                  <c:v>0.08</c:v>
                </c:pt>
                <c:pt idx="9" formatCode="0%">
                  <c:v>3.7037E-2</c:v>
                </c:pt>
                <c:pt idx="10">
                  <c:v>0.28000000000000003</c:v>
                </c:pt>
                <c:pt idx="12" formatCode="0%">
                  <c:v>0.111111</c:v>
                </c:pt>
                <c:pt idx="13">
                  <c:v>7.0000000000000007E-2</c:v>
                </c:pt>
              </c:numCache>
            </c:numRef>
          </c:val>
          <c:extLst>
            <c:ext xmlns:c16="http://schemas.microsoft.com/office/drawing/2014/chart" uri="{C3380CC4-5D6E-409C-BE32-E72D297353CC}">
              <c16:uniqueId val="{00000005-F6DC-4502-8C70-64B9EA58A9A0}"/>
            </c:ext>
          </c:extLst>
        </c:ser>
        <c:dLbls>
          <c:showLegendKey val="0"/>
          <c:showVal val="0"/>
          <c:showCatName val="0"/>
          <c:showSerName val="0"/>
          <c:showPercent val="0"/>
          <c:showBubbleSize val="0"/>
        </c:dLbls>
        <c:gapWidth val="10"/>
        <c:overlap val="100"/>
        <c:axId val="1255804032"/>
        <c:axId val="1255810272"/>
      </c:barChart>
      <c:catAx>
        <c:axId val="12558040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55810272"/>
        <c:crosses val="autoZero"/>
        <c:auto val="1"/>
        <c:lblAlgn val="ctr"/>
        <c:lblOffset val="100"/>
        <c:noMultiLvlLbl val="0"/>
      </c:catAx>
      <c:valAx>
        <c:axId val="1255810272"/>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558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'oms bransch'!$K$2</c:f>
              <c:strCache>
                <c:ptCount val="1"/>
                <c:pt idx="0">
                  <c:v>Teknikkonsultföretag</c:v>
                </c:pt>
              </c:strCache>
            </c:strRef>
          </c:tx>
          <c:spPr>
            <a:solidFill>
              <a:schemeClr val="accent1"/>
            </a:solidFill>
            <a:ln>
              <a:solidFill>
                <a:schemeClr val="bg1">
                  <a:lumMod val="75000"/>
                </a:schemeClr>
              </a:solidFill>
            </a:ln>
            <a:effectLst/>
          </c:spPr>
          <c:invertIfNegative val="0"/>
          <c:cat>
            <c:strRef>
              <c:f>'oms bransch'!$I$3:$I$14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'oms bransch'!$K$3:$K$14</c:f>
              <c:numCache>
                <c:formatCode>0%</c:formatCode>
                <c:ptCount val="12"/>
                <c:pt idx="0">
                  <c:v>0.85</c:v>
                </c:pt>
                <c:pt idx="1">
                  <c:v>0.5</c:v>
                </c:pt>
                <c:pt idx="2">
                  <c:v>0.65</c:v>
                </c:pt>
                <c:pt idx="3">
                  <c:v>0.71666666666666667</c:v>
                </c:pt>
                <c:pt idx="4">
                  <c:v>0.13333333333333333</c:v>
                </c:pt>
                <c:pt idx="5">
                  <c:v>0.05</c:v>
                </c:pt>
                <c:pt idx="6">
                  <c:v>8.3333333333333329E-2</c:v>
                </c:pt>
                <c:pt idx="7">
                  <c:v>0.38333333333333336</c:v>
                </c:pt>
                <c:pt idx="8">
                  <c:v>0.21666666666666667</c:v>
                </c:pt>
                <c:pt idx="9">
                  <c:v>0.36666666666666664</c:v>
                </c:pt>
                <c:pt idx="10">
                  <c:v>0.13333333333333333</c:v>
                </c:pt>
                <c:pt idx="11">
                  <c:v>0.11666666666666667</c:v>
                </c:pt>
              </c:numCache>
            </c:numRef>
          </c:val>
          <c:extLst>
            <c:ext xmlns:c16="http://schemas.microsoft.com/office/drawing/2014/chart" uri="{C3380CC4-5D6E-409C-BE32-E72D297353CC}">
              <c16:uniqueId val="{00000000-D2FA-4624-B9C6-30E736E36415}"/>
            </c:ext>
          </c:extLst>
        </c:ser>
        <c:ser>
          <c:idx val="1"/>
          <c:order val="1"/>
          <c:tx>
            <c:strRef>
              <c:f>'oms bransch'!$L$2</c:f>
              <c:strCache>
                <c:ptCount val="1"/>
                <c:pt idx="0">
                  <c:v>Industri- och techkonsultföretag</c:v>
                </c:pt>
              </c:strCache>
            </c:strRef>
          </c:tx>
          <c:spPr>
            <a:solidFill>
              <a:srgbClr val="00759E"/>
            </a:solidFill>
            <a:ln>
              <a:solidFill>
                <a:schemeClr val="bg1">
                  <a:lumMod val="75000"/>
                </a:schemeClr>
              </a:solidFill>
            </a:ln>
            <a:effectLst/>
          </c:spPr>
          <c:invertIfNegative val="0"/>
          <c:cat>
            <c:strRef>
              <c:f>'oms bransch'!$I$3:$I$14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'oms bransch'!$L$3:$L$14</c:f>
              <c:numCache>
                <c:formatCode>0%</c:formatCode>
                <c:ptCount val="12"/>
                <c:pt idx="0">
                  <c:v>0.32</c:v>
                </c:pt>
                <c:pt idx="1">
                  <c:v>0.36</c:v>
                </c:pt>
                <c:pt idx="2">
                  <c:v>0.72</c:v>
                </c:pt>
                <c:pt idx="3">
                  <c:v>0.04</c:v>
                </c:pt>
                <c:pt idx="4">
                  <c:v>0.16</c:v>
                </c:pt>
                <c:pt idx="5">
                  <c:v>0.28000000000000003</c:v>
                </c:pt>
                <c:pt idx="6">
                  <c:v>0.08</c:v>
                </c:pt>
                <c:pt idx="7">
                  <c:v>0.44</c:v>
                </c:pt>
                <c:pt idx="8">
                  <c:v>0.2</c:v>
                </c:pt>
                <c:pt idx="9">
                  <c:v>0.4</c:v>
                </c:pt>
                <c:pt idx="10">
                  <c:v>0.44</c:v>
                </c:pt>
                <c:pt idx="11">
                  <c:v>0.04</c:v>
                </c:pt>
              </c:numCache>
            </c:numRef>
          </c:val>
          <c:extLst>
            <c:ext xmlns:c16="http://schemas.microsoft.com/office/drawing/2014/chart" uri="{C3380CC4-5D6E-409C-BE32-E72D297353CC}">
              <c16:uniqueId val="{00000001-D2FA-4624-B9C6-30E736E36415}"/>
            </c:ext>
          </c:extLst>
        </c:ser>
        <c:ser>
          <c:idx val="2"/>
          <c:order val="2"/>
          <c:tx>
            <c:strRef>
              <c:f>'oms bransch'!$M$2</c:f>
              <c:strCache>
                <c:ptCount val="1"/>
                <c:pt idx="0">
                  <c:v>Arkitektföretag</c:v>
                </c:pt>
              </c:strCache>
            </c:strRef>
          </c:tx>
          <c:spPr>
            <a:solidFill>
              <a:schemeClr val="bg1">
                <a:lumMod val="85000"/>
              </a:schemeClr>
            </a:solidFill>
            <a:ln>
              <a:solidFill>
                <a:schemeClr val="bg1">
                  <a:lumMod val="75000"/>
                </a:schemeClr>
              </a:solidFill>
            </a:ln>
            <a:effectLst/>
          </c:spPr>
          <c:invertIfNegative val="0"/>
          <c:cat>
            <c:strRef>
              <c:f>'oms bransch'!$I$3:$I$14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'oms bransch'!$M$3:$M$14</c:f>
              <c:numCache>
                <c:formatCode>0%</c:formatCode>
                <c:ptCount val="12"/>
                <c:pt idx="0">
                  <c:v>0.81818181818181823</c:v>
                </c:pt>
                <c:pt idx="1">
                  <c:v>0.36363636363636365</c:v>
                </c:pt>
                <c:pt idx="2">
                  <c:v>0.51515151515151514</c:v>
                </c:pt>
                <c:pt idx="3">
                  <c:v>0.81818181818181823</c:v>
                </c:pt>
                <c:pt idx="4">
                  <c:v>6.0606060606060608E-2</c:v>
                </c:pt>
                <c:pt idx="5">
                  <c:v>0.03</c:v>
                </c:pt>
                <c:pt idx="6">
                  <c:v>6.0606060606060608E-2</c:v>
                </c:pt>
                <c:pt idx="7">
                  <c:v>0.12121212121212122</c:v>
                </c:pt>
                <c:pt idx="8">
                  <c:v>0.12121212121212122</c:v>
                </c:pt>
                <c:pt idx="9">
                  <c:v>0.24242424242424243</c:v>
                </c:pt>
                <c:pt idx="11">
                  <c:v>0.30303030303030304</c:v>
                </c:pt>
              </c:numCache>
            </c:numRef>
          </c:val>
          <c:extLst>
            <c:ext xmlns:c16="http://schemas.microsoft.com/office/drawing/2014/chart" uri="{C3380CC4-5D6E-409C-BE32-E72D297353CC}">
              <c16:uniqueId val="{00000002-D2FA-4624-B9C6-30E736E36415}"/>
            </c:ext>
          </c:extLst>
        </c:ser>
        <c:ser>
          <c:idx val="3"/>
          <c:order val="3"/>
          <c:tx>
            <c:strRef>
              <c:f>'oms bransch'!$N$2</c:f>
              <c:strCache>
                <c:ptCount val="1"/>
                <c:pt idx="0">
                  <c:v>Övriga (FoU, TIC, Annan)</c:v>
                </c:pt>
              </c:strCache>
            </c:strRef>
          </c:tx>
          <c:spPr>
            <a:solidFill>
              <a:schemeClr val="accent4"/>
            </a:solidFill>
            <a:ln>
              <a:solidFill>
                <a:schemeClr val="bg1">
                  <a:lumMod val="75000"/>
                </a:schemeClr>
              </a:solidFill>
            </a:ln>
            <a:effectLst/>
          </c:spPr>
          <c:invertIfNegative val="0"/>
          <c:cat>
            <c:strRef>
              <c:f>'oms bransch'!$I$3:$I$14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'oms bransch'!$N$3:$N$14</c:f>
              <c:numCache>
                <c:formatCode>0%</c:formatCode>
                <c:ptCount val="12"/>
                <c:pt idx="0">
                  <c:v>0.45454545454545453</c:v>
                </c:pt>
                <c:pt idx="1">
                  <c:v>0.36363636363636365</c:v>
                </c:pt>
                <c:pt idx="2">
                  <c:v>0.63636363636363635</c:v>
                </c:pt>
                <c:pt idx="3">
                  <c:v>0.36363636363636365</c:v>
                </c:pt>
                <c:pt idx="4">
                  <c:v>0.27272727272727271</c:v>
                </c:pt>
                <c:pt idx="5">
                  <c:v>9.0909090909090912E-2</c:v>
                </c:pt>
                <c:pt idx="6">
                  <c:v>0.18181818181818182</c:v>
                </c:pt>
                <c:pt idx="7">
                  <c:v>0.63636363636363635</c:v>
                </c:pt>
                <c:pt idx="8">
                  <c:v>0.18181818181818182</c:v>
                </c:pt>
                <c:pt idx="9">
                  <c:v>0.27272727272727271</c:v>
                </c:pt>
                <c:pt idx="10">
                  <c:v>0.18181818181818182</c:v>
                </c:pt>
                <c:pt idx="11">
                  <c:v>9.0909090909090912E-2</c:v>
                </c:pt>
              </c:numCache>
            </c:numRef>
          </c:val>
          <c:extLst>
            <c:ext xmlns:c16="http://schemas.microsoft.com/office/drawing/2014/chart" uri="{C3380CC4-5D6E-409C-BE32-E72D297353CC}">
              <c16:uniqueId val="{00000003-D2FA-4624-B9C6-30E736E36415}"/>
            </c:ext>
          </c:extLst>
        </c:ser>
        <c:dLbls>
          <c:showLegendKey val="0"/>
          <c:showVal val="0"/>
          <c:showCatName val="0"/>
          <c:showSerName val="0"/>
          <c:showPercent val="0"/>
          <c:showBubbleSize val="0"/>
        </c:dLbls>
        <c:gapWidth val="219"/>
        <c:overlap val="-27"/>
        <c:axId val="114358351"/>
        <c:axId val="114364591"/>
      </c:barChart>
      <c:catAx>
        <c:axId val="1143583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4364591"/>
        <c:crosses val="autoZero"/>
        <c:auto val="1"/>
        <c:lblAlgn val="ctr"/>
        <c:lblOffset val="100"/>
        <c:noMultiLvlLbl val="0"/>
      </c:catAx>
      <c:valAx>
        <c:axId val="11436459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4358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Blad8!$A$2</c:f>
              <c:strCache>
                <c:ptCount val="1"/>
                <c:pt idx="0">
                  <c:v>2020</c:v>
                </c:pt>
              </c:strCache>
            </c:strRef>
          </c:tx>
          <c:spPr>
            <a:solidFill>
              <a:schemeClr val="accent1"/>
            </a:solidFill>
            <a:ln>
              <a:noFill/>
            </a:ln>
            <a:effectLst/>
          </c:spPr>
          <c:invertIfNegative val="0"/>
          <c:cat>
            <c:strRef>
              <c:f>Blad8!$B$1:$M$1</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
medicinsk 
teknik</c:v>
                </c:pt>
                <c:pt idx="11">
                  <c:v>Annan</c:v>
                </c:pt>
              </c:strCache>
            </c:strRef>
          </c:cat>
          <c:val>
            <c:numRef>
              <c:f>Blad8!$B$2:$M$2</c:f>
              <c:numCache>
                <c:formatCode>0%</c:formatCode>
                <c:ptCount val="12"/>
                <c:pt idx="0">
                  <c:v>0.24</c:v>
                </c:pt>
                <c:pt idx="1">
                  <c:v>0.06</c:v>
                </c:pt>
                <c:pt idx="2">
                  <c:v>0.28000000000000003</c:v>
                </c:pt>
                <c:pt idx="3">
                  <c:v>0.22</c:v>
                </c:pt>
                <c:pt idx="4">
                  <c:v>0.03</c:v>
                </c:pt>
                <c:pt idx="5">
                  <c:v>0.02</c:v>
                </c:pt>
                <c:pt idx="6" formatCode="General">
                  <c:v>0</c:v>
                </c:pt>
                <c:pt idx="7">
                  <c:v>0.04</c:v>
                </c:pt>
                <c:pt idx="8">
                  <c:v>0.01</c:v>
                </c:pt>
                <c:pt idx="9">
                  <c:v>0.03</c:v>
                </c:pt>
                <c:pt idx="10">
                  <c:v>0.01</c:v>
                </c:pt>
                <c:pt idx="11">
                  <c:v>0.01</c:v>
                </c:pt>
              </c:numCache>
            </c:numRef>
          </c:val>
          <c:extLst>
            <c:ext xmlns:c16="http://schemas.microsoft.com/office/drawing/2014/chart" uri="{C3380CC4-5D6E-409C-BE32-E72D297353CC}">
              <c16:uniqueId val="{00000000-CB09-4FA0-8551-39F95EA8EBBB}"/>
            </c:ext>
          </c:extLst>
        </c:ser>
        <c:ser>
          <c:idx val="1"/>
          <c:order val="1"/>
          <c:tx>
            <c:strRef>
              <c:f>Blad8!$A$3</c:f>
              <c:strCache>
                <c:ptCount val="1"/>
                <c:pt idx="0">
                  <c:v>2021</c:v>
                </c:pt>
              </c:strCache>
            </c:strRef>
          </c:tx>
          <c:spPr>
            <a:solidFill>
              <a:schemeClr val="accent2"/>
            </a:solidFill>
            <a:ln>
              <a:noFill/>
            </a:ln>
            <a:effectLst/>
          </c:spPr>
          <c:invertIfNegative val="0"/>
          <c:cat>
            <c:strRef>
              <c:f>Blad8!$B$1:$M$1</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
medicinsk 
teknik</c:v>
                </c:pt>
                <c:pt idx="11">
                  <c:v>Annan</c:v>
                </c:pt>
              </c:strCache>
            </c:strRef>
          </c:cat>
          <c:val>
            <c:numRef>
              <c:f>Blad8!$B$3:$M$3</c:f>
              <c:numCache>
                <c:formatCode>0%</c:formatCode>
                <c:ptCount val="12"/>
                <c:pt idx="0">
                  <c:v>0.25</c:v>
                </c:pt>
                <c:pt idx="1">
                  <c:v>0.13</c:v>
                </c:pt>
                <c:pt idx="2">
                  <c:v>0.18</c:v>
                </c:pt>
                <c:pt idx="3">
                  <c:v>0.25</c:v>
                </c:pt>
                <c:pt idx="4">
                  <c:v>0.01</c:v>
                </c:pt>
                <c:pt idx="5">
                  <c:v>0.01</c:v>
                </c:pt>
                <c:pt idx="6" formatCode="General">
                  <c:v>0</c:v>
                </c:pt>
                <c:pt idx="7">
                  <c:v>0.03</c:v>
                </c:pt>
                <c:pt idx="8">
                  <c:v>0.02</c:v>
                </c:pt>
                <c:pt idx="9">
                  <c:v>0.02</c:v>
                </c:pt>
                <c:pt idx="10">
                  <c:v>0.03</c:v>
                </c:pt>
                <c:pt idx="11">
                  <c:v>0.03</c:v>
                </c:pt>
              </c:numCache>
            </c:numRef>
          </c:val>
          <c:extLst>
            <c:ext xmlns:c16="http://schemas.microsoft.com/office/drawing/2014/chart" uri="{C3380CC4-5D6E-409C-BE32-E72D297353CC}">
              <c16:uniqueId val="{00000001-CB09-4FA0-8551-39F95EA8EBBB}"/>
            </c:ext>
          </c:extLst>
        </c:ser>
        <c:ser>
          <c:idx val="2"/>
          <c:order val="2"/>
          <c:tx>
            <c:strRef>
              <c:f>Blad8!$A$4</c:f>
              <c:strCache>
                <c:ptCount val="1"/>
                <c:pt idx="0">
                  <c:v>2022</c:v>
                </c:pt>
              </c:strCache>
            </c:strRef>
          </c:tx>
          <c:spPr>
            <a:solidFill>
              <a:schemeClr val="accent3"/>
            </a:solidFill>
            <a:ln>
              <a:noFill/>
            </a:ln>
            <a:effectLst/>
          </c:spPr>
          <c:invertIfNegative val="0"/>
          <c:cat>
            <c:strRef>
              <c:f>Blad8!$B$1:$M$1</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
medicinsk 
teknik</c:v>
                </c:pt>
                <c:pt idx="11">
                  <c:v>Annan</c:v>
                </c:pt>
              </c:strCache>
            </c:strRef>
          </c:cat>
          <c:val>
            <c:numRef>
              <c:f>Blad8!$B$4:$M$4</c:f>
              <c:numCache>
                <c:formatCode>0%</c:formatCode>
                <c:ptCount val="12"/>
                <c:pt idx="0">
                  <c:v>0.24</c:v>
                </c:pt>
                <c:pt idx="1">
                  <c:v>0.12</c:v>
                </c:pt>
                <c:pt idx="2">
                  <c:v>0.18</c:v>
                </c:pt>
                <c:pt idx="3">
                  <c:v>0.25</c:v>
                </c:pt>
                <c:pt idx="4">
                  <c:v>0.03</c:v>
                </c:pt>
                <c:pt idx="5">
                  <c:v>0.03</c:v>
                </c:pt>
                <c:pt idx="6">
                  <c:v>0.01</c:v>
                </c:pt>
                <c:pt idx="7">
                  <c:v>7.0000000000000007E-2</c:v>
                </c:pt>
                <c:pt idx="8">
                  <c:v>0.01</c:v>
                </c:pt>
                <c:pt idx="9">
                  <c:v>0.01</c:v>
                </c:pt>
                <c:pt idx="10">
                  <c:v>0.02</c:v>
                </c:pt>
                <c:pt idx="11">
                  <c:v>0.02</c:v>
                </c:pt>
              </c:numCache>
            </c:numRef>
          </c:val>
          <c:extLst>
            <c:ext xmlns:c16="http://schemas.microsoft.com/office/drawing/2014/chart" uri="{C3380CC4-5D6E-409C-BE32-E72D297353CC}">
              <c16:uniqueId val="{00000002-CB09-4FA0-8551-39F95EA8EBBB}"/>
            </c:ext>
          </c:extLst>
        </c:ser>
        <c:ser>
          <c:idx val="3"/>
          <c:order val="3"/>
          <c:tx>
            <c:strRef>
              <c:f>Blad8!$A$5</c:f>
              <c:strCache>
                <c:ptCount val="1"/>
                <c:pt idx="0">
                  <c:v>2023</c:v>
                </c:pt>
              </c:strCache>
            </c:strRef>
          </c:tx>
          <c:spPr>
            <a:solidFill>
              <a:schemeClr val="accent4"/>
            </a:solidFill>
            <a:ln>
              <a:noFill/>
            </a:ln>
            <a:effectLst/>
          </c:spPr>
          <c:invertIfNegative val="0"/>
          <c:cat>
            <c:strRef>
              <c:f>Blad8!$B$1:$M$1</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
medicinsk 
teknik</c:v>
                </c:pt>
                <c:pt idx="11">
                  <c:v>Annan</c:v>
                </c:pt>
              </c:strCache>
            </c:strRef>
          </c:cat>
          <c:val>
            <c:numRef>
              <c:f>Blad8!$B$5:$M$5</c:f>
              <c:numCache>
                <c:formatCode>0%</c:formatCode>
                <c:ptCount val="12"/>
                <c:pt idx="0">
                  <c:v>0.22</c:v>
                </c:pt>
                <c:pt idx="1">
                  <c:v>0.09</c:v>
                </c:pt>
                <c:pt idx="2">
                  <c:v>0.18</c:v>
                </c:pt>
                <c:pt idx="3">
                  <c:v>0.23</c:v>
                </c:pt>
                <c:pt idx="4">
                  <c:v>0.01</c:v>
                </c:pt>
                <c:pt idx="5">
                  <c:v>0.01</c:v>
                </c:pt>
                <c:pt idx="6" formatCode="General">
                  <c:v>0</c:v>
                </c:pt>
                <c:pt idx="7">
                  <c:v>0.06</c:v>
                </c:pt>
                <c:pt idx="8">
                  <c:v>0.02</c:v>
                </c:pt>
                <c:pt idx="9">
                  <c:v>0.02</c:v>
                </c:pt>
                <c:pt idx="10">
                  <c:v>0.01</c:v>
                </c:pt>
                <c:pt idx="11">
                  <c:v>0.01</c:v>
                </c:pt>
              </c:numCache>
            </c:numRef>
          </c:val>
          <c:extLst>
            <c:ext xmlns:c16="http://schemas.microsoft.com/office/drawing/2014/chart" uri="{C3380CC4-5D6E-409C-BE32-E72D297353CC}">
              <c16:uniqueId val="{00000003-CB09-4FA0-8551-39F95EA8EBBB}"/>
            </c:ext>
          </c:extLst>
        </c:ser>
        <c:ser>
          <c:idx val="4"/>
          <c:order val="4"/>
          <c:tx>
            <c:strRef>
              <c:f>Blad8!$A$6</c:f>
              <c:strCache>
                <c:ptCount val="1"/>
                <c:pt idx="0">
                  <c:v>2024</c:v>
                </c:pt>
              </c:strCache>
            </c:strRef>
          </c:tx>
          <c:spPr>
            <a:solidFill>
              <a:schemeClr val="accent5"/>
            </a:solidFill>
            <a:ln>
              <a:noFill/>
            </a:ln>
            <a:effectLst/>
          </c:spPr>
          <c:invertIfNegative val="0"/>
          <c:cat>
            <c:strRef>
              <c:f>Blad8!$B$1:$M$1</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
medicinsk 
teknik</c:v>
                </c:pt>
                <c:pt idx="11">
                  <c:v>Annan</c:v>
                </c:pt>
              </c:strCache>
            </c:strRef>
          </c:cat>
          <c:val>
            <c:numRef>
              <c:f>Blad8!$B$6:$M$6</c:f>
              <c:numCache>
                <c:formatCode>0%</c:formatCode>
                <c:ptCount val="12"/>
                <c:pt idx="0">
                  <c:v>0.27</c:v>
                </c:pt>
                <c:pt idx="1">
                  <c:v>0.11</c:v>
                </c:pt>
                <c:pt idx="2">
                  <c:v>0.15</c:v>
                </c:pt>
                <c:pt idx="3">
                  <c:v>0.25</c:v>
                </c:pt>
                <c:pt idx="4">
                  <c:v>0.03</c:v>
                </c:pt>
                <c:pt idx="5">
                  <c:v>0.02</c:v>
                </c:pt>
                <c:pt idx="6">
                  <c:v>0.01</c:v>
                </c:pt>
                <c:pt idx="7">
                  <c:v>0.05</c:v>
                </c:pt>
                <c:pt idx="8">
                  <c:v>0.02</c:v>
                </c:pt>
                <c:pt idx="9">
                  <c:v>0.04</c:v>
                </c:pt>
                <c:pt idx="10">
                  <c:v>0.02</c:v>
                </c:pt>
                <c:pt idx="11">
                  <c:v>0.03</c:v>
                </c:pt>
              </c:numCache>
            </c:numRef>
          </c:val>
          <c:extLst>
            <c:ext xmlns:c16="http://schemas.microsoft.com/office/drawing/2014/chart" uri="{C3380CC4-5D6E-409C-BE32-E72D297353CC}">
              <c16:uniqueId val="{00000004-CB09-4FA0-8551-39F95EA8EBBB}"/>
            </c:ext>
          </c:extLst>
        </c:ser>
        <c:ser>
          <c:idx val="5"/>
          <c:order val="5"/>
          <c:tx>
            <c:strRef>
              <c:f>Blad8!$A$7</c:f>
              <c:strCache>
                <c:ptCount val="1"/>
                <c:pt idx="0">
                  <c:v>2025</c:v>
                </c:pt>
              </c:strCache>
            </c:strRef>
          </c:tx>
          <c:spPr>
            <a:solidFill>
              <a:srgbClr val="00759E"/>
            </a:solidFill>
            <a:ln>
              <a:noFill/>
            </a:ln>
            <a:effectLst/>
          </c:spPr>
          <c:invertIfNegative val="0"/>
          <c:cat>
            <c:strRef>
              <c:f>Blad8!$B$1:$M$1</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
medicinsk 
teknik</c:v>
                </c:pt>
                <c:pt idx="11">
                  <c:v>Annan</c:v>
                </c:pt>
              </c:strCache>
            </c:strRef>
          </c:cat>
          <c:val>
            <c:numRef>
              <c:f>Blad8!$B$7:$M$7</c:f>
              <c:numCache>
                <c:formatCode>0%</c:formatCode>
                <c:ptCount val="12"/>
                <c:pt idx="0">
                  <c:v>0.25271317829457363</c:v>
                </c:pt>
                <c:pt idx="1">
                  <c:v>0.100390625</c:v>
                </c:pt>
                <c:pt idx="2">
                  <c:v>0.16632812499999999</c:v>
                </c:pt>
                <c:pt idx="3">
                  <c:v>0.23330708661417321</c:v>
                </c:pt>
                <c:pt idx="4">
                  <c:v>2.6220472440944879E-2</c:v>
                </c:pt>
                <c:pt idx="5">
                  <c:v>2.6299212598425201E-2</c:v>
                </c:pt>
                <c:pt idx="6">
                  <c:v>9.4488188976377951E-3</c:v>
                </c:pt>
                <c:pt idx="7">
                  <c:v>6.3720930232558134E-2</c:v>
                </c:pt>
                <c:pt idx="8">
                  <c:v>2.328125E-2</c:v>
                </c:pt>
                <c:pt idx="9">
                  <c:v>3.9606299212598423E-2</c:v>
                </c:pt>
                <c:pt idx="10">
                  <c:v>2.9291338582677167E-2</c:v>
                </c:pt>
                <c:pt idx="11">
                  <c:v>3.7343750000000002E-2</c:v>
                </c:pt>
              </c:numCache>
            </c:numRef>
          </c:val>
          <c:extLst>
            <c:ext xmlns:c16="http://schemas.microsoft.com/office/drawing/2014/chart" uri="{C3380CC4-5D6E-409C-BE32-E72D297353CC}">
              <c16:uniqueId val="{00000005-CB09-4FA0-8551-39F95EA8EBBB}"/>
            </c:ext>
          </c:extLst>
        </c:ser>
        <c:dLbls>
          <c:showLegendKey val="0"/>
          <c:showVal val="0"/>
          <c:showCatName val="0"/>
          <c:showSerName val="0"/>
          <c:showPercent val="0"/>
          <c:showBubbleSize val="0"/>
        </c:dLbls>
        <c:gapWidth val="219"/>
        <c:overlap val="-27"/>
        <c:axId val="1234844192"/>
        <c:axId val="1234854752"/>
      </c:barChart>
      <c:catAx>
        <c:axId val="123484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34854752"/>
        <c:crosses val="autoZero"/>
        <c:auto val="1"/>
        <c:lblAlgn val="ctr"/>
        <c:lblOffset val="100"/>
        <c:noMultiLvlLbl val="0"/>
      </c:catAx>
      <c:valAx>
        <c:axId val="1234854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34844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75762988791554E-2"/>
          <c:y val="5.0925925925925923E-2"/>
          <c:w val="0.68390185346613874"/>
          <c:h val="0.83825494867918648"/>
        </c:manualLayout>
      </c:layout>
      <c:barChart>
        <c:barDir val="col"/>
        <c:grouping val="percentStacked"/>
        <c:varyColors val="0"/>
        <c:ser>
          <c:idx val="0"/>
          <c:order val="0"/>
          <c:tx>
            <c:strRef>
              <c:f>branschomr!$A$3</c:f>
              <c:strCache>
                <c:ptCount val="1"/>
                <c:pt idx="0">
                  <c:v>Bygg &amp; anläggning</c:v>
                </c:pt>
              </c:strCache>
            </c:strRef>
          </c:tx>
          <c:spPr>
            <a:solidFill>
              <a:schemeClr val="accent1"/>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branschomr!$B$3:$E$3</c:f>
              <c:numCache>
                <c:formatCode>#\ ##0.0</c:formatCode>
                <c:ptCount val="4"/>
                <c:pt idx="0">
                  <c:v>28.166667</c:v>
                </c:pt>
                <c:pt idx="1">
                  <c:v>9.2272730000000003</c:v>
                </c:pt>
                <c:pt idx="2">
                  <c:v>34.851852000000001</c:v>
                </c:pt>
                <c:pt idx="3">
                  <c:v>10.888889000000001</c:v>
                </c:pt>
              </c:numCache>
            </c:numRef>
          </c:val>
          <c:extLst>
            <c:ext xmlns:c16="http://schemas.microsoft.com/office/drawing/2014/chart" uri="{C3380CC4-5D6E-409C-BE32-E72D297353CC}">
              <c16:uniqueId val="{00000000-3093-49DB-9970-84EDFFE81BE8}"/>
            </c:ext>
          </c:extLst>
        </c:ser>
        <c:ser>
          <c:idx val="1"/>
          <c:order val="1"/>
          <c:tx>
            <c:strRef>
              <c:f>branschomr!$A$4</c:f>
              <c:strCache>
                <c:ptCount val="1"/>
                <c:pt idx="0">
                  <c:v>Infrastruktur</c:v>
                </c:pt>
              </c:strCache>
            </c:strRef>
          </c:tx>
          <c:spPr>
            <a:solidFill>
              <a:srgbClr val="00759E"/>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branschomr!$B$4:$E$4</c:f>
              <c:numCache>
                <c:formatCode>#\ ##0.0</c:formatCode>
                <c:ptCount val="4"/>
                <c:pt idx="0">
                  <c:v>11.854167</c:v>
                </c:pt>
                <c:pt idx="1">
                  <c:v>6.6818179999999998</c:v>
                </c:pt>
                <c:pt idx="2">
                  <c:v>10.777778</c:v>
                </c:pt>
                <c:pt idx="3">
                  <c:v>6.6666670000000003</c:v>
                </c:pt>
              </c:numCache>
            </c:numRef>
          </c:val>
          <c:extLst>
            <c:ext xmlns:c16="http://schemas.microsoft.com/office/drawing/2014/chart" uri="{C3380CC4-5D6E-409C-BE32-E72D297353CC}">
              <c16:uniqueId val="{00000001-3093-49DB-9970-84EDFFE81BE8}"/>
            </c:ext>
          </c:extLst>
        </c:ser>
        <c:ser>
          <c:idx val="2"/>
          <c:order val="2"/>
          <c:tx>
            <c:strRef>
              <c:f>branschomr!$A$5</c:f>
              <c:strCache>
                <c:ptCount val="1"/>
                <c:pt idx="0">
                  <c:v>Industri</c:v>
                </c:pt>
              </c:strCache>
            </c:strRef>
          </c:tx>
          <c:spPr>
            <a:solidFill>
              <a:schemeClr val="accent5"/>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branschomr!$B$5:$E$5</c:f>
              <c:numCache>
                <c:formatCode>#\ ##0.0</c:formatCode>
                <c:ptCount val="4"/>
                <c:pt idx="0">
                  <c:v>12.833333</c:v>
                </c:pt>
                <c:pt idx="1">
                  <c:v>39.590909000000003</c:v>
                </c:pt>
                <c:pt idx="2">
                  <c:v>4.7407409999999999</c:v>
                </c:pt>
                <c:pt idx="3">
                  <c:v>28.222221999999999</c:v>
                </c:pt>
              </c:numCache>
            </c:numRef>
          </c:val>
          <c:extLst>
            <c:ext xmlns:c16="http://schemas.microsoft.com/office/drawing/2014/chart" uri="{C3380CC4-5D6E-409C-BE32-E72D297353CC}">
              <c16:uniqueId val="{00000002-3093-49DB-9970-84EDFFE81BE8}"/>
            </c:ext>
          </c:extLst>
        </c:ser>
        <c:ser>
          <c:idx val="3"/>
          <c:order val="3"/>
          <c:tx>
            <c:strRef>
              <c:f>branschomr!$A$6</c:f>
              <c:strCache>
                <c:ptCount val="1"/>
                <c:pt idx="0">
                  <c:v>Fastigheter</c:v>
                </c:pt>
              </c:strCache>
            </c:strRef>
          </c:tx>
          <c:spPr>
            <a:solidFill>
              <a:schemeClr val="accent1">
                <a:lumMod val="60000"/>
              </a:schemeClr>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branschomr!$B$6:$E$6</c:f>
              <c:numCache>
                <c:formatCode>#\ ##0.0</c:formatCode>
                <c:ptCount val="4"/>
                <c:pt idx="0">
                  <c:v>26.229167</c:v>
                </c:pt>
                <c:pt idx="1">
                  <c:v>2.5</c:v>
                </c:pt>
                <c:pt idx="2">
                  <c:v>32.814815000000003</c:v>
                </c:pt>
                <c:pt idx="3">
                  <c:v>7.2222220000000004</c:v>
                </c:pt>
              </c:numCache>
            </c:numRef>
          </c:val>
          <c:extLst>
            <c:ext xmlns:c16="http://schemas.microsoft.com/office/drawing/2014/chart" uri="{C3380CC4-5D6E-409C-BE32-E72D297353CC}">
              <c16:uniqueId val="{00000003-3093-49DB-9970-84EDFFE81BE8}"/>
            </c:ext>
          </c:extLst>
        </c:ser>
        <c:ser>
          <c:idx val="4"/>
          <c:order val="4"/>
          <c:tx>
            <c:strRef>
              <c:f>branschomr!$A$7</c:f>
              <c:strCache>
                <c:ptCount val="1"/>
                <c:pt idx="0">
                  <c:v>Transport</c:v>
                </c:pt>
              </c:strCache>
            </c:strRef>
          </c:tx>
          <c:spPr>
            <a:solidFill>
              <a:srgbClr val="92D050"/>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branschomr!$B$7:$E$7</c:f>
              <c:numCache>
                <c:formatCode>#\ ##0.0</c:formatCode>
                <c:ptCount val="4"/>
                <c:pt idx="0">
                  <c:v>4.5833329999999997</c:v>
                </c:pt>
                <c:pt idx="1">
                  <c:v>2.0909089999999999</c:v>
                </c:pt>
                <c:pt idx="2">
                  <c:v>1.111111</c:v>
                </c:pt>
                <c:pt idx="3">
                  <c:v>2.4444439999999998</c:v>
                </c:pt>
              </c:numCache>
            </c:numRef>
          </c:val>
          <c:extLst>
            <c:ext xmlns:c16="http://schemas.microsoft.com/office/drawing/2014/chart" uri="{C3380CC4-5D6E-409C-BE32-E72D297353CC}">
              <c16:uniqueId val="{00000004-3093-49DB-9970-84EDFFE81BE8}"/>
            </c:ext>
          </c:extLst>
        </c:ser>
        <c:ser>
          <c:idx val="5"/>
          <c:order val="5"/>
          <c:tx>
            <c:strRef>
              <c:f>branschomr!$A$8</c:f>
              <c:strCache>
                <c:ptCount val="1"/>
                <c:pt idx="0">
                  <c:v>IT &amp; Software</c:v>
                </c:pt>
              </c:strCache>
            </c:strRef>
          </c:tx>
          <c:spPr>
            <a:solidFill>
              <a:srgbClr val="C00000"/>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branschomr!$B$8:$E$8</c:f>
              <c:numCache>
                <c:formatCode>#\ ##0.0</c:formatCode>
                <c:ptCount val="4"/>
                <c:pt idx="0">
                  <c:v>0.52083299999999999</c:v>
                </c:pt>
                <c:pt idx="1">
                  <c:v>8.1818179999999998</c:v>
                </c:pt>
                <c:pt idx="2">
                  <c:v>0.37036999999999998</c:v>
                </c:pt>
                <c:pt idx="3">
                  <c:v>11.666667</c:v>
                </c:pt>
              </c:numCache>
            </c:numRef>
          </c:val>
          <c:extLst>
            <c:ext xmlns:c16="http://schemas.microsoft.com/office/drawing/2014/chart" uri="{C3380CC4-5D6E-409C-BE32-E72D297353CC}">
              <c16:uniqueId val="{00000005-3093-49DB-9970-84EDFFE81BE8}"/>
            </c:ext>
          </c:extLst>
        </c:ser>
        <c:ser>
          <c:idx val="6"/>
          <c:order val="6"/>
          <c:tx>
            <c:strRef>
              <c:f>branschomr!$A$9</c:f>
              <c:strCache>
                <c:ptCount val="1"/>
                <c:pt idx="0">
                  <c:v>Information &amp; kommunikation</c:v>
                </c:pt>
              </c:strCache>
            </c:strRef>
          </c:tx>
          <c:spPr>
            <a:solidFill>
              <a:srgbClr val="FFC000"/>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branschomr!$B$9:$E$9</c:f>
              <c:numCache>
                <c:formatCode>#\ ##0.0</c:formatCode>
                <c:ptCount val="4"/>
                <c:pt idx="0">
                  <c:v>1.0416669999999999</c:v>
                </c:pt>
                <c:pt idx="1">
                  <c:v>1.3636360000000001</c:v>
                </c:pt>
                <c:pt idx="2">
                  <c:v>0.55555600000000005</c:v>
                </c:pt>
                <c:pt idx="3">
                  <c:v>1.6666669999999999</c:v>
                </c:pt>
              </c:numCache>
            </c:numRef>
          </c:val>
          <c:extLst>
            <c:ext xmlns:c16="http://schemas.microsoft.com/office/drawing/2014/chart" uri="{C3380CC4-5D6E-409C-BE32-E72D297353CC}">
              <c16:uniqueId val="{00000006-3093-49DB-9970-84EDFFE81BE8}"/>
            </c:ext>
          </c:extLst>
        </c:ser>
        <c:ser>
          <c:idx val="7"/>
          <c:order val="7"/>
          <c:tx>
            <c:strRef>
              <c:f>branschomr!$A$10</c:f>
              <c:strCache>
                <c:ptCount val="1"/>
                <c:pt idx="0">
                  <c:v>Energi</c:v>
                </c:pt>
              </c:strCache>
            </c:strRef>
          </c:tx>
          <c:spPr>
            <a:solidFill>
              <a:schemeClr val="accent3">
                <a:lumMod val="80000"/>
                <a:lumOff val="20000"/>
              </a:schemeClr>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branschomr!$B$10:$E$10</c:f>
              <c:numCache>
                <c:formatCode>#\ ##0.0</c:formatCode>
                <c:ptCount val="4"/>
                <c:pt idx="0">
                  <c:v>3.7708330000000001</c:v>
                </c:pt>
                <c:pt idx="1">
                  <c:v>6.9090910000000001</c:v>
                </c:pt>
                <c:pt idx="2">
                  <c:v>3.4074070000000001</c:v>
                </c:pt>
                <c:pt idx="3">
                  <c:v>29.666667</c:v>
                </c:pt>
              </c:numCache>
            </c:numRef>
          </c:val>
          <c:extLst>
            <c:ext xmlns:c16="http://schemas.microsoft.com/office/drawing/2014/chart" uri="{C3380CC4-5D6E-409C-BE32-E72D297353CC}">
              <c16:uniqueId val="{00000007-3093-49DB-9970-84EDFFE81BE8}"/>
            </c:ext>
          </c:extLst>
        </c:ser>
        <c:ser>
          <c:idx val="8"/>
          <c:order val="8"/>
          <c:tx>
            <c:strRef>
              <c:f>branschomr!$A$11</c:f>
              <c:strCache>
                <c:ptCount val="1"/>
                <c:pt idx="0">
                  <c:v>Miljö</c:v>
                </c:pt>
              </c:strCache>
            </c:strRef>
          </c:tx>
          <c:spPr>
            <a:solidFill>
              <a:srgbClr val="FEFA60"/>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branschomr!$B$11:$E$11</c:f>
              <c:numCache>
                <c:formatCode>#\ ##0.0</c:formatCode>
                <c:ptCount val="4"/>
                <c:pt idx="0">
                  <c:v>4.9791670000000003</c:v>
                </c:pt>
                <c:pt idx="1">
                  <c:v>0.227273</c:v>
                </c:pt>
                <c:pt idx="2">
                  <c:v>0.62963000000000002</c:v>
                </c:pt>
                <c:pt idx="3">
                  <c:v>0.55555600000000005</c:v>
                </c:pt>
              </c:numCache>
            </c:numRef>
          </c:val>
          <c:extLst>
            <c:ext xmlns:c16="http://schemas.microsoft.com/office/drawing/2014/chart" uri="{C3380CC4-5D6E-409C-BE32-E72D297353CC}">
              <c16:uniqueId val="{00000008-3093-49DB-9970-84EDFFE81BE8}"/>
            </c:ext>
          </c:extLst>
        </c:ser>
        <c:ser>
          <c:idx val="9"/>
          <c:order val="9"/>
          <c:tx>
            <c:strRef>
              <c:f>branschomr!$A$12</c:f>
              <c:strCache>
                <c:ptCount val="1"/>
                <c:pt idx="0">
                  <c:v>Försvar, samhällsskydd, beredskap</c:v>
                </c:pt>
              </c:strCache>
            </c:strRef>
          </c:tx>
          <c:spPr>
            <a:solidFill>
              <a:srgbClr val="69AB7A"/>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branschomr!$B$12:$E$12</c:f>
              <c:numCache>
                <c:formatCode>#\ ##0.0</c:formatCode>
                <c:ptCount val="4"/>
                <c:pt idx="0">
                  <c:v>3.6666669999999999</c:v>
                </c:pt>
                <c:pt idx="1">
                  <c:v>9.5909089999999999</c:v>
                </c:pt>
                <c:pt idx="2">
                  <c:v>1</c:v>
                </c:pt>
                <c:pt idx="3">
                  <c:v>0.77777799999999997</c:v>
                </c:pt>
              </c:numCache>
            </c:numRef>
          </c:val>
          <c:extLst>
            <c:ext xmlns:c16="http://schemas.microsoft.com/office/drawing/2014/chart" uri="{C3380CC4-5D6E-409C-BE32-E72D297353CC}">
              <c16:uniqueId val="{00000009-3093-49DB-9970-84EDFFE81BE8}"/>
            </c:ext>
          </c:extLst>
        </c:ser>
        <c:ser>
          <c:idx val="10"/>
          <c:order val="10"/>
          <c:tx>
            <c:strRef>
              <c:f>branschomr!$A$13</c:f>
              <c:strCache>
                <c:ptCount val="1"/>
                <c:pt idx="0">
                  <c:v>Läkemedel/medicinsk teknik</c:v>
                </c:pt>
              </c:strCache>
            </c:strRef>
          </c:tx>
          <c:spPr>
            <a:solidFill>
              <a:srgbClr val="00B0F0"/>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branschomr!$B$13:$E$13</c:f>
              <c:numCache>
                <c:formatCode>#\ ##0.0</c:formatCode>
                <c:ptCount val="4"/>
                <c:pt idx="0">
                  <c:v>1.2083330000000001</c:v>
                </c:pt>
                <c:pt idx="1">
                  <c:v>13.181818</c:v>
                </c:pt>
                <c:pt idx="2">
                  <c:v>0</c:v>
                </c:pt>
                <c:pt idx="3">
                  <c:v>0.222222</c:v>
                </c:pt>
              </c:numCache>
            </c:numRef>
          </c:val>
          <c:extLst>
            <c:ext xmlns:c16="http://schemas.microsoft.com/office/drawing/2014/chart" uri="{C3380CC4-5D6E-409C-BE32-E72D297353CC}">
              <c16:uniqueId val="{0000000A-3093-49DB-9970-84EDFFE81BE8}"/>
            </c:ext>
          </c:extLst>
        </c:ser>
        <c:ser>
          <c:idx val="11"/>
          <c:order val="11"/>
          <c:tx>
            <c:strRef>
              <c:f>branschomr!$A$14</c:f>
              <c:strCache>
                <c:ptCount val="1"/>
                <c:pt idx="0">
                  <c:v>Annan</c:v>
                </c:pt>
              </c:strCache>
            </c:strRef>
          </c:tx>
          <c:spPr>
            <a:solidFill>
              <a:srgbClr val="7030A0"/>
            </a:solidFill>
            <a:ln>
              <a:noFill/>
            </a:ln>
            <a:effectLst/>
          </c:spPr>
          <c:invertIfNegative val="0"/>
          <c:cat>
            <c:strRef>
              <c:f>branschomr!$B$2:$E$2</c:f>
              <c:strCache>
                <c:ptCount val="4"/>
                <c:pt idx="0">
                  <c:v>Teknikkonsultföretag</c:v>
                </c:pt>
                <c:pt idx="1">
                  <c:v>Industri- och techkonsultföretag</c:v>
                </c:pt>
                <c:pt idx="2">
                  <c:v>Arkitektföretag</c:v>
                </c:pt>
                <c:pt idx="3">
                  <c:v>Övriga (FoU, TIC, Annan)</c:v>
                </c:pt>
              </c:strCache>
            </c:strRef>
          </c:cat>
          <c:val>
            <c:numRef>
              <c:f>branschomr!$B$14:$E$14</c:f>
              <c:numCache>
                <c:formatCode>#\ ##0.0</c:formatCode>
                <c:ptCount val="4"/>
                <c:pt idx="0">
                  <c:v>1.1458330000000001</c:v>
                </c:pt>
                <c:pt idx="1">
                  <c:v>0.45454499999999998</c:v>
                </c:pt>
                <c:pt idx="2">
                  <c:v>9.7407409999999999</c:v>
                </c:pt>
                <c:pt idx="3">
                  <c:v>0</c:v>
                </c:pt>
              </c:numCache>
            </c:numRef>
          </c:val>
          <c:extLst>
            <c:ext xmlns:c16="http://schemas.microsoft.com/office/drawing/2014/chart" uri="{C3380CC4-5D6E-409C-BE32-E72D297353CC}">
              <c16:uniqueId val="{0000000B-3093-49DB-9970-84EDFFE81BE8}"/>
            </c:ext>
          </c:extLst>
        </c:ser>
        <c:dLbls>
          <c:showLegendKey val="0"/>
          <c:showVal val="0"/>
          <c:showCatName val="0"/>
          <c:showSerName val="0"/>
          <c:showPercent val="0"/>
          <c:showBubbleSize val="0"/>
        </c:dLbls>
        <c:gapWidth val="150"/>
        <c:overlap val="100"/>
        <c:axId val="1567931183"/>
        <c:axId val="1567925423"/>
      </c:barChart>
      <c:catAx>
        <c:axId val="156793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67925423"/>
        <c:crosses val="autoZero"/>
        <c:auto val="1"/>
        <c:lblAlgn val="ctr"/>
        <c:lblOffset val="100"/>
        <c:noMultiLvlLbl val="0"/>
      </c:catAx>
      <c:valAx>
        <c:axId val="15679254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67931183"/>
        <c:crosses val="autoZero"/>
        <c:crossBetween val="between"/>
      </c:valAx>
      <c:spPr>
        <a:noFill/>
        <a:ln>
          <a:noFill/>
        </a:ln>
        <a:effectLst/>
      </c:spPr>
    </c:plotArea>
    <c:legend>
      <c:legendPos val="r"/>
      <c:layout>
        <c:manualLayout>
          <c:xMode val="edge"/>
          <c:yMode val="edge"/>
          <c:x val="0.80327802944777094"/>
          <c:y val="0.10609936146606805"/>
          <c:w val="0.18946244242155755"/>
          <c:h val="0.721999993876781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Blad10!$R$4</c:f>
              <c:strCache>
                <c:ptCount val="1"/>
                <c:pt idx="0">
                  <c:v>Kvinnor</c:v>
                </c:pt>
              </c:strCache>
            </c:strRef>
          </c:tx>
          <c:spPr>
            <a:solidFill>
              <a:schemeClr val="accent1"/>
            </a:solidFill>
            <a:ln>
              <a:solidFill>
                <a:schemeClr val="accent5">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Blad10!$T$3:$W$3</c:f>
              <c:strCache>
                <c:ptCount val="4"/>
                <c:pt idx="0">
                  <c:v>Teknikkonsultföretag</c:v>
                </c:pt>
                <c:pt idx="1">
                  <c:v>Industri- och techkonsultföretag</c:v>
                </c:pt>
                <c:pt idx="2">
                  <c:v>Arkitektföretag</c:v>
                </c:pt>
                <c:pt idx="3">
                  <c:v>Övriga (FoU, TIC, Annan)</c:v>
                </c:pt>
              </c:strCache>
              <c:extLst/>
            </c:strRef>
          </c:cat>
          <c:val>
            <c:numRef>
              <c:f>Blad10!$T$4:$W$4</c:f>
              <c:numCache>
                <c:formatCode>0%</c:formatCode>
                <c:ptCount val="4"/>
                <c:pt idx="0">
                  <c:v>0.37731913473836398</c:v>
                </c:pt>
                <c:pt idx="1">
                  <c:v>0.24731105807478126</c:v>
                </c:pt>
                <c:pt idx="2">
                  <c:v>0.34652835066613835</c:v>
                </c:pt>
                <c:pt idx="3">
                  <c:v>0.2778598922247883</c:v>
                </c:pt>
              </c:numCache>
              <c:extLst/>
            </c:numRef>
          </c:val>
          <c:extLst>
            <c:ext xmlns:c16="http://schemas.microsoft.com/office/drawing/2014/chart" uri="{C3380CC4-5D6E-409C-BE32-E72D297353CC}">
              <c16:uniqueId val="{00000000-C378-408C-B13F-1CD9926BEF0C}"/>
            </c:ext>
          </c:extLst>
        </c:ser>
        <c:ser>
          <c:idx val="1"/>
          <c:order val="1"/>
          <c:tx>
            <c:strRef>
              <c:f>Blad10!$R$5</c:f>
              <c:strCache>
                <c:ptCount val="1"/>
                <c:pt idx="0">
                  <c:v>Män</c:v>
                </c:pt>
              </c:strCache>
            </c:strRef>
          </c:tx>
          <c:spPr>
            <a:solidFill>
              <a:schemeClr val="accent5">
                <a:lumMod val="40000"/>
                <a:lumOff val="60000"/>
              </a:schemeClr>
            </a:solidFill>
            <a:ln>
              <a:solidFill>
                <a:schemeClr val="accent5">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Blad10!$T$3:$W$3</c:f>
              <c:strCache>
                <c:ptCount val="4"/>
                <c:pt idx="0">
                  <c:v>Teknikkonsultföretag</c:v>
                </c:pt>
                <c:pt idx="1">
                  <c:v>Industri- och techkonsultföretag</c:v>
                </c:pt>
                <c:pt idx="2">
                  <c:v>Arkitektföretag</c:v>
                </c:pt>
                <c:pt idx="3">
                  <c:v>Övriga (FoU, TIC, Annan)</c:v>
                </c:pt>
              </c:strCache>
              <c:extLst/>
            </c:strRef>
          </c:cat>
          <c:val>
            <c:numRef>
              <c:f>Blad10!$T$5:$W$5</c:f>
              <c:numCache>
                <c:formatCode>0%</c:formatCode>
                <c:ptCount val="4"/>
                <c:pt idx="0">
                  <c:v>0.62268086526163613</c:v>
                </c:pt>
                <c:pt idx="1">
                  <c:v>0.75268894192521874</c:v>
                </c:pt>
                <c:pt idx="2">
                  <c:v>0.6534716493338617</c:v>
                </c:pt>
                <c:pt idx="3">
                  <c:v>0.72214010777521165</c:v>
                </c:pt>
              </c:numCache>
              <c:extLst/>
            </c:numRef>
          </c:val>
          <c:extLst>
            <c:ext xmlns:c16="http://schemas.microsoft.com/office/drawing/2014/chart" uri="{C3380CC4-5D6E-409C-BE32-E72D297353CC}">
              <c16:uniqueId val="{00000001-C378-408C-B13F-1CD9926BEF0C}"/>
            </c:ext>
          </c:extLst>
        </c:ser>
        <c:dLbls>
          <c:dLblPos val="ctr"/>
          <c:showLegendKey val="0"/>
          <c:showVal val="1"/>
          <c:showCatName val="0"/>
          <c:showSerName val="0"/>
          <c:showPercent val="0"/>
          <c:showBubbleSize val="0"/>
        </c:dLbls>
        <c:gapWidth val="150"/>
        <c:overlap val="100"/>
        <c:axId val="1722202287"/>
        <c:axId val="1722190287"/>
      </c:barChart>
      <c:catAx>
        <c:axId val="172220228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22190287"/>
        <c:crosses val="autoZero"/>
        <c:auto val="1"/>
        <c:lblAlgn val="ctr"/>
        <c:lblOffset val="100"/>
        <c:noMultiLvlLbl val="0"/>
      </c:catAx>
      <c:valAx>
        <c:axId val="17221902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b" anchorCtr="0"/>
          <a:lstStyle/>
          <a:p>
            <a:pPr>
              <a:defRPr sz="900" b="0" i="0" u="none" strike="noStrike" kern="1200" baseline="0">
                <a:solidFill>
                  <a:schemeClr val="tx1">
                    <a:lumMod val="65000"/>
                    <a:lumOff val="35000"/>
                  </a:schemeClr>
                </a:solidFill>
                <a:latin typeface="+mn-lt"/>
                <a:ea typeface="+mn-ea"/>
                <a:cs typeface="+mn-cs"/>
              </a:defRPr>
            </a:pPr>
            <a:endParaRPr lang="sv-SE"/>
          </a:p>
        </c:txPr>
        <c:crossAx val="172220228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Blad10!$U$6</c:f>
              <c:strCache>
                <c:ptCount val="1"/>
                <c:pt idx="0">
                  <c:v>Chefer kvinnor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Blad10!$W$3:$Z$3</c:f>
              <c:strCache>
                <c:ptCount val="4"/>
                <c:pt idx="0">
                  <c:v>Teknikkonsultföretag</c:v>
                </c:pt>
                <c:pt idx="1">
                  <c:v>Industri- och techkonsultföretag</c:v>
                </c:pt>
                <c:pt idx="2">
                  <c:v>Arkitektföretag</c:v>
                </c:pt>
                <c:pt idx="3">
                  <c:v>Övriga (FoU, TIC, Annan)</c:v>
                </c:pt>
              </c:strCache>
              <c:extLst/>
            </c:strRef>
          </c:cat>
          <c:val>
            <c:numRef>
              <c:f>Blad10!$W$6:$Z$6</c:f>
              <c:numCache>
                <c:formatCode>0%</c:formatCode>
                <c:ptCount val="4"/>
                <c:pt idx="0">
                  <c:v>0.16397854371148135</c:v>
                </c:pt>
                <c:pt idx="1">
                  <c:v>0.16729900157645822</c:v>
                </c:pt>
                <c:pt idx="2">
                  <c:v>0.52945477870429769</c:v>
                </c:pt>
                <c:pt idx="3">
                  <c:v>0.31692995529061102</c:v>
                </c:pt>
              </c:numCache>
              <c:extLst/>
            </c:numRef>
          </c:val>
          <c:extLst>
            <c:ext xmlns:c16="http://schemas.microsoft.com/office/drawing/2014/chart" uri="{C3380CC4-5D6E-409C-BE32-E72D297353CC}">
              <c16:uniqueId val="{00000000-F088-4074-8B6A-9DCB497AE94D}"/>
            </c:ext>
          </c:extLst>
        </c:ser>
        <c:ser>
          <c:idx val="1"/>
          <c:order val="1"/>
          <c:tx>
            <c:strRef>
              <c:f>Blad10!$U$7</c:f>
              <c:strCache>
                <c:ptCount val="1"/>
                <c:pt idx="0">
                  <c:v>Chefer män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Blad10!$W$3:$Z$3</c:f>
              <c:strCache>
                <c:ptCount val="4"/>
                <c:pt idx="0">
                  <c:v>Teknikkonsultföretag</c:v>
                </c:pt>
                <c:pt idx="1">
                  <c:v>Industri- och techkonsultföretag</c:v>
                </c:pt>
                <c:pt idx="2">
                  <c:v>Arkitektföretag</c:v>
                </c:pt>
                <c:pt idx="3">
                  <c:v>Övriga (FoU, TIC, Annan)</c:v>
                </c:pt>
              </c:strCache>
              <c:extLst/>
            </c:strRef>
          </c:cat>
          <c:val>
            <c:numRef>
              <c:f>Blad10!$W$7:$Z$7</c:f>
              <c:numCache>
                <c:formatCode>0%</c:formatCode>
                <c:ptCount val="4"/>
                <c:pt idx="0">
                  <c:v>0.83602145628851854</c:v>
                </c:pt>
                <c:pt idx="1">
                  <c:v>0.83270099842354173</c:v>
                </c:pt>
                <c:pt idx="2">
                  <c:v>0.47054522129570231</c:v>
                </c:pt>
                <c:pt idx="3">
                  <c:v>0.68307004470938892</c:v>
                </c:pt>
              </c:numCache>
              <c:extLst/>
            </c:numRef>
          </c:val>
          <c:extLst>
            <c:ext xmlns:c16="http://schemas.microsoft.com/office/drawing/2014/chart" uri="{C3380CC4-5D6E-409C-BE32-E72D297353CC}">
              <c16:uniqueId val="{00000001-F088-4074-8B6A-9DCB497AE94D}"/>
            </c:ext>
          </c:extLst>
        </c:ser>
        <c:dLbls>
          <c:showLegendKey val="0"/>
          <c:showVal val="0"/>
          <c:showCatName val="0"/>
          <c:showSerName val="0"/>
          <c:showPercent val="0"/>
          <c:showBubbleSize val="0"/>
        </c:dLbls>
        <c:gapWidth val="150"/>
        <c:overlap val="100"/>
        <c:axId val="1722191727"/>
        <c:axId val="1722192207"/>
      </c:barChart>
      <c:catAx>
        <c:axId val="17221917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22192207"/>
        <c:crosses val="autoZero"/>
        <c:auto val="1"/>
        <c:lblAlgn val="ctr"/>
        <c:lblOffset val="100"/>
        <c:noMultiLvlLbl val="0"/>
      </c:catAx>
      <c:valAx>
        <c:axId val="172219220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2219172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3135034843850192"/>
          <c:y val="4.6422879534455279E-2"/>
          <c:w val="0.61413139463516475"/>
          <c:h val="0.76818301447649484"/>
        </c:manualLayout>
      </c:layout>
      <c:barChart>
        <c:barDir val="bar"/>
        <c:grouping val="percentStacked"/>
        <c:varyColors val="0"/>
        <c:ser>
          <c:idx val="0"/>
          <c:order val="0"/>
          <c:tx>
            <c:strRef>
              <c:f>Ålder2!$A$3</c:f>
              <c:strCache>
                <c:ptCount val="1"/>
                <c:pt idx="0">
                  <c:v>Under 30 år</c:v>
                </c:pt>
              </c:strCache>
            </c:strRef>
          </c:tx>
          <c:spPr>
            <a:solidFill>
              <a:schemeClr val="accent1">
                <a:tint val="54000"/>
              </a:schemeClr>
            </a:solidFill>
            <a:ln>
              <a:noFill/>
            </a:ln>
            <a:effectLst/>
          </c:spPr>
          <c:invertIfNegative val="0"/>
          <c:dLbls>
            <c:dLbl>
              <c:idx val="0"/>
              <c:tx>
                <c:rich>
                  <a:bodyPr/>
                  <a:lstStyle/>
                  <a:p>
                    <a:fld id="{820CA9FC-4F2B-4A62-AD79-4D64A312CDE1}" type="CELLRANGE">
                      <a:rPr lang="en-US"/>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C38-48E1-B0BC-8E2B38CC358F}"/>
                </c:ext>
              </c:extLst>
            </c:dLbl>
            <c:dLbl>
              <c:idx val="1"/>
              <c:tx>
                <c:rich>
                  <a:bodyPr/>
                  <a:lstStyle/>
                  <a:p>
                    <a:fld id="{0E145E6E-DAA9-BE40-831A-5FF29BD3C36B}"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1C38-48E1-B0BC-8E2B38CC358F}"/>
                </c:ext>
              </c:extLst>
            </c:dLbl>
            <c:dLbl>
              <c:idx val="2"/>
              <c:tx>
                <c:rich>
                  <a:bodyPr/>
                  <a:lstStyle/>
                  <a:p>
                    <a:fld id="{3CBAB77A-FBFF-5142-8A3A-A038EEF97DC7}"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1C38-48E1-B0BC-8E2B38CC358F}"/>
                </c:ext>
              </c:extLst>
            </c:dLbl>
            <c:dLbl>
              <c:idx val="3"/>
              <c:tx>
                <c:rich>
                  <a:bodyPr/>
                  <a:lstStyle/>
                  <a:p>
                    <a:fld id="{DDBE8285-1766-BB42-8C3D-593F5C2F36A9}" type="CELLRANGE">
                      <a:rPr lang="sv-SE"/>
                      <a:pPr/>
                      <a:t>[CELLRANGE]</a:t>
                    </a:fld>
                    <a:endParaRPr lang="sv-SE"/>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1C38-48E1-B0BC-8E2B38CC358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Ålder2!$C$1:$F$1</c:f>
              <c:strCache>
                <c:ptCount val="4"/>
                <c:pt idx="0">
                  <c:v>Teknikkonsultföretag</c:v>
                </c:pt>
                <c:pt idx="1">
                  <c:v>Industri- och techkonsultföretag</c:v>
                </c:pt>
                <c:pt idx="2">
                  <c:v>Arkitektföretag</c:v>
                </c:pt>
                <c:pt idx="3">
                  <c:v>Övriga (FoU, TIC, Annan)</c:v>
                </c:pt>
              </c:strCache>
            </c:strRef>
          </c:cat>
          <c:val>
            <c:numRef>
              <c:f>Ålder2!$C$3:$F$3</c:f>
              <c:numCache>
                <c:formatCode>0%</c:formatCode>
                <c:ptCount val="4"/>
                <c:pt idx="0">
                  <c:v>0.12354167000000001</c:v>
                </c:pt>
                <c:pt idx="1">
                  <c:v>8.9545449999999999E-2</c:v>
                </c:pt>
                <c:pt idx="2">
                  <c:v>6.5185190000000004E-2</c:v>
                </c:pt>
                <c:pt idx="3">
                  <c:v>0.10111110999999999</c:v>
                </c:pt>
              </c:numCache>
            </c:numRef>
          </c:val>
          <c:extLst>
            <c:ext xmlns:c15="http://schemas.microsoft.com/office/drawing/2012/chart" uri="{02D57815-91ED-43cb-92C2-25804820EDAC}">
              <c15:datalabelsRange>
                <c15:f>Ålder2!$C$3:$F$3</c15:f>
                <c15:dlblRangeCache>
                  <c:ptCount val="4"/>
                  <c:pt idx="0">
                    <c:v>12%</c:v>
                  </c:pt>
                  <c:pt idx="1">
                    <c:v>9%</c:v>
                  </c:pt>
                  <c:pt idx="2">
                    <c:v>7%</c:v>
                  </c:pt>
                  <c:pt idx="3">
                    <c:v>10%</c:v>
                  </c:pt>
                </c15:dlblRangeCache>
              </c15:datalabelsRange>
            </c:ext>
            <c:ext xmlns:c16="http://schemas.microsoft.com/office/drawing/2014/chart" uri="{C3380CC4-5D6E-409C-BE32-E72D297353CC}">
              <c16:uniqueId val="{00000004-1C38-48E1-B0BC-8E2B38CC358F}"/>
            </c:ext>
          </c:extLst>
        </c:ser>
        <c:ser>
          <c:idx val="1"/>
          <c:order val="1"/>
          <c:tx>
            <c:strRef>
              <c:f>Ålder2!$A$4</c:f>
              <c:strCache>
                <c:ptCount val="1"/>
                <c:pt idx="0">
                  <c:v>30-44 år</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Ålder2!$C$1:$F$1</c:f>
              <c:strCache>
                <c:ptCount val="4"/>
                <c:pt idx="0">
                  <c:v>Teknikkonsultföretag</c:v>
                </c:pt>
                <c:pt idx="1">
                  <c:v>Industri- och techkonsultföretag</c:v>
                </c:pt>
                <c:pt idx="2">
                  <c:v>Arkitektföretag</c:v>
                </c:pt>
                <c:pt idx="3">
                  <c:v>Övriga (FoU, TIC, Annan)</c:v>
                </c:pt>
              </c:strCache>
            </c:strRef>
          </c:cat>
          <c:val>
            <c:numRef>
              <c:f>Ålder2!$C$4:$F$4</c:f>
              <c:numCache>
                <c:formatCode>0%</c:formatCode>
                <c:ptCount val="4"/>
                <c:pt idx="0">
                  <c:v>0.41916666999999996</c:v>
                </c:pt>
                <c:pt idx="1">
                  <c:v>0.26454545000000002</c:v>
                </c:pt>
                <c:pt idx="2">
                  <c:v>0.36111111000000001</c:v>
                </c:pt>
                <c:pt idx="3">
                  <c:v>0.37444443999999999</c:v>
                </c:pt>
              </c:numCache>
            </c:numRef>
          </c:val>
          <c:extLst>
            <c:ext xmlns:c16="http://schemas.microsoft.com/office/drawing/2014/chart" uri="{C3380CC4-5D6E-409C-BE32-E72D297353CC}">
              <c16:uniqueId val="{00000005-1C38-48E1-B0BC-8E2B38CC358F}"/>
            </c:ext>
          </c:extLst>
        </c:ser>
        <c:ser>
          <c:idx val="2"/>
          <c:order val="2"/>
          <c:tx>
            <c:strRef>
              <c:f>Ålder2!$A$5</c:f>
              <c:strCache>
                <c:ptCount val="1"/>
                <c:pt idx="0">
                  <c:v>45-49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Ålder2!$C$1:$F$1</c:f>
              <c:strCache>
                <c:ptCount val="4"/>
                <c:pt idx="0">
                  <c:v>Teknikkonsultföretag</c:v>
                </c:pt>
                <c:pt idx="1">
                  <c:v>Industri- och techkonsultföretag</c:v>
                </c:pt>
                <c:pt idx="2">
                  <c:v>Arkitektföretag</c:v>
                </c:pt>
                <c:pt idx="3">
                  <c:v>Övriga (FoU, TIC, Annan)</c:v>
                </c:pt>
              </c:strCache>
            </c:strRef>
          </c:cat>
          <c:val>
            <c:numRef>
              <c:f>Ålder2!$C$5:$F$5</c:f>
              <c:numCache>
                <c:formatCode>0%</c:formatCode>
                <c:ptCount val="4"/>
                <c:pt idx="0">
                  <c:v>0.19437499999999999</c:v>
                </c:pt>
                <c:pt idx="1">
                  <c:v>0.21272727</c:v>
                </c:pt>
                <c:pt idx="2">
                  <c:v>0.18666667000000001</c:v>
                </c:pt>
                <c:pt idx="3">
                  <c:v>0.20888888999999999</c:v>
                </c:pt>
              </c:numCache>
            </c:numRef>
          </c:val>
          <c:extLst>
            <c:ext xmlns:c16="http://schemas.microsoft.com/office/drawing/2014/chart" uri="{C3380CC4-5D6E-409C-BE32-E72D297353CC}">
              <c16:uniqueId val="{00000006-1C38-48E1-B0BC-8E2B38CC358F}"/>
            </c:ext>
          </c:extLst>
        </c:ser>
        <c:ser>
          <c:idx val="3"/>
          <c:order val="3"/>
          <c:tx>
            <c:strRef>
              <c:f>Ålder2!$A$6</c:f>
              <c:strCache>
                <c:ptCount val="1"/>
                <c:pt idx="0">
                  <c:v>50-64 år</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Ålder2!$C$1:$F$1</c:f>
              <c:strCache>
                <c:ptCount val="4"/>
                <c:pt idx="0">
                  <c:v>Teknikkonsultföretag</c:v>
                </c:pt>
                <c:pt idx="1">
                  <c:v>Industri- och techkonsultföretag</c:v>
                </c:pt>
                <c:pt idx="2">
                  <c:v>Arkitektföretag</c:v>
                </c:pt>
                <c:pt idx="3">
                  <c:v>Övriga (FoU, TIC, Annan)</c:v>
                </c:pt>
              </c:strCache>
            </c:strRef>
          </c:cat>
          <c:val>
            <c:numRef>
              <c:f>Ålder2!$C$6:$F$6</c:f>
              <c:numCache>
                <c:formatCode>0%</c:formatCode>
                <c:ptCount val="4"/>
                <c:pt idx="0">
                  <c:v>0.18270833</c:v>
                </c:pt>
                <c:pt idx="1">
                  <c:v>0.32636364000000001</c:v>
                </c:pt>
                <c:pt idx="2">
                  <c:v>0.27296296000000003</c:v>
                </c:pt>
                <c:pt idx="3">
                  <c:v>0.31</c:v>
                </c:pt>
              </c:numCache>
            </c:numRef>
          </c:val>
          <c:extLst>
            <c:ext xmlns:c16="http://schemas.microsoft.com/office/drawing/2014/chart" uri="{C3380CC4-5D6E-409C-BE32-E72D297353CC}">
              <c16:uniqueId val="{00000007-1C38-48E1-B0BC-8E2B38CC358F}"/>
            </c:ext>
          </c:extLst>
        </c:ser>
        <c:ser>
          <c:idx val="4"/>
          <c:order val="4"/>
          <c:tx>
            <c:strRef>
              <c:f>Ålder2!$A$7</c:f>
              <c:strCache>
                <c:ptCount val="1"/>
                <c:pt idx="0">
                  <c:v>Över 65 år</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Ålder2!$C$1:$F$1</c:f>
              <c:strCache>
                <c:ptCount val="4"/>
                <c:pt idx="0">
                  <c:v>Teknikkonsultföretag</c:v>
                </c:pt>
                <c:pt idx="1">
                  <c:v>Industri- och techkonsultföretag</c:v>
                </c:pt>
                <c:pt idx="2">
                  <c:v>Arkitektföretag</c:v>
                </c:pt>
                <c:pt idx="3">
                  <c:v>Övriga (FoU, TIC, Annan)</c:v>
                </c:pt>
              </c:strCache>
            </c:strRef>
          </c:cat>
          <c:val>
            <c:numRef>
              <c:f>Ålder2!$C$7:$F$7</c:f>
              <c:numCache>
                <c:formatCode>0%</c:formatCode>
                <c:ptCount val="4"/>
                <c:pt idx="0">
                  <c:v>1.7708330000000001E-2</c:v>
                </c:pt>
                <c:pt idx="1">
                  <c:v>1.5909090000000001E-2</c:v>
                </c:pt>
                <c:pt idx="2">
                  <c:v>0.04</c:v>
                </c:pt>
                <c:pt idx="3">
                  <c:v>5.5555600000000002E-3</c:v>
                </c:pt>
              </c:numCache>
            </c:numRef>
          </c:val>
          <c:extLst>
            <c:ext xmlns:c16="http://schemas.microsoft.com/office/drawing/2014/chart" uri="{C3380CC4-5D6E-409C-BE32-E72D297353CC}">
              <c16:uniqueId val="{00000008-1C38-48E1-B0BC-8E2B38CC358F}"/>
            </c:ext>
          </c:extLst>
        </c:ser>
        <c:dLbls>
          <c:dLblPos val="ctr"/>
          <c:showLegendKey val="0"/>
          <c:showVal val="1"/>
          <c:showCatName val="0"/>
          <c:showSerName val="0"/>
          <c:showPercent val="0"/>
          <c:showBubbleSize val="0"/>
        </c:dLbls>
        <c:gapWidth val="150"/>
        <c:overlap val="100"/>
        <c:axId val="1550407839"/>
        <c:axId val="1550404959"/>
      </c:barChart>
      <c:catAx>
        <c:axId val="15504078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50404959"/>
        <c:crosses val="autoZero"/>
        <c:auto val="1"/>
        <c:lblAlgn val="ctr"/>
        <c:lblOffset val="100"/>
        <c:noMultiLvlLbl val="0"/>
      </c:catAx>
      <c:valAx>
        <c:axId val="15504049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50407839"/>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Blad2!$A$4</c:f>
              <c:strCache>
                <c:ptCount val="1"/>
                <c:pt idx="0">
                  <c:v>0-10%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Blad2!$C$3:$F$3</c:f>
              <c:strCache>
                <c:ptCount val="4"/>
                <c:pt idx="0">
                  <c:v>Teknikkonsultföretag</c:v>
                </c:pt>
                <c:pt idx="1">
                  <c:v>Industri- och techkonsultföretag</c:v>
                </c:pt>
                <c:pt idx="2">
                  <c:v>Arkitektföretag</c:v>
                </c:pt>
                <c:pt idx="3">
                  <c:v>Övriga (FoU, TIC, Annan)</c:v>
                </c:pt>
              </c:strCache>
            </c:strRef>
          </c:cat>
          <c:val>
            <c:numRef>
              <c:f>Blad2!$C$4:$F$4</c:f>
              <c:numCache>
                <c:formatCode>0%</c:formatCode>
                <c:ptCount val="4"/>
                <c:pt idx="0">
                  <c:v>0.95833299999999999</c:v>
                </c:pt>
                <c:pt idx="1">
                  <c:v>0.72727299999999995</c:v>
                </c:pt>
                <c:pt idx="2">
                  <c:v>0.96296300000000001</c:v>
                </c:pt>
                <c:pt idx="3">
                  <c:v>0.55555600000000005</c:v>
                </c:pt>
              </c:numCache>
            </c:numRef>
          </c:val>
          <c:extLst>
            <c:ext xmlns:c16="http://schemas.microsoft.com/office/drawing/2014/chart" uri="{C3380CC4-5D6E-409C-BE32-E72D297353CC}">
              <c16:uniqueId val="{00000000-C52C-46F8-84B4-A2D1EF1EDF8D}"/>
            </c:ext>
          </c:extLst>
        </c:ser>
        <c:ser>
          <c:idx val="1"/>
          <c:order val="1"/>
          <c:tx>
            <c:strRef>
              <c:f>Blad2!$A$5</c:f>
              <c:strCache>
                <c:ptCount val="1"/>
                <c:pt idx="0">
                  <c:v>11-25%</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Blad2!$C$3:$F$3</c:f>
              <c:strCache>
                <c:ptCount val="4"/>
                <c:pt idx="0">
                  <c:v>Teknikkonsultföretag</c:v>
                </c:pt>
                <c:pt idx="1">
                  <c:v>Industri- och techkonsultföretag</c:v>
                </c:pt>
                <c:pt idx="2">
                  <c:v>Arkitektföretag</c:v>
                </c:pt>
                <c:pt idx="3">
                  <c:v>Övriga (FoU, TIC, Annan)</c:v>
                </c:pt>
              </c:strCache>
            </c:strRef>
          </c:cat>
          <c:val>
            <c:numRef>
              <c:f>Blad2!$C$5:$F$5</c:f>
              <c:numCache>
                <c:formatCode>0%</c:formatCode>
                <c:ptCount val="4"/>
                <c:pt idx="1">
                  <c:v>9.0909000000000004E-2</c:v>
                </c:pt>
                <c:pt idx="3">
                  <c:v>0.111111</c:v>
                </c:pt>
              </c:numCache>
            </c:numRef>
          </c:val>
          <c:extLst>
            <c:ext xmlns:c16="http://schemas.microsoft.com/office/drawing/2014/chart" uri="{C3380CC4-5D6E-409C-BE32-E72D297353CC}">
              <c16:uniqueId val="{00000001-C52C-46F8-84B4-A2D1EF1EDF8D}"/>
            </c:ext>
          </c:extLst>
        </c:ser>
        <c:ser>
          <c:idx val="2"/>
          <c:order val="2"/>
          <c:tx>
            <c:strRef>
              <c:f>Blad2!$A$6</c:f>
              <c:strCache>
                <c:ptCount val="1"/>
                <c:pt idx="0">
                  <c:v>26-50%</c:v>
                </c:pt>
              </c:strCache>
            </c:strRef>
          </c:tx>
          <c:spPr>
            <a:solidFill>
              <a:srgbClr val="2FAABB"/>
            </a:solidFill>
            <a:ln>
              <a:noFill/>
            </a:ln>
            <a:effectLst/>
          </c:spPr>
          <c:invertIfNegative val="0"/>
          <c:dLbls>
            <c:dLbl>
              <c:idx val="0"/>
              <c:layout>
                <c:manualLayout>
                  <c:x val="-4.8386943145341801E-3"/>
                  <c:y val="2.121889068003332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2C-46F8-84B4-A2D1EF1EDF8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Blad2!$C$3:$F$3</c:f>
              <c:strCache>
                <c:ptCount val="4"/>
                <c:pt idx="0">
                  <c:v>Teknikkonsultföretag</c:v>
                </c:pt>
                <c:pt idx="1">
                  <c:v>Industri- och techkonsultföretag</c:v>
                </c:pt>
                <c:pt idx="2">
                  <c:v>Arkitektföretag</c:v>
                </c:pt>
                <c:pt idx="3">
                  <c:v>Övriga (FoU, TIC, Annan)</c:v>
                </c:pt>
              </c:strCache>
            </c:strRef>
          </c:cat>
          <c:val>
            <c:numRef>
              <c:f>Blad2!$C$6:$F$6</c:f>
              <c:numCache>
                <c:formatCode>General</c:formatCode>
                <c:ptCount val="4"/>
                <c:pt idx="0" formatCode="0%">
                  <c:v>2.0833000000000001E-2</c:v>
                </c:pt>
                <c:pt idx="3" formatCode="0%">
                  <c:v>0.222222</c:v>
                </c:pt>
              </c:numCache>
            </c:numRef>
          </c:val>
          <c:extLst>
            <c:ext xmlns:c16="http://schemas.microsoft.com/office/drawing/2014/chart" uri="{C3380CC4-5D6E-409C-BE32-E72D297353CC}">
              <c16:uniqueId val="{00000002-C52C-46F8-84B4-A2D1EF1EDF8D}"/>
            </c:ext>
          </c:extLst>
        </c:ser>
        <c:ser>
          <c:idx val="3"/>
          <c:order val="3"/>
          <c:tx>
            <c:strRef>
              <c:f>Blad2!$A$7</c:f>
              <c:strCache>
                <c:ptCount val="1"/>
                <c:pt idx="0">
                  <c:v>Mer än 50%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Blad2!$C$3:$F$3</c:f>
              <c:strCache>
                <c:ptCount val="4"/>
                <c:pt idx="0">
                  <c:v>Teknikkonsultföretag</c:v>
                </c:pt>
                <c:pt idx="1">
                  <c:v>Industri- och techkonsultföretag</c:v>
                </c:pt>
                <c:pt idx="2">
                  <c:v>Arkitektföretag</c:v>
                </c:pt>
                <c:pt idx="3">
                  <c:v>Övriga (FoU, TIC, Annan)</c:v>
                </c:pt>
              </c:strCache>
            </c:strRef>
          </c:cat>
          <c:val>
            <c:numRef>
              <c:f>Blad2!$C$7:$F$7</c:f>
              <c:numCache>
                <c:formatCode>0%</c:formatCode>
                <c:ptCount val="4"/>
                <c:pt idx="0">
                  <c:v>2.0833000000000001E-2</c:v>
                </c:pt>
                <c:pt idx="1">
                  <c:v>0.13636400000000001</c:v>
                </c:pt>
                <c:pt idx="2">
                  <c:v>3.7037E-2</c:v>
                </c:pt>
                <c:pt idx="3">
                  <c:v>0.111111</c:v>
                </c:pt>
              </c:numCache>
            </c:numRef>
          </c:val>
          <c:extLst>
            <c:ext xmlns:c16="http://schemas.microsoft.com/office/drawing/2014/chart" uri="{C3380CC4-5D6E-409C-BE32-E72D297353CC}">
              <c16:uniqueId val="{00000003-C52C-46F8-84B4-A2D1EF1EDF8D}"/>
            </c:ext>
          </c:extLst>
        </c:ser>
        <c:ser>
          <c:idx val="4"/>
          <c:order val="4"/>
          <c:tx>
            <c:strRef>
              <c:f>Blad2!$A$8</c:f>
              <c:strCache>
                <c:ptCount val="1"/>
                <c:pt idx="0">
                  <c:v>Vet ej</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Blad2!$C$3:$F$3</c:f>
              <c:strCache>
                <c:ptCount val="4"/>
                <c:pt idx="0">
                  <c:v>Teknikkonsultföretag</c:v>
                </c:pt>
                <c:pt idx="1">
                  <c:v>Industri- och techkonsultföretag</c:v>
                </c:pt>
                <c:pt idx="2">
                  <c:v>Arkitektföretag</c:v>
                </c:pt>
                <c:pt idx="3">
                  <c:v>Övriga (FoU, TIC, Annan)</c:v>
                </c:pt>
              </c:strCache>
            </c:strRef>
          </c:cat>
          <c:val>
            <c:numRef>
              <c:f>Blad2!$C$8:$F$8</c:f>
              <c:numCache>
                <c:formatCode>0%</c:formatCode>
                <c:ptCount val="4"/>
                <c:pt idx="1">
                  <c:v>4.5455000000000002E-2</c:v>
                </c:pt>
              </c:numCache>
            </c:numRef>
          </c:val>
          <c:extLst>
            <c:ext xmlns:c16="http://schemas.microsoft.com/office/drawing/2014/chart" uri="{C3380CC4-5D6E-409C-BE32-E72D297353CC}">
              <c16:uniqueId val="{00000004-C52C-46F8-84B4-A2D1EF1EDF8D}"/>
            </c:ext>
          </c:extLst>
        </c:ser>
        <c:dLbls>
          <c:showLegendKey val="0"/>
          <c:showVal val="0"/>
          <c:showCatName val="0"/>
          <c:showSerName val="0"/>
          <c:showPercent val="0"/>
          <c:showBubbleSize val="0"/>
        </c:dLbls>
        <c:gapWidth val="150"/>
        <c:overlap val="100"/>
        <c:axId val="1448790480"/>
        <c:axId val="1448782800"/>
      </c:barChart>
      <c:catAx>
        <c:axId val="14487904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8782800"/>
        <c:crosses val="autoZero"/>
        <c:auto val="1"/>
        <c:lblAlgn val="ctr"/>
        <c:lblOffset val="100"/>
        <c:noMultiLvlLbl val="0"/>
      </c:catAx>
      <c:valAx>
        <c:axId val="1448782800"/>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48790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447800670282139"/>
          <c:y val="6.8648379105758439E-2"/>
          <c:w val="0.48094522543748341"/>
          <c:h val="0.71939319385879075"/>
        </c:manualLayout>
      </c:layout>
      <c:doughnutChart>
        <c:varyColors val="1"/>
        <c:ser>
          <c:idx val="0"/>
          <c:order val="0"/>
          <c:spPr>
            <a:ln>
              <a:noFill/>
            </a:ln>
          </c:spPr>
          <c:dPt>
            <c:idx val="0"/>
            <c:bubble3D val="0"/>
            <c:spPr>
              <a:solidFill>
                <a:schemeClr val="accent1">
                  <a:tint val="54000"/>
                </a:schemeClr>
              </a:solidFill>
              <a:ln w="19050">
                <a:noFill/>
              </a:ln>
              <a:effectLst/>
            </c:spPr>
            <c:extLst>
              <c:ext xmlns:c16="http://schemas.microsoft.com/office/drawing/2014/chart" uri="{C3380CC4-5D6E-409C-BE32-E72D297353CC}">
                <c16:uniqueId val="{00000001-6526-48FB-8831-042F8632F83E}"/>
              </c:ext>
            </c:extLst>
          </c:dPt>
          <c:dPt>
            <c:idx val="1"/>
            <c:bubble3D val="0"/>
            <c:spPr>
              <a:solidFill>
                <a:schemeClr val="accent1">
                  <a:tint val="77000"/>
                </a:schemeClr>
              </a:solidFill>
              <a:ln w="19050">
                <a:noFill/>
              </a:ln>
              <a:effectLst/>
            </c:spPr>
            <c:extLst>
              <c:ext xmlns:c16="http://schemas.microsoft.com/office/drawing/2014/chart" uri="{C3380CC4-5D6E-409C-BE32-E72D297353CC}">
                <c16:uniqueId val="{00000003-6526-48FB-8831-042F8632F83E}"/>
              </c:ext>
            </c:extLst>
          </c:dPt>
          <c:dPt>
            <c:idx val="2"/>
            <c:bubble3D val="0"/>
            <c:spPr>
              <a:solidFill>
                <a:schemeClr val="accent1"/>
              </a:solidFill>
              <a:ln w="19050">
                <a:noFill/>
              </a:ln>
              <a:effectLst/>
            </c:spPr>
            <c:extLst>
              <c:ext xmlns:c16="http://schemas.microsoft.com/office/drawing/2014/chart" uri="{C3380CC4-5D6E-409C-BE32-E72D297353CC}">
                <c16:uniqueId val="{00000005-6526-48FB-8831-042F8632F83E}"/>
              </c:ext>
            </c:extLst>
          </c:dPt>
          <c:dPt>
            <c:idx val="3"/>
            <c:bubble3D val="0"/>
            <c:spPr>
              <a:solidFill>
                <a:schemeClr val="accent1">
                  <a:shade val="76000"/>
                </a:schemeClr>
              </a:solidFill>
              <a:ln w="19050">
                <a:noFill/>
              </a:ln>
              <a:effectLst/>
            </c:spPr>
            <c:extLst>
              <c:ext xmlns:c16="http://schemas.microsoft.com/office/drawing/2014/chart" uri="{C3380CC4-5D6E-409C-BE32-E72D297353CC}">
                <c16:uniqueId val="{00000007-6526-48FB-8831-042F8632F83E}"/>
              </c:ext>
            </c:extLst>
          </c:dPt>
          <c:dPt>
            <c:idx val="4"/>
            <c:bubble3D val="0"/>
            <c:spPr>
              <a:solidFill>
                <a:schemeClr val="accent1">
                  <a:shade val="53000"/>
                </a:schemeClr>
              </a:solidFill>
              <a:ln w="19050">
                <a:noFill/>
              </a:ln>
              <a:effectLst/>
            </c:spPr>
            <c:extLst>
              <c:ext xmlns:c16="http://schemas.microsoft.com/office/drawing/2014/chart" uri="{C3380CC4-5D6E-409C-BE32-E72D297353CC}">
                <c16:uniqueId val="{00000009-6526-48FB-8831-042F8632F83E}"/>
              </c:ext>
            </c:extLst>
          </c:dPt>
          <c:dLbls>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extLst>
                <c:ext xmlns:c16="http://schemas.microsoft.com/office/drawing/2014/chart" uri="{C3380CC4-5D6E-409C-BE32-E72D297353CC}">
                  <c16:uniqueId val="{00000005-6526-48FB-8831-042F8632F83E}"/>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extLst>
                <c:ext xmlns:c16="http://schemas.microsoft.com/office/drawing/2014/chart" uri="{C3380CC4-5D6E-409C-BE32-E72D297353CC}">
                  <c16:uniqueId val="{00000007-6526-48FB-8831-042F8632F83E}"/>
                </c:ext>
              </c:extLst>
            </c:dLbl>
            <c:dLbl>
              <c:idx val="4"/>
              <c:spPr>
                <a:noFill/>
                <a:ln>
                  <a:noFill/>
                </a:ln>
                <a:effectLst/>
              </c:spPr>
              <c:txPr>
                <a:bodyPr rot="0" spcFirstLastPara="1" vertOverflow="ellipsis" vert="horz" wrap="square" lIns="38100" tIns="19050" rIns="38100" bIns="19050" anchor="t" anchorCtr="1">
                  <a:noAutofit/>
                </a:bodyPr>
                <a:lstStyle/>
                <a:p>
                  <a:pPr>
                    <a:defRPr sz="900" b="0"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extLst>
                <c:ext xmlns:c15="http://schemas.microsoft.com/office/drawing/2012/chart" uri="{CE6537A1-D6FC-4f65-9D91-7224C49458BB}">
                  <c15:layout>
                    <c:manualLayout>
                      <c:w val="4.7980695047470198E-2"/>
                      <c:h val="0.13347463359907416"/>
                    </c:manualLayout>
                  </c15:layout>
                </c:ext>
                <c:ext xmlns:c16="http://schemas.microsoft.com/office/drawing/2014/chart" uri="{C3380CC4-5D6E-409C-BE32-E72D297353CC}">
                  <c16:uniqueId val="{00000009-6526-48FB-8831-042F8632F83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Ålder2!$A$3:$A$7</c:f>
              <c:strCache>
                <c:ptCount val="5"/>
                <c:pt idx="0">
                  <c:v>Under 30 år</c:v>
                </c:pt>
                <c:pt idx="1">
                  <c:v>30-44 år</c:v>
                </c:pt>
                <c:pt idx="2">
                  <c:v>45-49 år</c:v>
                </c:pt>
                <c:pt idx="3">
                  <c:v>50-64 år</c:v>
                </c:pt>
                <c:pt idx="4">
                  <c:v>Över 65 år</c:v>
                </c:pt>
              </c:strCache>
            </c:strRef>
          </c:cat>
          <c:val>
            <c:numRef>
              <c:f>Ålder2!$B$3:$B$7</c:f>
              <c:numCache>
                <c:formatCode>#,##0</c:formatCode>
                <c:ptCount val="5"/>
                <c:pt idx="0">
                  <c:v>9.971698</c:v>
                </c:pt>
                <c:pt idx="1">
                  <c:v>36.849057000000002</c:v>
                </c:pt>
                <c:pt idx="2">
                  <c:v>19.745283000000001</c:v>
                </c:pt>
                <c:pt idx="3">
                  <c:v>24.632075</c:v>
                </c:pt>
                <c:pt idx="4">
                  <c:v>2.1981130000000002</c:v>
                </c:pt>
              </c:numCache>
            </c:numRef>
          </c:val>
          <c:extLst>
            <c:ext xmlns:c16="http://schemas.microsoft.com/office/drawing/2014/chart" uri="{C3380CC4-5D6E-409C-BE32-E72D297353CC}">
              <c16:uniqueId val="{0000000A-6526-48FB-8831-042F8632F83E}"/>
            </c:ext>
          </c:extLst>
        </c:ser>
        <c:dLbls>
          <c:showLegendKey val="0"/>
          <c:showVal val="1"/>
          <c:showCatName val="0"/>
          <c:showSerName val="0"/>
          <c:showPercent val="0"/>
          <c:showBubbleSize val="0"/>
          <c:showLeaderLines val="1"/>
        </c:dLbls>
        <c:firstSliceAng val="0"/>
        <c:holeSize val="52"/>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Blad3!$C$2</c:f>
              <c:strCache>
                <c:ptCount val="1"/>
                <c:pt idx="0">
                  <c:v>Teknikkonsultföretag</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Blad3!$A$3:$A$8</c:f>
              <c:strCache>
                <c:ptCount val="6"/>
                <c:pt idx="0">
                  <c:v>1 dag 
(20%)</c:v>
                </c:pt>
                <c:pt idx="1">
                  <c:v>2 dagar 
(40%)</c:v>
                </c:pt>
                <c:pt idx="2">
                  <c:v>3 dagar 
(60%)</c:v>
                </c:pt>
                <c:pt idx="3">
                  <c:v>4 dagar 
(80%)</c:v>
                </c:pt>
                <c:pt idx="4">
                  <c:v>5 dagar 
(100%)</c:v>
                </c:pt>
                <c:pt idx="5">
                  <c:v>Vet ej</c:v>
                </c:pt>
              </c:strCache>
            </c:strRef>
          </c:cat>
          <c:val>
            <c:numRef>
              <c:f>Blad3!$C$3:$C$8</c:f>
              <c:numCache>
                <c:formatCode>0%</c:formatCode>
                <c:ptCount val="6"/>
                <c:pt idx="0">
                  <c:v>0.45833299999999999</c:v>
                </c:pt>
                <c:pt idx="1">
                  <c:v>0.14583299999999999</c:v>
                </c:pt>
                <c:pt idx="2">
                  <c:v>0.125</c:v>
                </c:pt>
                <c:pt idx="3">
                  <c:v>6.25E-2</c:v>
                </c:pt>
                <c:pt idx="4">
                  <c:v>2.0833000000000001E-2</c:v>
                </c:pt>
                <c:pt idx="5">
                  <c:v>0.1875</c:v>
                </c:pt>
              </c:numCache>
            </c:numRef>
          </c:val>
          <c:extLst>
            <c:ext xmlns:c16="http://schemas.microsoft.com/office/drawing/2014/chart" uri="{C3380CC4-5D6E-409C-BE32-E72D297353CC}">
              <c16:uniqueId val="{00000000-0010-4589-A0AD-02C5CBEAAE33}"/>
            </c:ext>
          </c:extLst>
        </c:ser>
        <c:ser>
          <c:idx val="1"/>
          <c:order val="1"/>
          <c:tx>
            <c:strRef>
              <c:f>Blad3!$D$2</c:f>
              <c:strCache>
                <c:ptCount val="1"/>
                <c:pt idx="0">
                  <c:v>Industri- och techkonsultföretag</c:v>
                </c:pt>
              </c:strCache>
            </c:strRef>
          </c:tx>
          <c:spPr>
            <a:solidFill>
              <a:srgbClr val="00759E"/>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Blad3!$A$3:$A$8</c:f>
              <c:strCache>
                <c:ptCount val="6"/>
                <c:pt idx="0">
                  <c:v>1 dag 
(20%)</c:v>
                </c:pt>
                <c:pt idx="1">
                  <c:v>2 dagar 
(40%)</c:v>
                </c:pt>
                <c:pt idx="2">
                  <c:v>3 dagar 
(60%)</c:v>
                </c:pt>
                <c:pt idx="3">
                  <c:v>4 dagar 
(80%)</c:v>
                </c:pt>
                <c:pt idx="4">
                  <c:v>5 dagar 
(100%)</c:v>
                </c:pt>
                <c:pt idx="5">
                  <c:v>Vet ej</c:v>
                </c:pt>
              </c:strCache>
            </c:strRef>
          </c:cat>
          <c:val>
            <c:numRef>
              <c:f>Blad3!$D$3:$D$8</c:f>
              <c:numCache>
                <c:formatCode>0%</c:formatCode>
                <c:ptCount val="6"/>
                <c:pt idx="0">
                  <c:v>0.40909099999999998</c:v>
                </c:pt>
                <c:pt idx="1">
                  <c:v>0.36363600000000001</c:v>
                </c:pt>
                <c:pt idx="2">
                  <c:v>0.13636400000000001</c:v>
                </c:pt>
                <c:pt idx="3">
                  <c:v>4.5455000000000002E-2</c:v>
                </c:pt>
                <c:pt idx="5">
                  <c:v>4.5455000000000002E-2</c:v>
                </c:pt>
              </c:numCache>
            </c:numRef>
          </c:val>
          <c:extLst>
            <c:ext xmlns:c16="http://schemas.microsoft.com/office/drawing/2014/chart" uri="{C3380CC4-5D6E-409C-BE32-E72D297353CC}">
              <c16:uniqueId val="{00000001-0010-4589-A0AD-02C5CBEAAE33}"/>
            </c:ext>
          </c:extLst>
        </c:ser>
        <c:ser>
          <c:idx val="2"/>
          <c:order val="2"/>
          <c:tx>
            <c:strRef>
              <c:f>Blad3!$E$2</c:f>
              <c:strCache>
                <c:ptCount val="1"/>
                <c:pt idx="0">
                  <c:v>Arkitektföretag</c:v>
                </c:pt>
              </c:strCache>
            </c:strRef>
          </c:tx>
          <c:spPr>
            <a:solidFill>
              <a:schemeClr val="bg1">
                <a:lumMod val="85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Blad3!$A$3:$A$8</c:f>
              <c:strCache>
                <c:ptCount val="6"/>
                <c:pt idx="0">
                  <c:v>1 dag 
(20%)</c:v>
                </c:pt>
                <c:pt idx="1">
                  <c:v>2 dagar 
(40%)</c:v>
                </c:pt>
                <c:pt idx="2">
                  <c:v>3 dagar 
(60%)</c:v>
                </c:pt>
                <c:pt idx="3">
                  <c:v>4 dagar 
(80%)</c:v>
                </c:pt>
                <c:pt idx="4">
                  <c:v>5 dagar 
(100%)</c:v>
                </c:pt>
                <c:pt idx="5">
                  <c:v>Vet ej</c:v>
                </c:pt>
              </c:strCache>
            </c:strRef>
          </c:cat>
          <c:val>
            <c:numRef>
              <c:f>Blad3!$E$3:$E$8</c:f>
              <c:numCache>
                <c:formatCode>0%</c:formatCode>
                <c:ptCount val="6"/>
                <c:pt idx="0">
                  <c:v>0.55555600000000005</c:v>
                </c:pt>
                <c:pt idx="1">
                  <c:v>0.25925900000000002</c:v>
                </c:pt>
                <c:pt idx="2">
                  <c:v>3.7037E-2</c:v>
                </c:pt>
                <c:pt idx="4">
                  <c:v>3.7037E-2</c:v>
                </c:pt>
                <c:pt idx="5">
                  <c:v>0.111111</c:v>
                </c:pt>
              </c:numCache>
            </c:numRef>
          </c:val>
          <c:extLst>
            <c:ext xmlns:c16="http://schemas.microsoft.com/office/drawing/2014/chart" uri="{C3380CC4-5D6E-409C-BE32-E72D297353CC}">
              <c16:uniqueId val="{00000002-0010-4589-A0AD-02C5CBEAAE33}"/>
            </c:ext>
          </c:extLst>
        </c:ser>
        <c:ser>
          <c:idx val="3"/>
          <c:order val="3"/>
          <c:tx>
            <c:strRef>
              <c:f>Blad3!$F$2</c:f>
              <c:strCache>
                <c:ptCount val="1"/>
                <c:pt idx="0">
                  <c:v>Övriga (FoU, TIC, Annan)</c:v>
                </c:pt>
              </c:strCache>
            </c:strRef>
          </c:tx>
          <c:spPr>
            <a:solidFill>
              <a:schemeClr val="accent4"/>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Blad3!$A$3:$A$8</c:f>
              <c:strCache>
                <c:ptCount val="6"/>
                <c:pt idx="0">
                  <c:v>1 dag 
(20%)</c:v>
                </c:pt>
                <c:pt idx="1">
                  <c:v>2 dagar 
(40%)</c:v>
                </c:pt>
                <c:pt idx="2">
                  <c:v>3 dagar 
(60%)</c:v>
                </c:pt>
                <c:pt idx="3">
                  <c:v>4 dagar 
(80%)</c:v>
                </c:pt>
                <c:pt idx="4">
                  <c:v>5 dagar 
(100%)</c:v>
                </c:pt>
                <c:pt idx="5">
                  <c:v>Vet ej</c:v>
                </c:pt>
              </c:strCache>
            </c:strRef>
          </c:cat>
          <c:val>
            <c:numRef>
              <c:f>Blad3!$F$3:$F$8</c:f>
              <c:numCache>
                <c:formatCode>0%</c:formatCode>
                <c:ptCount val="6"/>
                <c:pt idx="0">
                  <c:v>0.33333299999999999</c:v>
                </c:pt>
                <c:pt idx="1">
                  <c:v>0.33333299999999999</c:v>
                </c:pt>
                <c:pt idx="2">
                  <c:v>0.222222</c:v>
                </c:pt>
                <c:pt idx="3">
                  <c:v>0.111111</c:v>
                </c:pt>
              </c:numCache>
            </c:numRef>
          </c:val>
          <c:extLst>
            <c:ext xmlns:c16="http://schemas.microsoft.com/office/drawing/2014/chart" uri="{C3380CC4-5D6E-409C-BE32-E72D297353CC}">
              <c16:uniqueId val="{00000003-0010-4589-A0AD-02C5CBEAAE33}"/>
            </c:ext>
          </c:extLst>
        </c:ser>
        <c:dLbls>
          <c:dLblPos val="outEnd"/>
          <c:showLegendKey val="0"/>
          <c:showVal val="1"/>
          <c:showCatName val="0"/>
          <c:showSerName val="0"/>
          <c:showPercent val="0"/>
          <c:showBubbleSize val="0"/>
        </c:dLbls>
        <c:gapWidth val="219"/>
        <c:overlap val="-27"/>
        <c:axId val="1714467983"/>
        <c:axId val="1714471343"/>
      </c:barChart>
      <c:catAx>
        <c:axId val="171446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14471343"/>
        <c:crosses val="autoZero"/>
        <c:auto val="1"/>
        <c:lblAlgn val="ctr"/>
        <c:lblOffset val="100"/>
        <c:noMultiLvlLbl val="0"/>
      </c:catAx>
      <c:valAx>
        <c:axId val="17144713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14467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percentStacked"/>
        <c:varyColors val="0"/>
        <c:ser>
          <c:idx val="0"/>
          <c:order val="0"/>
          <c:tx>
            <c:strRef>
              <c:f>Lokalkostnad!$A$4</c:f>
              <c:strCache>
                <c:ptCount val="1"/>
                <c:pt idx="0">
                  <c:v>0%</c:v>
                </c:pt>
              </c:strCache>
            </c:strRef>
          </c:tx>
          <c:spPr>
            <a:solidFill>
              <a:srgbClr val="00759E"/>
            </a:solidFill>
            <a:ln>
              <a:noFill/>
            </a:ln>
            <a:effectLst/>
          </c:spPr>
          <c:invertIfNegative val="0"/>
          <c:dLbls>
            <c:dLbl>
              <c:idx val="0"/>
              <c:layout>
                <c:manualLayout>
                  <c:x val="-9.7438766321695749E-2"/>
                  <c:y val="-3.784941439458568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3C7-4697-97F9-2220F06C91A4}"/>
                </c:ext>
              </c:extLst>
            </c:dLbl>
            <c:dLbl>
              <c:idx val="1"/>
              <c:layout>
                <c:manualLayout>
                  <c:x val="-9.194925835991008E-2"/>
                  <c:y val="-4.02831978528790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C7-4697-97F9-2220F06C91A4}"/>
                </c:ext>
              </c:extLst>
            </c:dLbl>
            <c:dLbl>
              <c:idx val="2"/>
              <c:delete val="1"/>
              <c:extLst>
                <c:ext xmlns:c15="http://schemas.microsoft.com/office/drawing/2012/chart" uri="{CE6537A1-D6FC-4f65-9D91-7224C49458BB}"/>
                <c:ext xmlns:c16="http://schemas.microsoft.com/office/drawing/2014/chart" uri="{C3380CC4-5D6E-409C-BE32-E72D297353CC}">
                  <c16:uniqueId val="{00000007-43C7-4697-97F9-2220F06C91A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Lokalkostnad!$O$3:$Q$3</c:f>
              <c:strCache>
                <c:ptCount val="3"/>
                <c:pt idx="0">
                  <c:v>2025</c:v>
                </c:pt>
                <c:pt idx="1">
                  <c:v>2026</c:v>
                </c:pt>
                <c:pt idx="2">
                  <c:v>2027</c:v>
                </c:pt>
              </c:strCache>
            </c:strRef>
          </c:cat>
          <c:val>
            <c:numRef>
              <c:f>Lokalkostnad!$O$4:$Q$4</c:f>
              <c:numCache>
                <c:formatCode>0%</c:formatCode>
                <c:ptCount val="3"/>
                <c:pt idx="0">
                  <c:v>1.5266999999999999E-2</c:v>
                </c:pt>
                <c:pt idx="1">
                  <c:v>9.4339999999999997E-3</c:v>
                </c:pt>
                <c:pt idx="2">
                  <c:v>0</c:v>
                </c:pt>
              </c:numCache>
            </c:numRef>
          </c:val>
          <c:extLst>
            <c:ext xmlns:c16="http://schemas.microsoft.com/office/drawing/2014/chart" uri="{C3380CC4-5D6E-409C-BE32-E72D297353CC}">
              <c16:uniqueId val="{00000000-43C7-4697-97F9-2220F06C91A4}"/>
            </c:ext>
          </c:extLst>
        </c:ser>
        <c:ser>
          <c:idx val="1"/>
          <c:order val="1"/>
          <c:tx>
            <c:strRef>
              <c:f>Lokalkostnad!$A$5</c:f>
              <c:strCache>
                <c:ptCount val="1"/>
                <c:pt idx="0">
                  <c:v>1-4%</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Lokalkostnad!$O$3:$Q$3</c:f>
              <c:strCache>
                <c:ptCount val="3"/>
                <c:pt idx="0">
                  <c:v>2025</c:v>
                </c:pt>
                <c:pt idx="1">
                  <c:v>2026</c:v>
                </c:pt>
                <c:pt idx="2">
                  <c:v>2027</c:v>
                </c:pt>
              </c:strCache>
            </c:strRef>
          </c:cat>
          <c:val>
            <c:numRef>
              <c:f>Lokalkostnad!$O$5:$Q$5</c:f>
              <c:numCache>
                <c:formatCode>0%</c:formatCode>
                <c:ptCount val="3"/>
                <c:pt idx="0">
                  <c:v>0.26717600000000002</c:v>
                </c:pt>
                <c:pt idx="1">
                  <c:v>0.28301900000000002</c:v>
                </c:pt>
                <c:pt idx="2">
                  <c:v>0.29245300000000002</c:v>
                </c:pt>
              </c:numCache>
            </c:numRef>
          </c:val>
          <c:extLst>
            <c:ext xmlns:c16="http://schemas.microsoft.com/office/drawing/2014/chart" uri="{C3380CC4-5D6E-409C-BE32-E72D297353CC}">
              <c16:uniqueId val="{00000001-43C7-4697-97F9-2220F06C91A4}"/>
            </c:ext>
          </c:extLst>
        </c:ser>
        <c:ser>
          <c:idx val="2"/>
          <c:order val="2"/>
          <c:tx>
            <c:strRef>
              <c:f>Lokalkostnad!$A$6</c:f>
              <c:strCache>
                <c:ptCount val="1"/>
                <c:pt idx="0">
                  <c:v>5-9%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Lokalkostnad!$O$3:$Q$3</c:f>
              <c:strCache>
                <c:ptCount val="3"/>
                <c:pt idx="0">
                  <c:v>2025</c:v>
                </c:pt>
                <c:pt idx="1">
                  <c:v>2026</c:v>
                </c:pt>
                <c:pt idx="2">
                  <c:v>2027</c:v>
                </c:pt>
              </c:strCache>
            </c:strRef>
          </c:cat>
          <c:val>
            <c:numRef>
              <c:f>Lokalkostnad!$O$6:$Q$6</c:f>
              <c:numCache>
                <c:formatCode>0%</c:formatCode>
                <c:ptCount val="3"/>
                <c:pt idx="0">
                  <c:v>0.54198500000000005</c:v>
                </c:pt>
                <c:pt idx="1">
                  <c:v>0.50943400000000005</c:v>
                </c:pt>
                <c:pt idx="2">
                  <c:v>0.47169800000000001</c:v>
                </c:pt>
              </c:numCache>
            </c:numRef>
          </c:val>
          <c:extLst>
            <c:ext xmlns:c16="http://schemas.microsoft.com/office/drawing/2014/chart" uri="{C3380CC4-5D6E-409C-BE32-E72D297353CC}">
              <c16:uniqueId val="{00000002-43C7-4697-97F9-2220F06C91A4}"/>
            </c:ext>
          </c:extLst>
        </c:ser>
        <c:ser>
          <c:idx val="3"/>
          <c:order val="3"/>
          <c:tx>
            <c:strRef>
              <c:f>Lokalkostnad!$A$7</c:f>
              <c:strCache>
                <c:ptCount val="1"/>
                <c:pt idx="0">
                  <c:v>10-14%</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Lokalkostnad!$O$3:$Q$3</c:f>
              <c:strCache>
                <c:ptCount val="3"/>
                <c:pt idx="0">
                  <c:v>2025</c:v>
                </c:pt>
                <c:pt idx="1">
                  <c:v>2026</c:v>
                </c:pt>
                <c:pt idx="2">
                  <c:v>2027</c:v>
                </c:pt>
              </c:strCache>
            </c:strRef>
          </c:cat>
          <c:val>
            <c:numRef>
              <c:f>Lokalkostnad!$O$7:$Q$7</c:f>
              <c:numCache>
                <c:formatCode>0%</c:formatCode>
                <c:ptCount val="3"/>
                <c:pt idx="0">
                  <c:v>0.10687000000000001</c:v>
                </c:pt>
                <c:pt idx="1">
                  <c:v>0.10377400000000001</c:v>
                </c:pt>
                <c:pt idx="2">
                  <c:v>0.15094299999999999</c:v>
                </c:pt>
              </c:numCache>
            </c:numRef>
          </c:val>
          <c:extLst>
            <c:ext xmlns:c16="http://schemas.microsoft.com/office/drawing/2014/chart" uri="{C3380CC4-5D6E-409C-BE32-E72D297353CC}">
              <c16:uniqueId val="{00000003-43C7-4697-97F9-2220F06C91A4}"/>
            </c:ext>
          </c:extLst>
        </c:ser>
        <c:ser>
          <c:idx val="4"/>
          <c:order val="4"/>
          <c:tx>
            <c:strRef>
              <c:f>Lokalkostnad!$A$8</c:f>
              <c:strCache>
                <c:ptCount val="1"/>
                <c:pt idx="0">
                  <c:v>15-25%</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Lokalkostnad!$O$3:$Q$3</c:f>
              <c:strCache>
                <c:ptCount val="3"/>
                <c:pt idx="0">
                  <c:v>2025</c:v>
                </c:pt>
                <c:pt idx="1">
                  <c:v>2026</c:v>
                </c:pt>
                <c:pt idx="2">
                  <c:v>2027</c:v>
                </c:pt>
              </c:strCache>
            </c:strRef>
          </c:cat>
          <c:val>
            <c:numRef>
              <c:f>Lokalkostnad!$O$8:$Q$8</c:f>
              <c:numCache>
                <c:formatCode>0%</c:formatCode>
                <c:ptCount val="3"/>
                <c:pt idx="0">
                  <c:v>5.3435000000000003E-2</c:v>
                </c:pt>
                <c:pt idx="1">
                  <c:v>6.6037999999999999E-2</c:v>
                </c:pt>
                <c:pt idx="2">
                  <c:v>3.7735999999999999E-2</c:v>
                </c:pt>
              </c:numCache>
            </c:numRef>
          </c:val>
          <c:extLst>
            <c:ext xmlns:c16="http://schemas.microsoft.com/office/drawing/2014/chart" uri="{C3380CC4-5D6E-409C-BE32-E72D297353CC}">
              <c16:uniqueId val="{00000004-43C7-4697-97F9-2220F06C91A4}"/>
            </c:ext>
          </c:extLst>
        </c:ser>
        <c:ser>
          <c:idx val="5"/>
          <c:order val="5"/>
          <c:tx>
            <c:strRef>
              <c:f>Lokalkostnad!$A$9</c:f>
              <c:strCache>
                <c:ptCount val="1"/>
                <c:pt idx="0">
                  <c:v>Mer än 25% </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Lokalkostnad!$O$3:$Q$3</c:f>
              <c:strCache>
                <c:ptCount val="3"/>
                <c:pt idx="0">
                  <c:v>2025</c:v>
                </c:pt>
                <c:pt idx="1">
                  <c:v>2026</c:v>
                </c:pt>
                <c:pt idx="2">
                  <c:v>2027</c:v>
                </c:pt>
              </c:strCache>
            </c:strRef>
          </c:cat>
          <c:val>
            <c:numRef>
              <c:f>Lokalkostnad!$O$9:$Q$9</c:f>
              <c:numCache>
                <c:formatCode>0%</c:formatCode>
                <c:ptCount val="3"/>
                <c:pt idx="1">
                  <c:v>9.4339999999999997E-3</c:v>
                </c:pt>
                <c:pt idx="2">
                  <c:v>1.8867999999999999E-2</c:v>
                </c:pt>
              </c:numCache>
            </c:numRef>
          </c:val>
          <c:extLst>
            <c:ext xmlns:c16="http://schemas.microsoft.com/office/drawing/2014/chart" uri="{C3380CC4-5D6E-409C-BE32-E72D297353CC}">
              <c16:uniqueId val="{00000005-43C7-4697-97F9-2220F06C91A4}"/>
            </c:ext>
          </c:extLst>
        </c:ser>
        <c:ser>
          <c:idx val="6"/>
          <c:order val="6"/>
          <c:tx>
            <c:strRef>
              <c:f>Lokalkostnad!$A$10</c:f>
              <c:strCache>
                <c:ptCount val="1"/>
                <c:pt idx="0">
                  <c:v>Vet ej</c:v>
                </c:pt>
              </c:strCache>
            </c:strRef>
          </c:tx>
          <c:spPr>
            <a:pattFill prst="dkUpDiag">
              <a:fgClr>
                <a:schemeClr val="bg1">
                  <a:lumMod val="75000"/>
                </a:schemeClr>
              </a:fgClr>
              <a:bgClr>
                <a:schemeClr val="bg1"/>
              </a:bgClr>
            </a:pattFill>
            <a:ln>
              <a:solidFill>
                <a:schemeClr val="bg1">
                  <a:lumMod val="8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Lokalkostnad!$O$3:$Q$3</c:f>
              <c:strCache>
                <c:ptCount val="3"/>
                <c:pt idx="0">
                  <c:v>2025</c:v>
                </c:pt>
                <c:pt idx="1">
                  <c:v>2026</c:v>
                </c:pt>
                <c:pt idx="2">
                  <c:v>2027</c:v>
                </c:pt>
              </c:strCache>
            </c:strRef>
          </c:cat>
          <c:val>
            <c:numRef>
              <c:f>Lokalkostnad!$O$10:$Q$10</c:f>
              <c:numCache>
                <c:formatCode>0%</c:formatCode>
                <c:ptCount val="3"/>
                <c:pt idx="0">
                  <c:v>1.5266999999999999E-2</c:v>
                </c:pt>
                <c:pt idx="1">
                  <c:v>1.8867999999999999E-2</c:v>
                </c:pt>
                <c:pt idx="2">
                  <c:v>2.8302000000000001E-2</c:v>
                </c:pt>
              </c:numCache>
            </c:numRef>
          </c:val>
          <c:extLst>
            <c:ext xmlns:c16="http://schemas.microsoft.com/office/drawing/2014/chart" uri="{C3380CC4-5D6E-409C-BE32-E72D297353CC}">
              <c16:uniqueId val="{00000006-43C7-4697-97F9-2220F06C91A4}"/>
            </c:ext>
          </c:extLst>
        </c:ser>
        <c:dLbls>
          <c:dLblPos val="ctr"/>
          <c:showLegendKey val="0"/>
          <c:showVal val="1"/>
          <c:showCatName val="0"/>
          <c:showSerName val="0"/>
          <c:showPercent val="0"/>
          <c:showBubbleSize val="0"/>
        </c:dLbls>
        <c:gapWidth val="150"/>
        <c:overlap val="100"/>
        <c:axId val="70684096"/>
        <c:axId val="70671616"/>
      </c:barChart>
      <c:catAx>
        <c:axId val="7068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0671616"/>
        <c:crosses val="autoZero"/>
        <c:auto val="1"/>
        <c:lblAlgn val="ctr"/>
        <c:lblOffset val="100"/>
        <c:noMultiLvlLbl val="0"/>
      </c:catAx>
      <c:valAx>
        <c:axId val="70671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0684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'4 IT'!$J$20</c:f>
              <c:strCache>
                <c:ptCount val="1"/>
                <c:pt idx="0">
                  <c:v>2020</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IT'!$K$20:$O$20</c:f>
              <c:numCache>
                <c:formatCode>0%</c:formatCode>
                <c:ptCount val="5"/>
                <c:pt idx="0">
                  <c:v>0.41</c:v>
                </c:pt>
                <c:pt idx="1">
                  <c:v>0.37</c:v>
                </c:pt>
                <c:pt idx="2">
                  <c:v>0.16</c:v>
                </c:pt>
                <c:pt idx="3">
                  <c:v>0.02</c:v>
                </c:pt>
                <c:pt idx="4">
                  <c:v>0.04</c:v>
                </c:pt>
              </c:numCache>
            </c:numRef>
          </c:val>
          <c:extLst>
            <c:ext xmlns:c16="http://schemas.microsoft.com/office/drawing/2014/chart" uri="{C3380CC4-5D6E-409C-BE32-E72D297353CC}">
              <c16:uniqueId val="{00000000-2E68-4E1A-B165-4FE4A6D92154}"/>
            </c:ext>
          </c:extLst>
        </c:ser>
        <c:ser>
          <c:idx val="1"/>
          <c:order val="1"/>
          <c:tx>
            <c:strRef>
              <c:f>'4 IT'!$J$21</c:f>
              <c:strCache>
                <c:ptCount val="1"/>
                <c:pt idx="0">
                  <c:v>2021</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IT'!$K$21:$O$21</c:f>
              <c:numCache>
                <c:formatCode>0%</c:formatCode>
                <c:ptCount val="5"/>
                <c:pt idx="0">
                  <c:v>0.36</c:v>
                </c:pt>
                <c:pt idx="1">
                  <c:v>0.39</c:v>
                </c:pt>
                <c:pt idx="2">
                  <c:v>0.18</c:v>
                </c:pt>
                <c:pt idx="3">
                  <c:v>0.01</c:v>
                </c:pt>
                <c:pt idx="4">
                  <c:v>0.04</c:v>
                </c:pt>
              </c:numCache>
            </c:numRef>
          </c:val>
          <c:extLst>
            <c:ext xmlns:c16="http://schemas.microsoft.com/office/drawing/2014/chart" uri="{C3380CC4-5D6E-409C-BE32-E72D297353CC}">
              <c16:uniqueId val="{00000001-2E68-4E1A-B165-4FE4A6D92154}"/>
            </c:ext>
          </c:extLst>
        </c:ser>
        <c:ser>
          <c:idx val="2"/>
          <c:order val="2"/>
          <c:tx>
            <c:strRef>
              <c:f>'4 IT'!$J$22</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IT'!$K$22:$O$22</c:f>
              <c:numCache>
                <c:formatCode>0%</c:formatCode>
                <c:ptCount val="5"/>
                <c:pt idx="0">
                  <c:v>0.41</c:v>
                </c:pt>
                <c:pt idx="1">
                  <c:v>0.38</c:v>
                </c:pt>
                <c:pt idx="2">
                  <c:v>0.14000000000000001</c:v>
                </c:pt>
                <c:pt idx="3">
                  <c:v>0.02</c:v>
                </c:pt>
                <c:pt idx="4">
                  <c:v>0.04</c:v>
                </c:pt>
              </c:numCache>
            </c:numRef>
          </c:val>
          <c:extLst>
            <c:ext xmlns:c16="http://schemas.microsoft.com/office/drawing/2014/chart" uri="{C3380CC4-5D6E-409C-BE32-E72D297353CC}">
              <c16:uniqueId val="{00000002-2E68-4E1A-B165-4FE4A6D92154}"/>
            </c:ext>
          </c:extLst>
        </c:ser>
        <c:ser>
          <c:idx val="3"/>
          <c:order val="3"/>
          <c:tx>
            <c:strRef>
              <c:f>'4 IT'!$J$23</c:f>
              <c:strCache>
                <c:ptCount val="1"/>
                <c:pt idx="0">
                  <c:v>2023</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IT'!$K$23:$O$23</c:f>
              <c:numCache>
                <c:formatCode>0%</c:formatCode>
                <c:ptCount val="5"/>
                <c:pt idx="0">
                  <c:v>0.4</c:v>
                </c:pt>
                <c:pt idx="1">
                  <c:v>0.39</c:v>
                </c:pt>
                <c:pt idx="2">
                  <c:v>0.13</c:v>
                </c:pt>
                <c:pt idx="3">
                  <c:v>0.02</c:v>
                </c:pt>
                <c:pt idx="4">
                  <c:v>0.05</c:v>
                </c:pt>
              </c:numCache>
            </c:numRef>
          </c:val>
          <c:extLst>
            <c:ext xmlns:c16="http://schemas.microsoft.com/office/drawing/2014/chart" uri="{C3380CC4-5D6E-409C-BE32-E72D297353CC}">
              <c16:uniqueId val="{00000003-2E68-4E1A-B165-4FE4A6D92154}"/>
            </c:ext>
          </c:extLst>
        </c:ser>
        <c:ser>
          <c:idx val="4"/>
          <c:order val="4"/>
          <c:tx>
            <c:strRef>
              <c:f>'4 IT'!$J$24</c:f>
              <c:strCache>
                <c:ptCount val="1"/>
                <c:pt idx="0">
                  <c:v>2024</c:v>
                </c:pt>
              </c:strCache>
            </c:strRef>
          </c:tx>
          <c:spPr>
            <a:solidFill>
              <a:schemeClr val="accent1">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IT'!$K$19:$O$19</c:f>
              <c:strCache>
                <c:ptCount val="5"/>
                <c:pt idx="0">
                  <c:v>1-4%</c:v>
                </c:pt>
                <c:pt idx="1">
                  <c:v>5-9%</c:v>
                </c:pt>
                <c:pt idx="2">
                  <c:v>10-25%</c:v>
                </c:pt>
                <c:pt idx="3">
                  <c:v>Mer än 25%</c:v>
                </c:pt>
                <c:pt idx="4">
                  <c:v>Vet ej</c:v>
                </c:pt>
              </c:strCache>
            </c:strRef>
          </c:cat>
          <c:val>
            <c:numRef>
              <c:f>'4 IT'!$K$24:$O$24</c:f>
              <c:numCache>
                <c:formatCode>0%</c:formatCode>
                <c:ptCount val="5"/>
                <c:pt idx="0">
                  <c:v>0.45394736842105265</c:v>
                </c:pt>
                <c:pt idx="1">
                  <c:v>0.36842105263157893</c:v>
                </c:pt>
                <c:pt idx="2">
                  <c:v>0.13157894736842105</c:v>
                </c:pt>
                <c:pt idx="3">
                  <c:v>1.3157894736842105E-2</c:v>
                </c:pt>
                <c:pt idx="4">
                  <c:v>3.2894736842105261E-2</c:v>
                </c:pt>
              </c:numCache>
            </c:numRef>
          </c:val>
          <c:extLst>
            <c:ext xmlns:c16="http://schemas.microsoft.com/office/drawing/2014/chart" uri="{C3380CC4-5D6E-409C-BE32-E72D297353CC}">
              <c16:uniqueId val="{00000004-2E68-4E1A-B165-4FE4A6D92154}"/>
            </c:ext>
          </c:extLst>
        </c:ser>
        <c:dLbls>
          <c:dLblPos val="outEnd"/>
          <c:showLegendKey val="0"/>
          <c:showVal val="1"/>
          <c:showCatName val="0"/>
          <c:showSerName val="0"/>
          <c:showPercent val="0"/>
          <c:showBubbleSize val="0"/>
        </c:dLbls>
        <c:gapWidth val="219"/>
        <c:overlap val="-27"/>
        <c:axId val="1879921952"/>
        <c:axId val="1879918592"/>
      </c:barChart>
      <c:catAx>
        <c:axId val="187992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79918592"/>
        <c:crosses val="autoZero"/>
        <c:auto val="1"/>
        <c:lblAlgn val="ctr"/>
        <c:lblOffset val="100"/>
        <c:noMultiLvlLbl val="0"/>
      </c:catAx>
      <c:valAx>
        <c:axId val="1879918592"/>
        <c:scaling>
          <c:orientation val="minMax"/>
        </c:scaling>
        <c:delete val="1"/>
        <c:axPos val="l"/>
        <c:numFmt formatCode="0%" sourceLinked="1"/>
        <c:majorTickMark val="none"/>
        <c:minorTickMark val="none"/>
        <c:tickLblPos val="nextTo"/>
        <c:crossAx val="1879921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percentStacked"/>
        <c:varyColors val="0"/>
        <c:ser>
          <c:idx val="0"/>
          <c:order val="0"/>
          <c:tx>
            <c:strRef>
              <c:f>'4 IT'!$K$11</c:f>
              <c:strCache>
                <c:ptCount val="1"/>
                <c:pt idx="0">
                  <c:v>1-4%</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IT'!$K$12:$K$15</c:f>
              <c:numCache>
                <c:formatCode>0%</c:formatCode>
                <c:ptCount val="4"/>
                <c:pt idx="0">
                  <c:v>0.6428571428571429</c:v>
                </c:pt>
                <c:pt idx="1">
                  <c:v>0.32500000000000001</c:v>
                </c:pt>
                <c:pt idx="2">
                  <c:v>0.54166666666666663</c:v>
                </c:pt>
                <c:pt idx="3">
                  <c:v>0.45945945945945948</c:v>
                </c:pt>
              </c:numCache>
            </c:numRef>
          </c:val>
          <c:extLst>
            <c:ext xmlns:c16="http://schemas.microsoft.com/office/drawing/2014/chart" uri="{C3380CC4-5D6E-409C-BE32-E72D297353CC}">
              <c16:uniqueId val="{00000000-A919-4E25-B0FB-07AA03025AF0}"/>
            </c:ext>
          </c:extLst>
        </c:ser>
        <c:ser>
          <c:idx val="1"/>
          <c:order val="1"/>
          <c:tx>
            <c:strRef>
              <c:f>'4 IT'!$L$11</c:f>
              <c:strCache>
                <c:ptCount val="1"/>
                <c:pt idx="0">
                  <c:v>5-9%</c:v>
                </c:pt>
              </c:strCache>
            </c:strRef>
          </c:tx>
          <c:spPr>
            <a:pattFill prst="dkUpDiag">
              <a:fgClr>
                <a:schemeClr val="accent1"/>
              </a:fgClr>
              <a:bgClr>
                <a:schemeClr val="accent5"/>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IT'!$L$12:$L$15</c:f>
              <c:numCache>
                <c:formatCode>0%</c:formatCode>
                <c:ptCount val="4"/>
                <c:pt idx="0">
                  <c:v>7.1428571428571425E-2</c:v>
                </c:pt>
                <c:pt idx="1">
                  <c:v>0.55000000000000004</c:v>
                </c:pt>
                <c:pt idx="2">
                  <c:v>0.33333333333333331</c:v>
                </c:pt>
                <c:pt idx="3">
                  <c:v>0.33783783783783783</c:v>
                </c:pt>
              </c:numCache>
            </c:numRef>
          </c:val>
          <c:extLst>
            <c:ext xmlns:c16="http://schemas.microsoft.com/office/drawing/2014/chart" uri="{C3380CC4-5D6E-409C-BE32-E72D297353CC}">
              <c16:uniqueId val="{00000001-A919-4E25-B0FB-07AA03025AF0}"/>
            </c:ext>
          </c:extLst>
        </c:ser>
        <c:ser>
          <c:idx val="2"/>
          <c:order val="2"/>
          <c:tx>
            <c:strRef>
              <c:f>'4 IT'!$M$11</c:f>
              <c:strCache>
                <c:ptCount val="1"/>
                <c:pt idx="0">
                  <c:v>10-25%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IT'!$M$12:$M$15</c:f>
              <c:numCache>
                <c:formatCode>0%</c:formatCode>
                <c:ptCount val="4"/>
                <c:pt idx="0">
                  <c:v>0.14285714285714285</c:v>
                </c:pt>
                <c:pt idx="1">
                  <c:v>7.4999999999999997E-2</c:v>
                </c:pt>
                <c:pt idx="2">
                  <c:v>8.3333333333333329E-2</c:v>
                </c:pt>
                <c:pt idx="3">
                  <c:v>0.17567567567567569</c:v>
                </c:pt>
              </c:numCache>
            </c:numRef>
          </c:val>
          <c:extLst>
            <c:ext xmlns:c16="http://schemas.microsoft.com/office/drawing/2014/chart" uri="{C3380CC4-5D6E-409C-BE32-E72D297353CC}">
              <c16:uniqueId val="{00000002-A919-4E25-B0FB-07AA03025AF0}"/>
            </c:ext>
          </c:extLst>
        </c:ser>
        <c:ser>
          <c:idx val="3"/>
          <c:order val="3"/>
          <c:tx>
            <c:strRef>
              <c:f>'4 IT'!$N$11</c:f>
              <c:strCache>
                <c:ptCount val="1"/>
                <c:pt idx="0">
                  <c:v>Mer än 25%</c:v>
                </c:pt>
              </c:strCache>
            </c:strRef>
          </c:tx>
          <c:spPr>
            <a:solidFill>
              <a:schemeClr val="accent1">
                <a:tint val="77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A919-4E25-B0FB-07AA03025AF0}"/>
                </c:ext>
              </c:extLst>
            </c:dLbl>
            <c:dLbl>
              <c:idx val="1"/>
              <c:layout>
                <c:manualLayout>
                  <c:x val="0"/>
                  <c:y val="-8.358188982272583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919-4E25-B0FB-07AA03025AF0}"/>
                </c:ext>
              </c:extLst>
            </c:dLbl>
            <c:dLbl>
              <c:idx val="2"/>
              <c:delete val="1"/>
              <c:extLst>
                <c:ext xmlns:c15="http://schemas.microsoft.com/office/drawing/2012/chart" uri="{CE6537A1-D6FC-4f65-9D91-7224C49458BB}"/>
                <c:ext xmlns:c16="http://schemas.microsoft.com/office/drawing/2014/chart" uri="{C3380CC4-5D6E-409C-BE32-E72D297353CC}">
                  <c16:uniqueId val="{00000006-A919-4E25-B0FB-07AA03025AF0}"/>
                </c:ext>
              </c:extLst>
            </c:dLbl>
            <c:dLbl>
              <c:idx val="3"/>
              <c:layout>
                <c:manualLayout>
                  <c:x val="2.1287451667426089E-3"/>
                  <c:y val="-8.00993110801122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919-4E25-B0FB-07AA03025A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IT'!$N$12:$N$15</c:f>
              <c:numCache>
                <c:formatCode>0%</c:formatCode>
                <c:ptCount val="4"/>
                <c:pt idx="0">
                  <c:v>0</c:v>
                </c:pt>
                <c:pt idx="1">
                  <c:v>2.5000000000000001E-2</c:v>
                </c:pt>
                <c:pt idx="2">
                  <c:v>0</c:v>
                </c:pt>
                <c:pt idx="3">
                  <c:v>1.3513513513513514E-2</c:v>
                </c:pt>
              </c:numCache>
            </c:numRef>
          </c:val>
          <c:extLst>
            <c:ext xmlns:c16="http://schemas.microsoft.com/office/drawing/2014/chart" uri="{C3380CC4-5D6E-409C-BE32-E72D297353CC}">
              <c16:uniqueId val="{00000003-A919-4E25-B0FB-07AA03025AF0}"/>
            </c:ext>
          </c:extLst>
        </c:ser>
        <c:ser>
          <c:idx val="4"/>
          <c:order val="4"/>
          <c:tx>
            <c:strRef>
              <c:f>'4 IT'!$O$11</c:f>
              <c:strCache>
                <c:ptCount val="1"/>
                <c:pt idx="0">
                  <c:v>Vet ej</c:v>
                </c:pt>
              </c:strCache>
            </c:strRef>
          </c:tx>
          <c:spPr>
            <a:solidFill>
              <a:schemeClr val="accent1">
                <a:tint val="54000"/>
              </a:schemeClr>
            </a:solidFill>
            <a:ln>
              <a:noFill/>
            </a:ln>
            <a:effectLst/>
          </c:spPr>
          <c:invertIfNegative val="0"/>
          <c:dLbls>
            <c:dLbl>
              <c:idx val="1"/>
              <c:layout>
                <c:manualLayout>
                  <c:x val="4.25749033348553E-3"/>
                  <c:y val="8.35818898227256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919-4E25-B0FB-07AA03025AF0}"/>
                </c:ext>
              </c:extLst>
            </c:dLbl>
            <c:dLbl>
              <c:idx val="3"/>
              <c:layout>
                <c:manualLayout>
                  <c:x val="4.25749033348553E-3"/>
                  <c:y val="8.009931108011217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19-4E25-B0FB-07AA03025A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IT'!$J$12:$J$15</c:f>
              <c:strCache>
                <c:ptCount val="4"/>
                <c:pt idx="0">
                  <c:v>Annan</c:v>
                </c:pt>
                <c:pt idx="1">
                  <c:v>Arkitektföretag</c:v>
                </c:pt>
                <c:pt idx="2">
                  <c:v>Industri- och techkonsultföretag</c:v>
                </c:pt>
                <c:pt idx="3">
                  <c:v>Teknikkonsultföretag</c:v>
                </c:pt>
              </c:strCache>
            </c:strRef>
          </c:cat>
          <c:val>
            <c:numRef>
              <c:f>'4 IT'!$O$12:$O$15</c:f>
              <c:numCache>
                <c:formatCode>0%</c:formatCode>
                <c:ptCount val="4"/>
                <c:pt idx="0">
                  <c:v>0.14285714285714285</c:v>
                </c:pt>
                <c:pt idx="1">
                  <c:v>2.5000000000000001E-2</c:v>
                </c:pt>
                <c:pt idx="2">
                  <c:v>4.1666666666666664E-2</c:v>
                </c:pt>
                <c:pt idx="3">
                  <c:v>1.3513513513513514E-2</c:v>
                </c:pt>
              </c:numCache>
            </c:numRef>
          </c:val>
          <c:extLst>
            <c:ext xmlns:c16="http://schemas.microsoft.com/office/drawing/2014/chart" uri="{C3380CC4-5D6E-409C-BE32-E72D297353CC}">
              <c16:uniqueId val="{00000004-A919-4E25-B0FB-07AA03025AF0}"/>
            </c:ext>
          </c:extLst>
        </c:ser>
        <c:dLbls>
          <c:dLblPos val="ctr"/>
          <c:showLegendKey val="0"/>
          <c:showVal val="1"/>
          <c:showCatName val="0"/>
          <c:showSerName val="0"/>
          <c:showPercent val="0"/>
          <c:showBubbleSize val="0"/>
        </c:dLbls>
        <c:gapWidth val="150"/>
        <c:overlap val="100"/>
        <c:axId val="1780152592"/>
        <c:axId val="1780142992"/>
      </c:barChart>
      <c:catAx>
        <c:axId val="1780152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780142992"/>
        <c:crosses val="autoZero"/>
        <c:auto val="1"/>
        <c:lblAlgn val="ctr"/>
        <c:lblOffset val="100"/>
        <c:noMultiLvlLbl val="0"/>
      </c:catAx>
      <c:valAx>
        <c:axId val="1780142992"/>
        <c:scaling>
          <c:orientation val="minMax"/>
        </c:scaling>
        <c:delete val="1"/>
        <c:axPos val="b"/>
        <c:numFmt formatCode="0%" sourceLinked="1"/>
        <c:majorTickMark val="none"/>
        <c:minorTickMark val="none"/>
        <c:tickLblPos val="nextTo"/>
        <c:crossAx val="1780152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0348643919510062"/>
          <c:y val="3.6051129120331801E-2"/>
          <c:w val="0.84651356080489937"/>
          <c:h val="0.81997531904087995"/>
        </c:manualLayout>
      </c:layout>
      <c:barChart>
        <c:barDir val="col"/>
        <c:grouping val="percentStacked"/>
        <c:varyColors val="0"/>
        <c:ser>
          <c:idx val="1"/>
          <c:order val="1"/>
          <c:tx>
            <c:strRef>
              <c:f>'IT-kost'!$F$14</c:f>
              <c:strCache>
                <c:ptCount val="1"/>
                <c:pt idx="0">
                  <c:v>1-4%</c:v>
                </c:pt>
              </c:strCache>
            </c:strRef>
          </c:tx>
          <c:spPr>
            <a:solidFill>
              <a:schemeClr val="accent1">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'IT-kost'!$G$12:$L$12</c:f>
              <c:strCache>
                <c:ptCount val="6"/>
                <c:pt idx="0">
                  <c:v>2020</c:v>
                </c:pt>
                <c:pt idx="1">
                  <c:v>2021</c:v>
                </c:pt>
                <c:pt idx="2">
                  <c:v>2022</c:v>
                </c:pt>
                <c:pt idx="3">
                  <c:v>2023</c:v>
                </c:pt>
                <c:pt idx="4">
                  <c:v>2024</c:v>
                </c:pt>
                <c:pt idx="5">
                  <c:v>2025</c:v>
                </c:pt>
              </c:strCache>
            </c:strRef>
          </c:cat>
          <c:val>
            <c:numRef>
              <c:f>'IT-kost'!$G$14:$L$14</c:f>
              <c:numCache>
                <c:formatCode>0%</c:formatCode>
                <c:ptCount val="6"/>
                <c:pt idx="0">
                  <c:v>0.41</c:v>
                </c:pt>
                <c:pt idx="1">
                  <c:v>0.36</c:v>
                </c:pt>
                <c:pt idx="2">
                  <c:v>0.41</c:v>
                </c:pt>
                <c:pt idx="3">
                  <c:v>0.4</c:v>
                </c:pt>
                <c:pt idx="4">
                  <c:v>0.45</c:v>
                </c:pt>
                <c:pt idx="5">
                  <c:v>0.50943400000000005</c:v>
                </c:pt>
              </c:numCache>
            </c:numRef>
          </c:val>
          <c:extLst>
            <c:ext xmlns:c16="http://schemas.microsoft.com/office/drawing/2014/chart" uri="{C3380CC4-5D6E-409C-BE32-E72D297353CC}">
              <c16:uniqueId val="{00000000-631C-4F5D-A341-46A2CEBD346C}"/>
            </c:ext>
          </c:extLst>
        </c:ser>
        <c:ser>
          <c:idx val="2"/>
          <c:order val="2"/>
          <c:tx>
            <c:strRef>
              <c:f>'IT-kost'!$F$15</c:f>
              <c:strCache>
                <c:ptCount val="1"/>
                <c:pt idx="0">
                  <c:v>5-9%</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'IT-kost'!$G$12:$L$12</c:f>
              <c:strCache>
                <c:ptCount val="6"/>
                <c:pt idx="0">
                  <c:v>2020</c:v>
                </c:pt>
                <c:pt idx="1">
                  <c:v>2021</c:v>
                </c:pt>
                <c:pt idx="2">
                  <c:v>2022</c:v>
                </c:pt>
                <c:pt idx="3">
                  <c:v>2023</c:v>
                </c:pt>
                <c:pt idx="4">
                  <c:v>2024</c:v>
                </c:pt>
                <c:pt idx="5">
                  <c:v>2025</c:v>
                </c:pt>
              </c:strCache>
            </c:strRef>
          </c:cat>
          <c:val>
            <c:numRef>
              <c:f>'IT-kost'!$G$15:$L$15</c:f>
              <c:numCache>
                <c:formatCode>0%</c:formatCode>
                <c:ptCount val="6"/>
                <c:pt idx="0">
                  <c:v>0.37</c:v>
                </c:pt>
                <c:pt idx="1">
                  <c:v>0.39</c:v>
                </c:pt>
                <c:pt idx="2">
                  <c:v>0.38</c:v>
                </c:pt>
                <c:pt idx="3">
                  <c:v>0.39</c:v>
                </c:pt>
                <c:pt idx="4">
                  <c:v>0.37</c:v>
                </c:pt>
                <c:pt idx="5">
                  <c:v>0.26415100000000002</c:v>
                </c:pt>
              </c:numCache>
            </c:numRef>
          </c:val>
          <c:extLst>
            <c:ext xmlns:c16="http://schemas.microsoft.com/office/drawing/2014/chart" uri="{C3380CC4-5D6E-409C-BE32-E72D297353CC}">
              <c16:uniqueId val="{00000001-631C-4F5D-A341-46A2CEBD346C}"/>
            </c:ext>
          </c:extLst>
        </c:ser>
        <c:ser>
          <c:idx val="3"/>
          <c:order val="3"/>
          <c:tx>
            <c:strRef>
              <c:f>'IT-kost'!$F$16</c:f>
              <c:strCache>
                <c:ptCount val="1"/>
                <c:pt idx="0">
                  <c:v>10-25%</c:v>
                </c:pt>
              </c:strCache>
            </c:strRef>
          </c:tx>
          <c:spPr>
            <a:solidFill>
              <a:schemeClr val="accent1">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'IT-kost'!$G$12:$L$12</c:f>
              <c:strCache>
                <c:ptCount val="6"/>
                <c:pt idx="0">
                  <c:v>2020</c:v>
                </c:pt>
                <c:pt idx="1">
                  <c:v>2021</c:v>
                </c:pt>
                <c:pt idx="2">
                  <c:v>2022</c:v>
                </c:pt>
                <c:pt idx="3">
                  <c:v>2023</c:v>
                </c:pt>
                <c:pt idx="4">
                  <c:v>2024</c:v>
                </c:pt>
                <c:pt idx="5">
                  <c:v>2025</c:v>
                </c:pt>
              </c:strCache>
            </c:strRef>
          </c:cat>
          <c:val>
            <c:numRef>
              <c:f>'IT-kost'!$G$16:$L$16</c:f>
              <c:numCache>
                <c:formatCode>0%</c:formatCode>
                <c:ptCount val="6"/>
                <c:pt idx="0">
                  <c:v>0.16</c:v>
                </c:pt>
                <c:pt idx="1">
                  <c:v>0.18</c:v>
                </c:pt>
                <c:pt idx="2">
                  <c:v>0.14000000000000001</c:v>
                </c:pt>
                <c:pt idx="3">
                  <c:v>0.13</c:v>
                </c:pt>
                <c:pt idx="4">
                  <c:v>0.13</c:v>
                </c:pt>
                <c:pt idx="5">
                  <c:v>0.18867900000000001</c:v>
                </c:pt>
              </c:numCache>
            </c:numRef>
          </c:val>
          <c:extLst>
            <c:ext xmlns:c16="http://schemas.microsoft.com/office/drawing/2014/chart" uri="{C3380CC4-5D6E-409C-BE32-E72D297353CC}">
              <c16:uniqueId val="{00000002-631C-4F5D-A341-46A2CEBD346C}"/>
            </c:ext>
          </c:extLst>
        </c:ser>
        <c:ser>
          <c:idx val="4"/>
          <c:order val="4"/>
          <c:tx>
            <c:strRef>
              <c:f>'IT-kost'!$F$17</c:f>
              <c:strCache>
                <c:ptCount val="1"/>
                <c:pt idx="0">
                  <c:v>Mer än 25%</c:v>
                </c:pt>
              </c:strCache>
            </c:strRef>
          </c:tx>
          <c:spPr>
            <a:solidFill>
              <a:schemeClr val="accent1">
                <a:tint val="70000"/>
              </a:schemeClr>
            </a:solidFill>
            <a:ln>
              <a:noFill/>
            </a:ln>
            <a:effectLst/>
          </c:spPr>
          <c:invertIfNegative val="0"/>
          <c:dLbls>
            <c:dLbl>
              <c:idx val="0"/>
              <c:layout>
                <c:manualLayout>
                  <c:x val="6.4240911850003371E-2"/>
                  <c:y val="-7.5105651373797577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1C-4F5D-A341-46A2CEBD346C}"/>
                </c:ext>
              </c:extLst>
            </c:dLbl>
            <c:dLbl>
              <c:idx val="1"/>
              <c:layout>
                <c:manualLayout>
                  <c:x val="6.1564207189586516E-2"/>
                  <c:y val="3.277375374575603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1C-4F5D-A341-46A2CEBD346C}"/>
                </c:ext>
              </c:extLst>
            </c:dLbl>
            <c:dLbl>
              <c:idx val="2"/>
              <c:layout>
                <c:manualLayout>
                  <c:x val="6.69176165104200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1C-4F5D-A341-46A2CEBD346C}"/>
                </c:ext>
              </c:extLst>
            </c:dLbl>
            <c:dLbl>
              <c:idx val="3"/>
              <c:layout>
                <c:manualLayout>
                  <c:x val="5.8887502529169758E-2"/>
                  <c:y val="-9.832126123726855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1C-4F5D-A341-46A2CEBD346C}"/>
                </c:ext>
              </c:extLst>
            </c:dLbl>
            <c:dLbl>
              <c:idx val="4"/>
              <c:layout>
                <c:manualLayout>
                  <c:x val="6.6917616510420178E-2"/>
                  <c:y val="9.832126123726848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31C-4F5D-A341-46A2CEBD346C}"/>
                </c:ext>
              </c:extLst>
            </c:dLbl>
            <c:dLbl>
              <c:idx val="5"/>
              <c:layout>
                <c:manualLayout>
                  <c:x val="7.2271025831253596E-2"/>
                  <c:y val="1.63868768728780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1C-4F5D-A341-46A2CEBD34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'IT-kost'!$G$12:$L$12</c:f>
              <c:strCache>
                <c:ptCount val="6"/>
                <c:pt idx="0">
                  <c:v>2020</c:v>
                </c:pt>
                <c:pt idx="1">
                  <c:v>2021</c:v>
                </c:pt>
                <c:pt idx="2">
                  <c:v>2022</c:v>
                </c:pt>
                <c:pt idx="3">
                  <c:v>2023</c:v>
                </c:pt>
                <c:pt idx="4">
                  <c:v>2024</c:v>
                </c:pt>
                <c:pt idx="5">
                  <c:v>2025</c:v>
                </c:pt>
              </c:strCache>
            </c:strRef>
          </c:cat>
          <c:val>
            <c:numRef>
              <c:f>'IT-kost'!$G$17:$L$17</c:f>
              <c:numCache>
                <c:formatCode>0%</c:formatCode>
                <c:ptCount val="6"/>
                <c:pt idx="0">
                  <c:v>0.02</c:v>
                </c:pt>
                <c:pt idx="1">
                  <c:v>0.01</c:v>
                </c:pt>
                <c:pt idx="2">
                  <c:v>0.02</c:v>
                </c:pt>
                <c:pt idx="3">
                  <c:v>0.02</c:v>
                </c:pt>
                <c:pt idx="4">
                  <c:v>0.01</c:v>
                </c:pt>
                <c:pt idx="5">
                  <c:v>9.4339999999999997E-3</c:v>
                </c:pt>
              </c:numCache>
            </c:numRef>
          </c:val>
          <c:extLst>
            <c:ext xmlns:c16="http://schemas.microsoft.com/office/drawing/2014/chart" uri="{C3380CC4-5D6E-409C-BE32-E72D297353CC}">
              <c16:uniqueId val="{00000003-631C-4F5D-A341-46A2CEBD346C}"/>
            </c:ext>
          </c:extLst>
        </c:ser>
        <c:ser>
          <c:idx val="5"/>
          <c:order val="5"/>
          <c:tx>
            <c:strRef>
              <c:f>'IT-kost'!$F$18</c:f>
              <c:strCache>
                <c:ptCount val="1"/>
                <c:pt idx="0">
                  <c:v>Vet ej</c:v>
                </c:pt>
              </c:strCache>
            </c:strRef>
          </c:tx>
          <c:spPr>
            <a:pattFill prst="dkUpDiag">
              <a:fgClr>
                <a:schemeClr val="accent1"/>
              </a:fgClr>
              <a:bgClr>
                <a:schemeClr val="bg1"/>
              </a:bgClr>
            </a:pattFill>
            <a:ln>
              <a:noFill/>
            </a:ln>
            <a:effectLst/>
          </c:spPr>
          <c:invertIfNegative val="0"/>
          <c:dLbls>
            <c:dLbl>
              <c:idx val="0"/>
              <c:layout>
                <c:manualLayout>
                  <c:x val="6.368681290888246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31C-4F5D-A341-46A2CEBD346C}"/>
                </c:ext>
              </c:extLst>
            </c:dLbl>
            <c:dLbl>
              <c:idx val="1"/>
              <c:layout>
                <c:manualLayout>
                  <c:x val="6.0807985431982195E-2"/>
                  <c:y val="-3.7552825686898789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1C-4F5D-A341-46A2CEBD346C}"/>
                </c:ext>
              </c:extLst>
            </c:dLbl>
            <c:dLbl>
              <c:idx val="2"/>
              <c:layout>
                <c:manualLayout>
                  <c:x val="6.6666666666666666E-2"/>
                  <c:y val="3.7552825686898789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1C-4F5D-A341-46A2CEBD346C}"/>
                </c:ext>
              </c:extLst>
            </c:dLbl>
            <c:dLbl>
              <c:idx val="3"/>
              <c:layout>
                <c:manualLayout>
                  <c:x val="6.3888888888888884E-2"/>
                  <c:y val="-3.277375374575622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1C-4F5D-A341-46A2CEBD346C}"/>
                </c:ext>
              </c:extLst>
            </c:dLbl>
            <c:dLbl>
              <c:idx val="4"/>
              <c:layout>
                <c:manualLayout>
                  <c:x val="6.6666666666666666E-2"/>
                  <c:y val="3.277375374575622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1C-4F5D-A341-46A2CEBD346C}"/>
                </c:ext>
              </c:extLst>
            </c:dLbl>
            <c:dLbl>
              <c:idx val="5"/>
              <c:layout>
                <c:manualLayout>
                  <c:x val="7.1615760099817904E-2"/>
                  <c:y val="3.277375374575614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31C-4F5D-A341-46A2CEBD34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'IT-kost'!$G$12:$L$12</c:f>
              <c:strCache>
                <c:ptCount val="6"/>
                <c:pt idx="0">
                  <c:v>2020</c:v>
                </c:pt>
                <c:pt idx="1">
                  <c:v>2021</c:v>
                </c:pt>
                <c:pt idx="2">
                  <c:v>2022</c:v>
                </c:pt>
                <c:pt idx="3">
                  <c:v>2023</c:v>
                </c:pt>
                <c:pt idx="4">
                  <c:v>2024</c:v>
                </c:pt>
                <c:pt idx="5">
                  <c:v>2025</c:v>
                </c:pt>
              </c:strCache>
            </c:strRef>
          </c:cat>
          <c:val>
            <c:numRef>
              <c:f>'IT-kost'!$G$18:$L$18</c:f>
              <c:numCache>
                <c:formatCode>0%</c:formatCode>
                <c:ptCount val="6"/>
                <c:pt idx="0">
                  <c:v>0.04</c:v>
                </c:pt>
                <c:pt idx="1">
                  <c:v>0.04</c:v>
                </c:pt>
                <c:pt idx="2">
                  <c:v>0.04</c:v>
                </c:pt>
                <c:pt idx="3">
                  <c:v>0.05</c:v>
                </c:pt>
                <c:pt idx="4">
                  <c:v>0.03</c:v>
                </c:pt>
                <c:pt idx="5">
                  <c:v>2.8302000000000001E-2</c:v>
                </c:pt>
              </c:numCache>
            </c:numRef>
          </c:val>
          <c:extLst>
            <c:ext xmlns:c16="http://schemas.microsoft.com/office/drawing/2014/chart" uri="{C3380CC4-5D6E-409C-BE32-E72D297353CC}">
              <c16:uniqueId val="{00000004-631C-4F5D-A341-46A2CEBD346C}"/>
            </c:ext>
          </c:extLst>
        </c:ser>
        <c:dLbls>
          <c:dLblPos val="ctr"/>
          <c:showLegendKey val="0"/>
          <c:showVal val="1"/>
          <c:showCatName val="0"/>
          <c:showSerName val="0"/>
          <c:showPercent val="0"/>
          <c:showBubbleSize val="0"/>
        </c:dLbls>
        <c:gapWidth val="100"/>
        <c:overlap val="100"/>
        <c:axId val="70683616"/>
        <c:axId val="70672096"/>
        <c:extLst>
          <c:ext xmlns:c15="http://schemas.microsoft.com/office/drawing/2012/chart" uri="{02D57815-91ED-43cb-92C2-25804820EDAC}">
            <c15:filteredBarSeries>
              <c15:ser>
                <c:idx val="0"/>
                <c:order val="0"/>
                <c:tx>
                  <c:strRef>
                    <c:extLst>
                      <c:ext uri="{02D57815-91ED-43cb-92C2-25804820EDAC}">
                        <c15:formulaRef>
                          <c15:sqref>'IT-kost'!$F$13</c15:sqref>
                        </c15:formulaRef>
                      </c:ext>
                    </c:extLst>
                    <c:strCache>
                      <c:ptCount val="1"/>
                      <c:pt idx="0">
                        <c:v>0%</c:v>
                      </c:pt>
                    </c:strCache>
                  </c:strRef>
                </c:tx>
                <c:spPr>
                  <a:solidFill>
                    <a:schemeClr val="accent1">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'IT-kost'!$G$12:$L$12</c15:sqref>
                        </c15:formulaRef>
                      </c:ext>
                    </c:extLst>
                    <c:strCache>
                      <c:ptCount val="6"/>
                      <c:pt idx="0">
                        <c:v>2020</c:v>
                      </c:pt>
                      <c:pt idx="1">
                        <c:v>2021</c:v>
                      </c:pt>
                      <c:pt idx="2">
                        <c:v>2022</c:v>
                      </c:pt>
                      <c:pt idx="3">
                        <c:v>2023</c:v>
                      </c:pt>
                      <c:pt idx="4">
                        <c:v>2024</c:v>
                      </c:pt>
                      <c:pt idx="5">
                        <c:v>2025</c:v>
                      </c:pt>
                    </c:strCache>
                  </c:strRef>
                </c:cat>
                <c:val>
                  <c:numRef>
                    <c:extLst>
                      <c:ext uri="{02D57815-91ED-43cb-92C2-25804820EDAC}">
                        <c15:formulaRef>
                          <c15:sqref>'IT-kost'!$G$13:$L$13</c15:sqref>
                        </c15:formulaRef>
                      </c:ext>
                    </c:extLst>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5-631C-4F5D-A341-46A2CEBD346C}"/>
                  </c:ext>
                </c:extLst>
              </c15:ser>
            </c15:filteredBarSeries>
          </c:ext>
        </c:extLst>
      </c:barChart>
      <c:catAx>
        <c:axId val="7068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0672096"/>
        <c:crosses val="autoZero"/>
        <c:auto val="1"/>
        <c:lblAlgn val="ctr"/>
        <c:lblOffset val="100"/>
        <c:noMultiLvlLbl val="0"/>
      </c:catAx>
      <c:valAx>
        <c:axId val="70672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0683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1"/>
          <c:order val="1"/>
          <c:tx>
            <c:strRef>
              <c:f>'IT-kost'!$A$4</c:f>
              <c:strCache>
                <c:ptCount val="1"/>
                <c:pt idx="0">
                  <c:v>1-4%</c:v>
                </c:pt>
              </c:strCache>
            </c:strRef>
          </c:tx>
          <c:spPr>
            <a:solidFill>
              <a:schemeClr val="accent1">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'IT-kost'!$C$2:$F$2</c:f>
              <c:strCache>
                <c:ptCount val="4"/>
                <c:pt idx="0">
                  <c:v>Teknikkonsultföretag</c:v>
                </c:pt>
                <c:pt idx="1">
                  <c:v>Industri- och techkonsultföretag</c:v>
                </c:pt>
                <c:pt idx="2">
                  <c:v>Arkitektföretag</c:v>
                </c:pt>
                <c:pt idx="3">
                  <c:v>Övriga (FoU, TIC, Annan)</c:v>
                </c:pt>
              </c:strCache>
            </c:strRef>
          </c:cat>
          <c:val>
            <c:numRef>
              <c:f>'IT-kost'!$C$4:$F$4</c:f>
              <c:numCache>
                <c:formatCode>0%</c:formatCode>
                <c:ptCount val="4"/>
                <c:pt idx="0">
                  <c:v>0.5625</c:v>
                </c:pt>
                <c:pt idx="1">
                  <c:v>0.5</c:v>
                </c:pt>
                <c:pt idx="2">
                  <c:v>0.40740700000000002</c:v>
                </c:pt>
                <c:pt idx="3">
                  <c:v>0.55555600000000005</c:v>
                </c:pt>
              </c:numCache>
            </c:numRef>
          </c:val>
          <c:extLst>
            <c:ext xmlns:c16="http://schemas.microsoft.com/office/drawing/2014/chart" uri="{C3380CC4-5D6E-409C-BE32-E72D297353CC}">
              <c16:uniqueId val="{00000000-F1F5-4BB2-BE9D-343D85E1D891}"/>
            </c:ext>
          </c:extLst>
        </c:ser>
        <c:ser>
          <c:idx val="2"/>
          <c:order val="2"/>
          <c:tx>
            <c:strRef>
              <c:f>'IT-kost'!$A$5</c:f>
              <c:strCache>
                <c:ptCount val="1"/>
                <c:pt idx="0">
                  <c:v>5-9%</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'IT-kost'!$C$2:$F$2</c:f>
              <c:strCache>
                <c:ptCount val="4"/>
                <c:pt idx="0">
                  <c:v>Teknikkonsultföretag</c:v>
                </c:pt>
                <c:pt idx="1">
                  <c:v>Industri- och techkonsultföretag</c:v>
                </c:pt>
                <c:pt idx="2">
                  <c:v>Arkitektföretag</c:v>
                </c:pt>
                <c:pt idx="3">
                  <c:v>Övriga (FoU, TIC, Annan)</c:v>
                </c:pt>
              </c:strCache>
            </c:strRef>
          </c:cat>
          <c:val>
            <c:numRef>
              <c:f>'IT-kost'!$C$5:$F$5</c:f>
              <c:numCache>
                <c:formatCode>0%</c:formatCode>
                <c:ptCount val="4"/>
                <c:pt idx="0">
                  <c:v>0.20833299999999999</c:v>
                </c:pt>
                <c:pt idx="1">
                  <c:v>0.227273</c:v>
                </c:pt>
                <c:pt idx="2">
                  <c:v>0.40740700000000002</c:v>
                </c:pt>
                <c:pt idx="3">
                  <c:v>0.222222</c:v>
                </c:pt>
              </c:numCache>
            </c:numRef>
          </c:val>
          <c:extLst>
            <c:ext xmlns:c16="http://schemas.microsoft.com/office/drawing/2014/chart" uri="{C3380CC4-5D6E-409C-BE32-E72D297353CC}">
              <c16:uniqueId val="{00000001-F1F5-4BB2-BE9D-343D85E1D891}"/>
            </c:ext>
          </c:extLst>
        </c:ser>
        <c:ser>
          <c:idx val="3"/>
          <c:order val="3"/>
          <c:tx>
            <c:strRef>
              <c:f>'IT-kost'!$A$6</c:f>
              <c:strCache>
                <c:ptCount val="1"/>
                <c:pt idx="0">
                  <c:v>10-25%</c:v>
                </c:pt>
              </c:strCache>
            </c:strRef>
          </c:tx>
          <c:spPr>
            <a:solidFill>
              <a:schemeClr val="accent1">
                <a:tint val="90000"/>
              </a:schemeClr>
            </a:solidFill>
            <a:ln>
              <a:noFill/>
            </a:ln>
            <a:effectLst/>
          </c:spPr>
          <c:invertIfNegative val="0"/>
          <c:dLbls>
            <c:dLbl>
              <c:idx val="3"/>
              <c:layout>
                <c:manualLayout>
                  <c:x val="-1.7079999145688741E-2"/>
                  <c:y val="2.683237626719250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1F5-4BB2-BE9D-343D85E1D8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'IT-kost'!$C$2:$F$2</c:f>
              <c:strCache>
                <c:ptCount val="4"/>
                <c:pt idx="0">
                  <c:v>Teknikkonsultföretag</c:v>
                </c:pt>
                <c:pt idx="1">
                  <c:v>Industri- och techkonsultföretag</c:v>
                </c:pt>
                <c:pt idx="2">
                  <c:v>Arkitektföretag</c:v>
                </c:pt>
                <c:pt idx="3">
                  <c:v>Övriga (FoU, TIC, Annan)</c:v>
                </c:pt>
              </c:strCache>
            </c:strRef>
          </c:cat>
          <c:val>
            <c:numRef>
              <c:f>'IT-kost'!$C$6:$F$6</c:f>
              <c:numCache>
                <c:formatCode>0%</c:formatCode>
                <c:ptCount val="4"/>
                <c:pt idx="0">
                  <c:v>0.20833299999999999</c:v>
                </c:pt>
                <c:pt idx="1">
                  <c:v>0.227273</c:v>
                </c:pt>
                <c:pt idx="2">
                  <c:v>0.148148</c:v>
                </c:pt>
                <c:pt idx="3">
                  <c:v>0.111111</c:v>
                </c:pt>
              </c:numCache>
            </c:numRef>
          </c:val>
          <c:extLst>
            <c:ext xmlns:c16="http://schemas.microsoft.com/office/drawing/2014/chart" uri="{C3380CC4-5D6E-409C-BE32-E72D297353CC}">
              <c16:uniqueId val="{00000002-F1F5-4BB2-BE9D-343D85E1D891}"/>
            </c:ext>
          </c:extLst>
        </c:ser>
        <c:ser>
          <c:idx val="4"/>
          <c:order val="4"/>
          <c:tx>
            <c:strRef>
              <c:f>'IT-kost'!$A$7</c:f>
              <c:strCache>
                <c:ptCount val="1"/>
                <c:pt idx="0">
                  <c:v>Mer än 25%</c:v>
                </c:pt>
              </c:strCache>
            </c:strRef>
          </c:tx>
          <c:spPr>
            <a:solidFill>
              <a:schemeClr val="accent1">
                <a:tint val="70000"/>
              </a:schemeClr>
            </a:solidFill>
            <a:ln>
              <a:noFill/>
            </a:ln>
            <a:effectLst/>
          </c:spPr>
          <c:invertIfNegative val="0"/>
          <c:dLbls>
            <c:dLbl>
              <c:idx val="3"/>
              <c:layout>
                <c:manualLayout>
                  <c:x val="1.356219387173937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1F5-4BB2-BE9D-343D85E1D8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'IT-kost'!$C$2:$F$2</c:f>
              <c:strCache>
                <c:ptCount val="4"/>
                <c:pt idx="0">
                  <c:v>Teknikkonsultföretag</c:v>
                </c:pt>
                <c:pt idx="1">
                  <c:v>Industri- och techkonsultföretag</c:v>
                </c:pt>
                <c:pt idx="2">
                  <c:v>Arkitektföretag</c:v>
                </c:pt>
                <c:pt idx="3">
                  <c:v>Övriga (FoU, TIC, Annan)</c:v>
                </c:pt>
              </c:strCache>
            </c:strRef>
          </c:cat>
          <c:val>
            <c:numRef>
              <c:f>'IT-kost'!$C$7:$F$7</c:f>
              <c:numCache>
                <c:formatCode>General</c:formatCode>
                <c:ptCount val="4"/>
                <c:pt idx="3" formatCode="0%">
                  <c:v>0.111111</c:v>
                </c:pt>
              </c:numCache>
            </c:numRef>
          </c:val>
          <c:extLst>
            <c:ext xmlns:c16="http://schemas.microsoft.com/office/drawing/2014/chart" uri="{C3380CC4-5D6E-409C-BE32-E72D297353CC}">
              <c16:uniqueId val="{00000003-F1F5-4BB2-BE9D-343D85E1D891}"/>
            </c:ext>
          </c:extLst>
        </c:ser>
        <c:ser>
          <c:idx val="5"/>
          <c:order val="5"/>
          <c:tx>
            <c:strRef>
              <c:f>'IT-kost'!$A$8</c:f>
              <c:strCache>
                <c:ptCount val="1"/>
                <c:pt idx="0">
                  <c:v>Vet ej</c:v>
                </c:pt>
              </c:strCache>
            </c:strRef>
          </c:tx>
          <c:spPr>
            <a:pattFill prst="dkUpDiag">
              <a:fgClr>
                <a:schemeClr val="bg1">
                  <a:lumMod val="50000"/>
                </a:schemeClr>
              </a:fgClr>
              <a:bgClr>
                <a:schemeClr val="bg1"/>
              </a:bgClr>
            </a:pattFill>
            <a:ln>
              <a:noFill/>
            </a:ln>
            <a:effectLst/>
          </c:spPr>
          <c:invertIfNegative val="0"/>
          <c:dLbls>
            <c:dLbl>
              <c:idx val="1"/>
              <c:layout>
                <c:manualLayout>
                  <c:x val="3.4213926700079736E-2"/>
                  <c:y val="3.407711785933511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F5-4BB2-BE9D-343D85E1D891}"/>
                </c:ext>
              </c:extLst>
            </c:dLbl>
            <c:dLbl>
              <c:idx val="2"/>
              <c:layout>
                <c:manualLayout>
                  <c:x val="3.0097747465542772E-2"/>
                  <c:y val="-3.40717513840804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1F5-4BB2-BE9D-343D85E1D89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'IT-kost'!$C$2:$F$2</c:f>
              <c:strCache>
                <c:ptCount val="4"/>
                <c:pt idx="0">
                  <c:v>Teknikkonsultföretag</c:v>
                </c:pt>
                <c:pt idx="1">
                  <c:v>Industri- och techkonsultföretag</c:v>
                </c:pt>
                <c:pt idx="2">
                  <c:v>Arkitektföretag</c:v>
                </c:pt>
                <c:pt idx="3">
                  <c:v>Övriga (FoU, TIC, Annan)</c:v>
                </c:pt>
              </c:strCache>
            </c:strRef>
          </c:cat>
          <c:val>
            <c:numRef>
              <c:f>'IT-kost'!$C$8:$F$8</c:f>
              <c:numCache>
                <c:formatCode>0%</c:formatCode>
                <c:ptCount val="4"/>
                <c:pt idx="0">
                  <c:v>2.0833000000000001E-2</c:v>
                </c:pt>
                <c:pt idx="1">
                  <c:v>4.5455000000000002E-2</c:v>
                </c:pt>
                <c:pt idx="2">
                  <c:v>3.7037E-2</c:v>
                </c:pt>
              </c:numCache>
            </c:numRef>
          </c:val>
          <c:extLst>
            <c:ext xmlns:c16="http://schemas.microsoft.com/office/drawing/2014/chart" uri="{C3380CC4-5D6E-409C-BE32-E72D297353CC}">
              <c16:uniqueId val="{00000004-F1F5-4BB2-BE9D-343D85E1D891}"/>
            </c:ext>
          </c:extLst>
        </c:ser>
        <c:dLbls>
          <c:showLegendKey val="0"/>
          <c:showVal val="0"/>
          <c:showCatName val="0"/>
          <c:showSerName val="0"/>
          <c:showPercent val="0"/>
          <c:showBubbleSize val="0"/>
        </c:dLbls>
        <c:gapWidth val="150"/>
        <c:overlap val="100"/>
        <c:axId val="2040412447"/>
        <c:axId val="2040423007"/>
        <c:extLst>
          <c:ext xmlns:c15="http://schemas.microsoft.com/office/drawing/2012/chart" uri="{02D57815-91ED-43cb-92C2-25804820EDAC}">
            <c15:filteredBarSeries>
              <c15:ser>
                <c:idx val="0"/>
                <c:order val="0"/>
                <c:tx>
                  <c:v>Serie1</c:v>
                </c:tx>
                <c:spPr>
                  <a:solidFill>
                    <a:schemeClr val="accent1">
                      <a:shade val="50000"/>
                    </a:schemeClr>
                  </a:solidFill>
                  <a:ln>
                    <a:noFill/>
                  </a:ln>
                  <a:effectLst/>
                </c:spPr>
                <c:invertIfNegative val="0"/>
                <c:cat>
                  <c:strRef>
                    <c:extLst>
                      <c:ext uri="{02D57815-91ED-43cb-92C2-25804820EDAC}">
                        <c15:formulaRef>
                          <c15:sqref>'IT-kost'!$C$2:$F$2</c15:sqref>
                        </c15:formulaRef>
                      </c:ext>
                    </c:extLst>
                    <c:strCache>
                      <c:ptCount val="4"/>
                      <c:pt idx="0">
                        <c:v>Teknikkonsultföretag</c:v>
                      </c:pt>
                      <c:pt idx="1">
                        <c:v>Industri- och techkonsultföretag</c:v>
                      </c:pt>
                      <c:pt idx="2">
                        <c:v>Arkitektföretag</c:v>
                      </c:pt>
                      <c:pt idx="3">
                        <c:v>Övriga (FoU, TIC, Annan)</c:v>
                      </c:pt>
                    </c:strCache>
                  </c:strRef>
                </c:cat>
                <c:val>
                  <c:numRef>
                    <c:extLst>
                      <c:ext uri="{02D57815-91ED-43cb-92C2-25804820EDAC}">
                        <c15:formulaRef>
                          <c15:sqref>'IT-kost'!$C$3:$F$3</c15:sqref>
                        </c15:formulaRef>
                      </c:ext>
                    </c:extLst>
                    <c:numCache>
                      <c:formatCode>General</c:formatCode>
                      <c:ptCount val="4"/>
                    </c:numCache>
                  </c:numRef>
                </c:val>
                <c:extLst>
                  <c:ext xmlns:c16="http://schemas.microsoft.com/office/drawing/2014/chart" uri="{C3380CC4-5D6E-409C-BE32-E72D297353CC}">
                    <c16:uniqueId val="{00000005-F1F5-4BB2-BE9D-343D85E1D891}"/>
                  </c:ext>
                </c:extLst>
              </c15:ser>
            </c15:filteredBarSeries>
          </c:ext>
        </c:extLst>
      </c:barChart>
      <c:catAx>
        <c:axId val="20404124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040423007"/>
        <c:crosses val="autoZero"/>
        <c:auto val="1"/>
        <c:lblAlgn val="ctr"/>
        <c:lblOffset val="100"/>
        <c:noMultiLvlLbl val="0"/>
      </c:catAx>
      <c:valAx>
        <c:axId val="204042300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04041244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67016622922135"/>
          <c:y val="0.16229419624514305"/>
          <c:w val="0.83077427821522309"/>
          <c:h val="0.34601047796833534"/>
        </c:manualLayout>
      </c:layout>
      <c:barChart>
        <c:barDir val="col"/>
        <c:grouping val="clustered"/>
        <c:varyColors val="0"/>
        <c:ser>
          <c:idx val="0"/>
          <c:order val="0"/>
          <c:tx>
            <c:strRef>
              <c:f>'FoI incitament'!$C$2</c:f>
              <c:strCache>
                <c:ptCount val="1"/>
                <c:pt idx="0">
                  <c:v>Teknikkonsultföretag</c:v>
                </c:pt>
              </c:strCache>
            </c:strRef>
          </c:tx>
          <c:spPr>
            <a:solidFill>
              <a:srgbClr val="69AB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'FoI incitament'!$A$3:$A$7</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'FoI incitament'!$C$3:$C$7</c:f>
              <c:numCache>
                <c:formatCode>0%</c:formatCode>
                <c:ptCount val="5"/>
                <c:pt idx="0">
                  <c:v>0.33333299999999999</c:v>
                </c:pt>
                <c:pt idx="1">
                  <c:v>0.22916700000000001</c:v>
                </c:pt>
                <c:pt idx="2">
                  <c:v>0.16666700000000001</c:v>
                </c:pt>
                <c:pt idx="3">
                  <c:v>0.29166700000000001</c:v>
                </c:pt>
                <c:pt idx="4">
                  <c:v>0.1875</c:v>
                </c:pt>
              </c:numCache>
            </c:numRef>
          </c:val>
          <c:extLst>
            <c:ext xmlns:c16="http://schemas.microsoft.com/office/drawing/2014/chart" uri="{C3380CC4-5D6E-409C-BE32-E72D297353CC}">
              <c16:uniqueId val="{00000000-2AA9-46F3-823D-31B8104CB7B8}"/>
            </c:ext>
          </c:extLst>
        </c:ser>
        <c:ser>
          <c:idx val="1"/>
          <c:order val="1"/>
          <c:tx>
            <c:strRef>
              <c:f>'FoI incitament'!$D$2</c:f>
              <c:strCache>
                <c:ptCount val="1"/>
                <c:pt idx="0">
                  <c:v>Industri- och techkonsultföretag</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'FoI incitament'!$A$3:$A$7</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'FoI incitament'!$D$3:$D$7</c:f>
              <c:numCache>
                <c:formatCode>0%</c:formatCode>
                <c:ptCount val="5"/>
                <c:pt idx="0">
                  <c:v>0.40909099999999998</c:v>
                </c:pt>
                <c:pt idx="1">
                  <c:v>0.31818200000000002</c:v>
                </c:pt>
                <c:pt idx="2">
                  <c:v>9.0909000000000004E-2</c:v>
                </c:pt>
                <c:pt idx="3">
                  <c:v>0.36363600000000001</c:v>
                </c:pt>
                <c:pt idx="4">
                  <c:v>0.18181800000000001</c:v>
                </c:pt>
              </c:numCache>
            </c:numRef>
          </c:val>
          <c:extLst>
            <c:ext xmlns:c16="http://schemas.microsoft.com/office/drawing/2014/chart" uri="{C3380CC4-5D6E-409C-BE32-E72D297353CC}">
              <c16:uniqueId val="{00000001-2AA9-46F3-823D-31B8104CB7B8}"/>
            </c:ext>
          </c:extLst>
        </c:ser>
        <c:ser>
          <c:idx val="2"/>
          <c:order val="2"/>
          <c:tx>
            <c:strRef>
              <c:f>'FoI incitament'!$E$2</c:f>
              <c:strCache>
                <c:ptCount val="1"/>
                <c:pt idx="0">
                  <c:v>Arkitektföretag</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'FoI incitament'!$A$3:$A$7</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'FoI incitament'!$E$3:$E$7</c:f>
              <c:numCache>
                <c:formatCode>0%</c:formatCode>
                <c:ptCount val="5"/>
                <c:pt idx="0">
                  <c:v>0.33333299999999999</c:v>
                </c:pt>
                <c:pt idx="1">
                  <c:v>0.25925900000000002</c:v>
                </c:pt>
                <c:pt idx="2">
                  <c:v>0.296296</c:v>
                </c:pt>
                <c:pt idx="3">
                  <c:v>0.55555600000000005</c:v>
                </c:pt>
                <c:pt idx="4">
                  <c:v>0.148148</c:v>
                </c:pt>
              </c:numCache>
            </c:numRef>
          </c:val>
          <c:extLst>
            <c:ext xmlns:c16="http://schemas.microsoft.com/office/drawing/2014/chart" uri="{C3380CC4-5D6E-409C-BE32-E72D297353CC}">
              <c16:uniqueId val="{00000002-2AA9-46F3-823D-31B8104CB7B8}"/>
            </c:ext>
          </c:extLst>
        </c:ser>
        <c:ser>
          <c:idx val="3"/>
          <c:order val="3"/>
          <c:tx>
            <c:strRef>
              <c:f>'FoI incitament'!$F$2</c:f>
              <c:strCache>
                <c:ptCount val="1"/>
                <c:pt idx="0">
                  <c:v>Övriga (FoU, TIC, Annan)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'FoI incitament'!$A$3:$A$7</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'FoI incitament'!$F$3:$F$7</c:f>
              <c:numCache>
                <c:formatCode>0%</c:formatCode>
                <c:ptCount val="5"/>
                <c:pt idx="0">
                  <c:v>0.222222</c:v>
                </c:pt>
                <c:pt idx="1">
                  <c:v>0.33333299999999999</c:v>
                </c:pt>
                <c:pt idx="2">
                  <c:v>0.111111</c:v>
                </c:pt>
                <c:pt idx="3">
                  <c:v>0.222222</c:v>
                </c:pt>
                <c:pt idx="4">
                  <c:v>0.222222</c:v>
                </c:pt>
              </c:numCache>
            </c:numRef>
          </c:val>
          <c:extLst>
            <c:ext xmlns:c16="http://schemas.microsoft.com/office/drawing/2014/chart" uri="{C3380CC4-5D6E-409C-BE32-E72D297353CC}">
              <c16:uniqueId val="{00000003-2AA9-46F3-823D-31B8104CB7B8}"/>
            </c:ext>
          </c:extLst>
        </c:ser>
        <c:dLbls>
          <c:showLegendKey val="0"/>
          <c:showVal val="0"/>
          <c:showCatName val="0"/>
          <c:showSerName val="0"/>
          <c:showPercent val="0"/>
          <c:showBubbleSize val="0"/>
        </c:dLbls>
        <c:gapWidth val="150"/>
        <c:axId val="6377312"/>
        <c:axId val="6389312"/>
      </c:barChart>
      <c:catAx>
        <c:axId val="637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89312"/>
        <c:crosses val="autoZero"/>
        <c:auto val="1"/>
        <c:lblAlgn val="ctr"/>
        <c:lblOffset val="100"/>
        <c:noMultiLvlLbl val="0"/>
      </c:catAx>
      <c:valAx>
        <c:axId val="6389312"/>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77312"/>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7975612423447068"/>
          <c:y val="0.10060734515290014"/>
          <c:w val="0.63771019247594052"/>
          <c:h val="0.7953210009397278"/>
        </c:manualLayout>
      </c:layout>
      <c:pieChart>
        <c:varyColors val="1"/>
        <c:ser>
          <c:idx val="0"/>
          <c:order val="0"/>
          <c:dPt>
            <c:idx val="0"/>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1-01E9-4B2D-BC09-23E344596018}"/>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01E9-4B2D-BC09-23E34459601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01E9-4B2D-BC09-23E344596018}"/>
              </c:ext>
            </c:extLst>
          </c:dPt>
          <c:dPt>
            <c:idx val="3"/>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7-01E9-4B2D-BC09-23E344596018}"/>
              </c:ext>
            </c:extLst>
          </c:dPt>
          <c:dPt>
            <c:idx val="4"/>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9-01E9-4B2D-BC09-23E344596018}"/>
              </c:ext>
            </c:extLst>
          </c:dPt>
          <c:dLbls>
            <c:dLbl>
              <c:idx val="0"/>
              <c:layout>
                <c:manualLayout>
                  <c:x val="-0.18937790939662683"/>
                  <c:y val="0.1343278456582806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E9-4B2D-BC09-23E344596018}"/>
                </c:ext>
              </c:extLst>
            </c:dLbl>
            <c:dLbl>
              <c:idx val="1"/>
              <c:layout>
                <c:manualLayout>
                  <c:x val="-0.18815166031099836"/>
                  <c:y val="-0.2060486868633760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E9-4B2D-BC09-23E344596018}"/>
                </c:ext>
              </c:extLst>
            </c:dLbl>
            <c:dLbl>
              <c:idx val="2"/>
              <c:layout>
                <c:manualLayout>
                  <c:x val="5.0672895087514339E-2"/>
                  <c:y val="-0.1335462942503157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E9-4B2D-BC09-23E344596018}"/>
                </c:ext>
              </c:extLst>
            </c:dLbl>
            <c:dLbl>
              <c:idx val="3"/>
              <c:layout>
                <c:manualLayout>
                  <c:x val="0.2129197082668764"/>
                  <c:y val="-7.85880729097467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E9-4B2D-BC09-23E344596018}"/>
                </c:ext>
              </c:extLst>
            </c:dLbl>
            <c:dLbl>
              <c:idx val="4"/>
              <c:layout>
                <c:manualLayout>
                  <c:x val="0.11751362195709895"/>
                  <c:y val="0.121498087212137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E9-4B2D-BC09-23E34459601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'FoI incitament'!$A$3:$A$7</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Annat</c:v>
                </c:pt>
              </c:strCache>
            </c:strRef>
          </c:cat>
          <c:val>
            <c:numRef>
              <c:f>'FoI incitament'!$B$3:$B$7</c:f>
              <c:numCache>
                <c:formatCode>0%</c:formatCode>
                <c:ptCount val="5"/>
                <c:pt idx="0">
                  <c:v>0.33962300000000001</c:v>
                </c:pt>
                <c:pt idx="1">
                  <c:v>0.26415100000000002</c:v>
                </c:pt>
                <c:pt idx="2">
                  <c:v>0.17924499999999999</c:v>
                </c:pt>
                <c:pt idx="3">
                  <c:v>0.367925</c:v>
                </c:pt>
                <c:pt idx="4">
                  <c:v>0.17924499999999999</c:v>
                </c:pt>
              </c:numCache>
            </c:numRef>
          </c:val>
          <c:extLst>
            <c:ext xmlns:c16="http://schemas.microsoft.com/office/drawing/2014/chart" uri="{C3380CC4-5D6E-409C-BE32-E72D297353CC}">
              <c16:uniqueId val="{0000000A-01E9-4B2D-BC09-23E344596018}"/>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1C656E"/>
              </a:solidFill>
              <a:ln w="19050">
                <a:noFill/>
              </a:ln>
              <a:effectLst/>
            </c:spPr>
            <c:extLst>
              <c:ext xmlns:c16="http://schemas.microsoft.com/office/drawing/2014/chart" uri="{C3380CC4-5D6E-409C-BE32-E72D297353CC}">
                <c16:uniqueId val="{00000001-D5FB-4764-8FC6-40F9D46DC50A}"/>
              </c:ext>
            </c:extLst>
          </c:dPt>
          <c:dPt>
            <c:idx val="1"/>
            <c:bubble3D val="0"/>
            <c:spPr>
              <a:solidFill>
                <a:schemeClr val="accent1"/>
              </a:solidFill>
              <a:ln w="19050">
                <a:noFill/>
              </a:ln>
              <a:effectLst/>
            </c:spPr>
            <c:extLst>
              <c:ext xmlns:c16="http://schemas.microsoft.com/office/drawing/2014/chart" uri="{C3380CC4-5D6E-409C-BE32-E72D297353CC}">
                <c16:uniqueId val="{00000003-D5FB-4764-8FC6-40F9D46DC50A}"/>
              </c:ext>
            </c:extLst>
          </c:dPt>
          <c:dPt>
            <c:idx val="2"/>
            <c:bubble3D val="0"/>
            <c:spPr>
              <a:solidFill>
                <a:schemeClr val="accent4"/>
              </a:solidFill>
              <a:ln w="19050">
                <a:noFill/>
              </a:ln>
              <a:effectLst/>
            </c:spPr>
            <c:extLst>
              <c:ext xmlns:c16="http://schemas.microsoft.com/office/drawing/2014/chart" uri="{C3380CC4-5D6E-409C-BE32-E72D297353CC}">
                <c16:uniqueId val="{00000005-D5FB-4764-8FC6-40F9D46DC50A}"/>
              </c:ext>
            </c:extLst>
          </c:dPt>
          <c:dPt>
            <c:idx val="3"/>
            <c:bubble3D val="0"/>
            <c:spPr>
              <a:solidFill>
                <a:srgbClr val="00759E"/>
              </a:solidFill>
              <a:ln w="19050">
                <a:noFill/>
              </a:ln>
              <a:effectLst/>
            </c:spPr>
            <c:extLst>
              <c:ext xmlns:c16="http://schemas.microsoft.com/office/drawing/2014/chart" uri="{C3380CC4-5D6E-409C-BE32-E72D297353CC}">
                <c16:uniqueId val="{00000007-D5FB-4764-8FC6-40F9D46DC50A}"/>
              </c:ext>
            </c:extLst>
          </c:dPt>
          <c:dPt>
            <c:idx val="4"/>
            <c:bubble3D val="0"/>
            <c:spPr>
              <a:solidFill>
                <a:schemeClr val="accent5">
                  <a:lumMod val="60000"/>
                </a:schemeClr>
              </a:solidFill>
              <a:ln w="19050">
                <a:noFill/>
              </a:ln>
              <a:effectLst/>
            </c:spPr>
            <c:extLst>
              <c:ext xmlns:c16="http://schemas.microsoft.com/office/drawing/2014/chart" uri="{C3380CC4-5D6E-409C-BE32-E72D297353CC}">
                <c16:uniqueId val="{00000009-D5FB-4764-8FC6-40F9D46DC50A}"/>
              </c:ext>
            </c:extLst>
          </c:dPt>
          <c:dPt>
            <c:idx val="5"/>
            <c:bubble3D val="0"/>
            <c:spPr>
              <a:solidFill>
                <a:schemeClr val="accent4">
                  <a:lumMod val="60000"/>
                </a:schemeClr>
              </a:solidFill>
              <a:ln w="19050">
                <a:noFill/>
              </a:ln>
              <a:effectLst/>
            </c:spPr>
            <c:extLst>
              <c:ext xmlns:c16="http://schemas.microsoft.com/office/drawing/2014/chart" uri="{C3380CC4-5D6E-409C-BE32-E72D297353CC}">
                <c16:uniqueId val="{0000000B-D5FB-4764-8FC6-40F9D46DC50A}"/>
              </c:ext>
            </c:extLst>
          </c:dPt>
          <c:dPt>
            <c:idx val="6"/>
            <c:bubble3D val="0"/>
            <c:spPr>
              <a:pattFill prst="dkUpDiag">
                <a:fgClr>
                  <a:srgbClr val="E7E8E4"/>
                </a:fgClr>
                <a:bgClr>
                  <a:srgbClr val="CDA197"/>
                </a:bgClr>
              </a:pattFill>
              <a:ln w="19050">
                <a:noFill/>
              </a:ln>
              <a:effectLst/>
            </c:spPr>
            <c:extLst>
              <c:ext xmlns:c16="http://schemas.microsoft.com/office/drawing/2014/chart" uri="{C3380CC4-5D6E-409C-BE32-E72D297353CC}">
                <c16:uniqueId val="{0000000D-D5FB-4764-8FC6-40F9D46DC50A}"/>
              </c:ext>
            </c:extLst>
          </c:dPt>
          <c:dPt>
            <c:idx val="7"/>
            <c:bubble3D val="0"/>
            <c:spPr>
              <a:solidFill>
                <a:schemeClr val="accent5">
                  <a:lumMod val="80000"/>
                  <a:lumOff val="20000"/>
                </a:schemeClr>
              </a:solidFill>
              <a:ln w="19050">
                <a:noFill/>
              </a:ln>
              <a:effectLst/>
            </c:spPr>
            <c:extLst>
              <c:ext xmlns:c16="http://schemas.microsoft.com/office/drawing/2014/chart" uri="{C3380CC4-5D6E-409C-BE32-E72D297353CC}">
                <c16:uniqueId val="{0000000F-D5FB-4764-8FC6-40F9D46DC50A}"/>
              </c:ext>
            </c:extLst>
          </c:dPt>
          <c:dPt>
            <c:idx val="8"/>
            <c:bubble3D val="0"/>
            <c:spPr>
              <a:pattFill prst="dkUpDiag">
                <a:fgClr>
                  <a:schemeClr val="accent5"/>
                </a:fgClr>
                <a:bgClr>
                  <a:srgbClr val="2FAABB"/>
                </a:bgClr>
              </a:pattFill>
              <a:ln w="19050">
                <a:noFill/>
              </a:ln>
              <a:effectLst/>
            </c:spPr>
            <c:extLst>
              <c:ext xmlns:c16="http://schemas.microsoft.com/office/drawing/2014/chart" uri="{C3380CC4-5D6E-409C-BE32-E72D297353CC}">
                <c16:uniqueId val="{00000011-D5FB-4764-8FC6-40F9D46DC50A}"/>
              </c:ext>
            </c:extLst>
          </c:dPt>
          <c:dPt>
            <c:idx val="9"/>
            <c:bubble3D val="0"/>
            <c:spPr>
              <a:pattFill prst="narVert">
                <a:fgClr>
                  <a:srgbClr val="E7E8E4"/>
                </a:fgClr>
                <a:bgClr>
                  <a:schemeClr val="accent1"/>
                </a:bgClr>
              </a:pattFill>
              <a:ln w="19050">
                <a:noFill/>
              </a:ln>
              <a:effectLst/>
            </c:spPr>
            <c:extLst>
              <c:ext xmlns:c16="http://schemas.microsoft.com/office/drawing/2014/chart" uri="{C3380CC4-5D6E-409C-BE32-E72D297353CC}">
                <c16:uniqueId val="{00000013-D5FB-4764-8FC6-40F9D46DC50A}"/>
              </c:ext>
            </c:extLst>
          </c:dPt>
          <c:dPt>
            <c:idx val="10"/>
            <c:bubble3D val="0"/>
            <c:spPr>
              <a:pattFill prst="pct5">
                <a:fgClr>
                  <a:srgbClr val="E7E8E4"/>
                </a:fgClr>
                <a:bgClr>
                  <a:schemeClr val="accent6">
                    <a:lumMod val="40000"/>
                    <a:lumOff val="60000"/>
                  </a:schemeClr>
                </a:bgClr>
              </a:pattFill>
              <a:ln w="19050">
                <a:noFill/>
              </a:ln>
              <a:effectLst/>
            </c:spPr>
            <c:extLst>
              <c:ext xmlns:c16="http://schemas.microsoft.com/office/drawing/2014/chart" uri="{C3380CC4-5D6E-409C-BE32-E72D297353CC}">
                <c16:uniqueId val="{00000015-D5FB-4764-8FC6-40F9D46DC50A}"/>
              </c:ext>
            </c:extLst>
          </c:dPt>
          <c:dPt>
            <c:idx val="11"/>
            <c:bubble3D val="0"/>
            <c:spPr>
              <a:pattFill prst="pct40">
                <a:fgClr>
                  <a:srgbClr val="E7E8E4"/>
                </a:fgClr>
                <a:bgClr>
                  <a:schemeClr val="tx1"/>
                </a:bgClr>
              </a:pattFill>
              <a:ln w="19050">
                <a:noFill/>
              </a:ln>
              <a:effectLst/>
            </c:spPr>
            <c:extLst>
              <c:ext xmlns:c16="http://schemas.microsoft.com/office/drawing/2014/chart" uri="{C3380CC4-5D6E-409C-BE32-E72D297353CC}">
                <c16:uniqueId val="{00000017-D5FB-4764-8FC6-40F9D46DC50A}"/>
              </c:ext>
            </c:extLst>
          </c:dPt>
          <c:dLbls>
            <c:dLbl>
              <c:idx val="0"/>
              <c:layout>
                <c:manualLayout>
                  <c:x val="3.15955766192733E-2"/>
                  <c:y val="-2.97931068134488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FB-4764-8FC6-40F9D46DC50A}"/>
                </c:ext>
              </c:extLst>
            </c:dLbl>
            <c:dLbl>
              <c:idx val="1"/>
              <c:layout>
                <c:manualLayout>
                  <c:x val="5.4765666140073645E-2"/>
                  <c:y val="5.9586213626897869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FB-4764-8FC6-40F9D46DC50A}"/>
                </c:ext>
              </c:extLst>
            </c:dLbl>
            <c:dLbl>
              <c:idx val="2"/>
              <c:layout>
                <c:manualLayout>
                  <c:x val="-5.0552922590837303E-2"/>
                  <c:y val="-3.575172817613883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FB-4764-8FC6-40F9D46DC50A}"/>
                </c:ext>
              </c:extLst>
            </c:dLbl>
            <c:dLbl>
              <c:idx val="3"/>
              <c:layout>
                <c:manualLayout>
                  <c:x val="-4.423380726698261E-2"/>
                  <c:y val="0"/>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FB-4764-8FC6-40F9D46DC50A}"/>
                </c:ext>
              </c:extLst>
            </c:dLbl>
            <c:dLbl>
              <c:idx val="4"/>
              <c:layout>
                <c:manualLayout>
                  <c:x val="-6.9510268562401278E-2"/>
                  <c:y val="3.575172817613872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FB-4764-8FC6-40F9D46DC50A}"/>
                </c:ext>
              </c:extLst>
            </c:dLbl>
            <c:dLbl>
              <c:idx val="5"/>
              <c:layout>
                <c:manualLayout>
                  <c:x val="-0.10321221695629279"/>
                  <c:y val="-5.9586213626898147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FB-4764-8FC6-40F9D46DC50A}"/>
                </c:ext>
              </c:extLst>
            </c:dLbl>
            <c:dLbl>
              <c:idx val="6"/>
              <c:layout>
                <c:manualLayout>
                  <c:x val="-0.14744602422327541"/>
                  <c:y val="-8.9379320440346813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FB-4764-8FC6-40F9D46DC50A}"/>
                </c:ext>
              </c:extLst>
            </c:dLbl>
            <c:dLbl>
              <c:idx val="7"/>
              <c:layout>
                <c:manualLayout>
                  <c:x val="-0.17693522906793049"/>
                  <c:y val="-1.191724272537957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5FB-4764-8FC6-40F9D46DC50A}"/>
                </c:ext>
              </c:extLst>
            </c:dLbl>
            <c:dLbl>
              <c:idx val="8"/>
              <c:layout>
                <c:manualLayout>
                  <c:x val="-9.2680358083201686E-2"/>
                  <c:y val="-3.277241749479382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5FB-4764-8FC6-40F9D46DC50A}"/>
                </c:ext>
              </c:extLst>
            </c:dLbl>
            <c:dLbl>
              <c:idx val="9"/>
              <c:layout>
                <c:manualLayout>
                  <c:x val="-7.5829383886255944E-2"/>
                  <c:y val="-3.873103885748362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5FB-4764-8FC6-40F9D46DC50A}"/>
                </c:ext>
              </c:extLst>
            </c:dLbl>
            <c:dLbl>
              <c:idx val="10"/>
              <c:layout>
                <c:manualLayout>
                  <c:x val="-6.3191153238546993E-3"/>
                  <c:y val="-2.383448545075915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5FB-4764-8FC6-40F9D46DC50A}"/>
                </c:ext>
              </c:extLst>
            </c:dLbl>
            <c:dLbl>
              <c:idx val="11"/>
              <c:layout>
                <c:manualLayout>
                  <c:x val="1.0531858873091101E-2"/>
                  <c:y val="-2.681379613210404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5FB-4764-8FC6-40F9D46DC50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Kompetenser!$A$4:$A$15</c:f>
              <c:strCache>
                <c:ptCount val="12"/>
                <c:pt idx="0">
                  <c:v>Civilingenjör</c:v>
                </c:pt>
                <c:pt idx="1">
                  <c:v>Övrig ingenjör</c:v>
                </c:pt>
                <c:pt idx="2">
                  <c:v>Teknisk doktor/forskare</c:v>
                </c:pt>
                <c:pt idx="3">
                  <c:v>Arkitekt</c:v>
                </c:pt>
                <c:pt idx="4">
                  <c:v>Dataanalytiker</c:v>
                </c:pt>
                <c:pt idx="5">
                  <c:v>IT-tekniker</c:v>
                </c:pt>
                <c:pt idx="6">
                  <c:v>Ekonom</c:v>
                </c:pt>
                <c:pt idx="7">
                  <c:v>Jurist</c:v>
                </c:pt>
                <c:pt idx="8">
                  <c:v>Teknisk assistent</c:v>
                </c:pt>
                <c:pt idx="9">
                  <c:v>Administrativ personal</c:v>
                </c:pt>
                <c:pt idx="10">
                  <c:v>Annan</c:v>
                </c:pt>
                <c:pt idx="11">
                  <c:v>Vet ej</c:v>
                </c:pt>
              </c:strCache>
            </c:strRef>
          </c:cat>
          <c:val>
            <c:numRef>
              <c:f>Kompetenser!$B$4:$B$15</c:f>
              <c:numCache>
                <c:formatCode>0%</c:formatCode>
                <c:ptCount val="12"/>
                <c:pt idx="0">
                  <c:v>0.20386792000000001</c:v>
                </c:pt>
                <c:pt idx="1">
                  <c:v>0.4190566</c:v>
                </c:pt>
                <c:pt idx="2">
                  <c:v>2.245283E-2</c:v>
                </c:pt>
                <c:pt idx="3">
                  <c:v>0.19198113</c:v>
                </c:pt>
                <c:pt idx="4">
                  <c:v>2.0754700000000003E-3</c:v>
                </c:pt>
                <c:pt idx="5">
                  <c:v>1.8867900000000002E-3</c:v>
                </c:pt>
                <c:pt idx="6">
                  <c:v>3.0283020000000001E-2</c:v>
                </c:pt>
                <c:pt idx="7">
                  <c:v>1.22642E-3</c:v>
                </c:pt>
                <c:pt idx="8">
                  <c:v>7.6415100000000007E-3</c:v>
                </c:pt>
                <c:pt idx="9">
                  <c:v>4.4339620000000003E-2</c:v>
                </c:pt>
                <c:pt idx="10">
                  <c:v>5.6320750000000003E-2</c:v>
                </c:pt>
                <c:pt idx="11">
                  <c:v>1.886792E-2</c:v>
                </c:pt>
              </c:numCache>
            </c:numRef>
          </c:val>
          <c:extLst>
            <c:ext xmlns:c16="http://schemas.microsoft.com/office/drawing/2014/chart" uri="{C3380CC4-5D6E-409C-BE32-E72D297353CC}">
              <c16:uniqueId val="{00000018-D5FB-4764-8FC6-40F9D46DC50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15244969378826"/>
          <c:y val="0.11250353499081411"/>
          <c:w val="0.57391754155730534"/>
          <c:h val="0.82459468717297646"/>
        </c:manualLayout>
      </c:layout>
      <c:doughnut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3CB4-4240-B718-D95202E3131F}"/>
              </c:ext>
            </c:extLst>
          </c:dPt>
          <c:dPt>
            <c:idx val="1"/>
            <c:bubble3D val="0"/>
            <c:spPr>
              <a:solidFill>
                <a:srgbClr val="00759E"/>
              </a:solidFill>
              <a:ln w="19050">
                <a:noFill/>
              </a:ln>
              <a:effectLst/>
            </c:spPr>
            <c:extLst>
              <c:ext xmlns:c16="http://schemas.microsoft.com/office/drawing/2014/chart" uri="{C3380CC4-5D6E-409C-BE32-E72D297353CC}">
                <c16:uniqueId val="{00000003-3CB4-4240-B718-D95202E3131F}"/>
              </c:ext>
            </c:extLst>
          </c:dPt>
          <c:dPt>
            <c:idx val="2"/>
            <c:bubble3D val="0"/>
            <c:spPr>
              <a:solidFill>
                <a:srgbClr val="2FAABB"/>
              </a:solidFill>
              <a:ln w="19050">
                <a:noFill/>
              </a:ln>
              <a:effectLst/>
            </c:spPr>
            <c:extLst>
              <c:ext xmlns:c16="http://schemas.microsoft.com/office/drawing/2014/chart" uri="{C3380CC4-5D6E-409C-BE32-E72D297353CC}">
                <c16:uniqueId val="{00000005-3CB4-4240-B718-D95202E3131F}"/>
              </c:ext>
            </c:extLst>
          </c:dPt>
          <c:dPt>
            <c:idx val="3"/>
            <c:bubble3D val="0"/>
            <c:spPr>
              <a:solidFill>
                <a:schemeClr val="accent4"/>
              </a:solidFill>
              <a:ln w="19050">
                <a:noFill/>
              </a:ln>
              <a:effectLst/>
            </c:spPr>
            <c:extLst>
              <c:ext xmlns:c16="http://schemas.microsoft.com/office/drawing/2014/chart" uri="{C3380CC4-5D6E-409C-BE32-E72D297353CC}">
                <c16:uniqueId val="{00000007-3CB4-4240-B718-D95202E3131F}"/>
              </c:ext>
            </c:extLst>
          </c:dPt>
          <c:dPt>
            <c:idx val="4"/>
            <c:bubble3D val="0"/>
            <c:spPr>
              <a:solidFill>
                <a:schemeClr val="accent5"/>
              </a:solidFill>
              <a:ln w="19050">
                <a:noFill/>
              </a:ln>
              <a:effectLst/>
            </c:spPr>
            <c:extLst>
              <c:ext xmlns:c16="http://schemas.microsoft.com/office/drawing/2014/chart" uri="{C3380CC4-5D6E-409C-BE32-E72D297353CC}">
                <c16:uniqueId val="{00000009-3CB4-4240-B718-D95202E3131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B4-4240-B718-D95202E3131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B4-4240-B718-D95202E3131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CB4-4240-B718-D95202E3131F}"/>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B4-4240-B718-D95202E3131F}"/>
                </c:ext>
              </c:extLst>
            </c:dLbl>
            <c:dLbl>
              <c:idx val="4"/>
              <c:layout>
                <c:manualLayout>
                  <c:x val="7.7777777777777779E-2"/>
                  <c:y val="-0.1693097111174988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5.2791557305336835E-2"/>
                      <c:h val="0.12110894972203975"/>
                    </c:manualLayout>
                  </c15:layout>
                </c:ext>
                <c:ext xmlns:c16="http://schemas.microsoft.com/office/drawing/2014/chart" uri="{C3380CC4-5D6E-409C-BE32-E72D297353CC}">
                  <c16:uniqueId val="{00000009-3CB4-4240-B718-D95202E313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extLst>
          </c:dLbls>
          <c:cat>
            <c:strRef>
              <c:f>Blad2!$A$4:$A$8</c:f>
              <c:strCache>
                <c:ptCount val="5"/>
                <c:pt idx="0">
                  <c:v>0-10%</c:v>
                </c:pt>
                <c:pt idx="1">
                  <c:v>11-25%</c:v>
                </c:pt>
                <c:pt idx="2">
                  <c:v>26-50%</c:v>
                </c:pt>
                <c:pt idx="3">
                  <c:v>Mer än 50%</c:v>
                </c:pt>
                <c:pt idx="4">
                  <c:v>Vet ej</c:v>
                </c:pt>
              </c:strCache>
            </c:strRef>
          </c:cat>
          <c:val>
            <c:numRef>
              <c:f>Blad2!$B$4:$B$8</c:f>
              <c:numCache>
                <c:formatCode>0%</c:formatCode>
                <c:ptCount val="5"/>
                <c:pt idx="0">
                  <c:v>0.87735799999999997</c:v>
                </c:pt>
                <c:pt idx="1">
                  <c:v>2.8302000000000001E-2</c:v>
                </c:pt>
                <c:pt idx="2">
                  <c:v>2.8302000000000001E-2</c:v>
                </c:pt>
                <c:pt idx="3">
                  <c:v>5.6604000000000002E-2</c:v>
                </c:pt>
                <c:pt idx="4">
                  <c:v>9.4339999999999997E-3</c:v>
                </c:pt>
              </c:numCache>
            </c:numRef>
          </c:val>
          <c:extLst>
            <c:ext xmlns:c16="http://schemas.microsoft.com/office/drawing/2014/chart" uri="{C3380CC4-5D6E-409C-BE32-E72D297353CC}">
              <c16:uniqueId val="{0000000A-3CB4-4240-B718-D95202E3131F}"/>
            </c:ext>
          </c:extLst>
        </c:ser>
        <c:dLbls>
          <c:showLegendKey val="0"/>
          <c:showVal val="0"/>
          <c:showCatName val="0"/>
          <c:showSerName val="0"/>
          <c:showPercent val="0"/>
          <c:showBubbleSize val="0"/>
          <c:showLeaderLines val="1"/>
        </c:dLbls>
        <c:firstSliceAng val="0"/>
        <c:holeSize val="47"/>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Kompetenser!$A$4</c:f>
              <c:strCache>
                <c:ptCount val="1"/>
                <c:pt idx="0">
                  <c:v>Civilingenjör</c:v>
                </c:pt>
              </c:strCache>
            </c:strRef>
          </c:tx>
          <c:spPr>
            <a:solidFill>
              <a:srgbClr val="1C656E"/>
            </a:solidFill>
            <a:ln>
              <a:noFill/>
            </a:ln>
            <a:effectLst/>
          </c:spPr>
          <c:invertIfNegative val="0"/>
          <c:dLbls>
            <c:dLbl>
              <c:idx val="2"/>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Kompetenser!$C$4:$F$4</c:f>
              <c:numCache>
                <c:formatCode>0.0%</c:formatCode>
                <c:ptCount val="4"/>
                <c:pt idx="0">
                  <c:v>0.24166667</c:v>
                </c:pt>
                <c:pt idx="1">
                  <c:v>0.33636364000000002</c:v>
                </c:pt>
                <c:pt idx="2">
                  <c:v>1.5925929999999998E-2</c:v>
                </c:pt>
                <c:pt idx="3">
                  <c:v>0.24222221999999999</c:v>
                </c:pt>
              </c:numCache>
              <c:extLst/>
            </c:numRef>
          </c:val>
          <c:extLst>
            <c:ext xmlns:c16="http://schemas.microsoft.com/office/drawing/2014/chart" uri="{C3380CC4-5D6E-409C-BE32-E72D297353CC}">
              <c16:uniqueId val="{00000000-3428-42EC-AFA8-5B90B5572EBE}"/>
            </c:ext>
          </c:extLst>
        </c:ser>
        <c:ser>
          <c:idx val="1"/>
          <c:order val="1"/>
          <c:tx>
            <c:strRef>
              <c:f>Kompetenser!$A$5</c:f>
              <c:strCache>
                <c:ptCount val="1"/>
                <c:pt idx="0">
                  <c:v>Övrig ingenjör</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Kompetenser!$C$5:$F$5</c:f>
              <c:numCache>
                <c:formatCode>0.0%</c:formatCode>
                <c:ptCount val="4"/>
                <c:pt idx="0">
                  <c:v>0.59166666999999995</c:v>
                </c:pt>
                <c:pt idx="1">
                  <c:v>0.47727272999999998</c:v>
                </c:pt>
                <c:pt idx="2">
                  <c:v>0.12296296</c:v>
                </c:pt>
                <c:pt idx="3">
                  <c:v>0.24444444000000001</c:v>
                </c:pt>
              </c:numCache>
              <c:extLst/>
            </c:numRef>
          </c:val>
          <c:extLst>
            <c:ext xmlns:c16="http://schemas.microsoft.com/office/drawing/2014/chart" uri="{C3380CC4-5D6E-409C-BE32-E72D297353CC}">
              <c16:uniqueId val="{00000001-3428-42EC-AFA8-5B90B5572EBE}"/>
            </c:ext>
          </c:extLst>
        </c:ser>
        <c:ser>
          <c:idx val="2"/>
          <c:order val="2"/>
          <c:tx>
            <c:strRef>
              <c:f>Kompetenser!$A$6</c:f>
              <c:strCache>
                <c:ptCount val="1"/>
                <c:pt idx="0">
                  <c:v>Teknisk doktor/forskare</c:v>
                </c:pt>
              </c:strCache>
            </c:strRef>
          </c:tx>
          <c:spPr>
            <a:solidFill>
              <a:schemeClr val="tx1"/>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Kompetenser!$C$6:$F$6</c:f>
              <c:numCache>
                <c:formatCode>0.0%</c:formatCode>
                <c:ptCount val="4"/>
                <c:pt idx="0">
                  <c:v>2.375E-2</c:v>
                </c:pt>
                <c:pt idx="1">
                  <c:v>3.8636360000000002E-2</c:v>
                </c:pt>
                <c:pt idx="2">
                  <c:v>3.7037000000000002E-4</c:v>
                </c:pt>
                <c:pt idx="3">
                  <c:v>4.2222220000000005E-2</c:v>
                </c:pt>
              </c:numCache>
              <c:extLst/>
            </c:numRef>
          </c:val>
          <c:extLst>
            <c:ext xmlns:c16="http://schemas.microsoft.com/office/drawing/2014/chart" uri="{C3380CC4-5D6E-409C-BE32-E72D297353CC}">
              <c16:uniqueId val="{00000002-3428-42EC-AFA8-5B90B5572EBE}"/>
            </c:ext>
          </c:extLst>
        </c:ser>
        <c:ser>
          <c:idx val="3"/>
          <c:order val="3"/>
          <c:tx>
            <c:strRef>
              <c:f>Kompetenser!$A$7</c:f>
              <c:strCache>
                <c:ptCount val="1"/>
                <c:pt idx="0">
                  <c:v>Arkitekt</c:v>
                </c:pt>
              </c:strCache>
            </c:strRef>
          </c:tx>
          <c:spPr>
            <a:solidFill>
              <a:srgbClr val="00759E"/>
            </a:solidFill>
            <a:ln>
              <a:noFill/>
            </a:ln>
            <a:effectLst/>
          </c:spPr>
          <c:invertIfNegative val="0"/>
          <c:dLbls>
            <c:dLbl>
              <c:idx val="0"/>
              <c:layout>
                <c:manualLayout>
                  <c:x val="0"/>
                  <c:y val="6.577284323892411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27D-483C-A118-7066FA59233A}"/>
                </c:ext>
              </c:extLst>
            </c:dLbl>
            <c:dLbl>
              <c:idx val="1"/>
              <c:delete val="1"/>
              <c:extLst>
                <c:ext xmlns:c15="http://schemas.microsoft.com/office/drawing/2012/chart" uri="{CE6537A1-D6FC-4f65-9D91-7224C49458BB}"/>
                <c:ext xmlns:c16="http://schemas.microsoft.com/office/drawing/2014/chart" uri="{C3380CC4-5D6E-409C-BE32-E72D297353CC}">
                  <c16:uniqueId val="{00000013-727D-483C-A118-7066FA59233A}"/>
                </c:ext>
              </c:extLst>
            </c:dLbl>
            <c:dLbl>
              <c:idx val="3"/>
              <c:delete val="1"/>
              <c:extLst>
                <c:ext xmlns:c15="http://schemas.microsoft.com/office/drawing/2012/chart" uri="{CE6537A1-D6FC-4f65-9D91-7224C49458BB}"/>
                <c:ext xmlns:c16="http://schemas.microsoft.com/office/drawing/2014/chart" uri="{C3380CC4-5D6E-409C-BE32-E72D297353CC}">
                  <c16:uniqueId val="{00000003-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Kompetenser!$C$7:$F$7</c:f>
              <c:numCache>
                <c:formatCode>0.0%</c:formatCode>
                <c:ptCount val="4"/>
                <c:pt idx="0">
                  <c:v>6.6666700000000004E-3</c:v>
                </c:pt>
                <c:pt idx="1">
                  <c:v>0</c:v>
                </c:pt>
                <c:pt idx="2">
                  <c:v>0.74185185000000009</c:v>
                </c:pt>
                <c:pt idx="3">
                  <c:v>0</c:v>
                </c:pt>
              </c:numCache>
              <c:extLst/>
            </c:numRef>
          </c:val>
          <c:extLst>
            <c:ext xmlns:c16="http://schemas.microsoft.com/office/drawing/2014/chart" uri="{C3380CC4-5D6E-409C-BE32-E72D297353CC}">
              <c16:uniqueId val="{00000003-3428-42EC-AFA8-5B90B5572EBE}"/>
            </c:ext>
          </c:extLst>
        </c:ser>
        <c:ser>
          <c:idx val="4"/>
          <c:order val="4"/>
          <c:tx>
            <c:strRef>
              <c:f>Kompetenser!$A$8</c:f>
              <c:strCache>
                <c:ptCount val="1"/>
                <c:pt idx="0">
                  <c:v>Dataanalytiker</c:v>
                </c:pt>
              </c:strCache>
            </c:strRef>
          </c:tx>
          <c:spPr>
            <a:solidFill>
              <a:schemeClr val="accent5"/>
            </a:solidFill>
            <a:ln>
              <a:noFill/>
            </a:ln>
            <a:effectLst/>
          </c:spPr>
          <c:invertIfNegative val="0"/>
          <c:dLbls>
            <c:dLbl>
              <c:idx val="3"/>
              <c:layout>
                <c:manualLayout>
                  <c:x val="0"/>
                  <c:y val="6.2640803084689625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7D-483C-A118-7066FA5923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Kompetenser!$C$8:$F$8</c:f>
              <c:numCache>
                <c:formatCode>0.0%</c:formatCode>
                <c:ptCount val="4"/>
                <c:pt idx="0">
                  <c:v>1.04167E-3</c:v>
                </c:pt>
                <c:pt idx="1">
                  <c:v>0</c:v>
                </c:pt>
                <c:pt idx="2">
                  <c:v>0</c:v>
                </c:pt>
                <c:pt idx="3">
                  <c:v>1.8888890000000002E-2</c:v>
                </c:pt>
              </c:numCache>
              <c:extLst/>
            </c:numRef>
          </c:val>
          <c:extLst>
            <c:ext xmlns:c16="http://schemas.microsoft.com/office/drawing/2014/chart" uri="{C3380CC4-5D6E-409C-BE32-E72D297353CC}">
              <c16:uniqueId val="{00000004-3428-42EC-AFA8-5B90B5572EBE}"/>
            </c:ext>
          </c:extLst>
        </c:ser>
        <c:ser>
          <c:idx val="5"/>
          <c:order val="5"/>
          <c:tx>
            <c:strRef>
              <c:f>Kompetenser!$A$9</c:f>
              <c:strCache>
                <c:ptCount val="1"/>
                <c:pt idx="0">
                  <c:v>IT-tekniker</c:v>
                </c:pt>
              </c:strCache>
            </c:strRef>
          </c:tx>
          <c:spPr>
            <a:solidFill>
              <a:schemeClr val="accent6"/>
            </a:solidFill>
            <a:ln>
              <a:noFill/>
            </a:ln>
            <a:effectLst/>
          </c:spPr>
          <c:invertIfNegative val="0"/>
          <c:dLbls>
            <c:dLbl>
              <c:idx val="3"/>
              <c:layout>
                <c:manualLayout>
                  <c:x val="4.4052863436122268E-3"/>
                  <c:y val="-5.95087629304551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7D-483C-A118-7066FA5923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Kompetenser!$C$9:$F$9</c:f>
              <c:numCache>
                <c:formatCode>0.0%</c:formatCode>
                <c:ptCount val="4"/>
                <c:pt idx="0">
                  <c:v>6.2500000000000001E-4</c:v>
                </c:pt>
                <c:pt idx="1">
                  <c:v>1.3636400000000002E-3</c:v>
                </c:pt>
                <c:pt idx="2">
                  <c:v>3.3333299999999998E-3</c:v>
                </c:pt>
                <c:pt idx="3">
                  <c:v>5.5555600000000002E-3</c:v>
                </c:pt>
              </c:numCache>
              <c:extLst/>
            </c:numRef>
          </c:val>
          <c:extLst>
            <c:ext xmlns:c16="http://schemas.microsoft.com/office/drawing/2014/chart" uri="{C3380CC4-5D6E-409C-BE32-E72D297353CC}">
              <c16:uniqueId val="{00000005-3428-42EC-AFA8-5B90B5572EBE}"/>
            </c:ext>
          </c:extLst>
        </c:ser>
        <c:ser>
          <c:idx val="6"/>
          <c:order val="6"/>
          <c:tx>
            <c:strRef>
              <c:f>Kompetenser!$A$10</c:f>
              <c:strCache>
                <c:ptCount val="1"/>
                <c:pt idx="0">
                  <c:v>Ekonom</c:v>
                </c:pt>
              </c:strCache>
            </c:strRef>
          </c:tx>
          <c:spPr>
            <a:pattFill prst="dkUpDiag">
              <a:fgClr>
                <a:srgbClr val="EDEDED"/>
              </a:fgClr>
              <a:bgClr>
                <a:srgbClr val="CDA197"/>
              </a:bgClr>
            </a:pattFill>
            <a:ln>
              <a:noFill/>
            </a:ln>
            <a:effectLst/>
          </c:spPr>
          <c:invertIfNegative val="0"/>
          <c:dLbls>
            <c:dLbl>
              <c:idx val="1"/>
              <c:layout>
                <c:manualLayout>
                  <c:x val="2.936857562408331E-3"/>
                  <c:y val="7.203791001673301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Kompetenser!$C$10:$F$10</c:f>
              <c:numCache>
                <c:formatCode>0.0%</c:formatCode>
                <c:ptCount val="4"/>
                <c:pt idx="0">
                  <c:v>2.770833E-2</c:v>
                </c:pt>
                <c:pt idx="1">
                  <c:v>1.4090910000000002E-2</c:v>
                </c:pt>
                <c:pt idx="2">
                  <c:v>3.0370370000000001E-2</c:v>
                </c:pt>
                <c:pt idx="3">
                  <c:v>8.3333329999999997E-2</c:v>
                </c:pt>
              </c:numCache>
              <c:extLst/>
            </c:numRef>
          </c:val>
          <c:extLst>
            <c:ext xmlns:c16="http://schemas.microsoft.com/office/drawing/2014/chart" uri="{C3380CC4-5D6E-409C-BE32-E72D297353CC}">
              <c16:uniqueId val="{00000006-3428-42EC-AFA8-5B90B5572EBE}"/>
            </c:ext>
          </c:extLst>
        </c:ser>
        <c:ser>
          <c:idx val="7"/>
          <c:order val="7"/>
          <c:tx>
            <c:strRef>
              <c:f>Kompetenser!$A$11</c:f>
              <c:strCache>
                <c:ptCount val="1"/>
                <c:pt idx="0">
                  <c:v>Jurist</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F-727D-483C-A118-7066FA59233A}"/>
                </c:ext>
              </c:extLst>
            </c:dLbl>
            <c:dLbl>
              <c:idx val="1"/>
              <c:delete val="1"/>
              <c:extLst>
                <c:ext xmlns:c15="http://schemas.microsoft.com/office/drawing/2012/chart" uri="{CE6537A1-D6FC-4f65-9D91-7224C49458BB}"/>
                <c:ext xmlns:c16="http://schemas.microsoft.com/office/drawing/2014/chart" uri="{C3380CC4-5D6E-409C-BE32-E72D297353CC}">
                  <c16:uniqueId val="{0000000D-727D-483C-A118-7066FA59233A}"/>
                </c:ext>
              </c:extLst>
            </c:dLbl>
            <c:dLbl>
              <c:idx val="2"/>
              <c:delete val="1"/>
              <c:extLst>
                <c:ext xmlns:c15="http://schemas.microsoft.com/office/drawing/2012/chart" uri="{CE6537A1-D6FC-4f65-9D91-7224C49458BB}"/>
                <c:ext xmlns:c16="http://schemas.microsoft.com/office/drawing/2014/chart" uri="{C3380CC4-5D6E-409C-BE32-E72D297353CC}">
                  <c16:uniqueId val="{0000000C-727D-483C-A118-7066FA59233A}"/>
                </c:ext>
              </c:extLst>
            </c:dLbl>
            <c:dLbl>
              <c:idx val="3"/>
              <c:layout>
                <c:manualLayout>
                  <c:x val="-1.4684287812042193E-3"/>
                  <c:y val="-5.95087629304551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Kompetenser!$C$11:$F$11</c:f>
              <c:numCache>
                <c:formatCode>0.0%</c:formatCode>
                <c:ptCount val="4"/>
                <c:pt idx="0">
                  <c:v>6.2500000000000001E-4</c:v>
                </c:pt>
                <c:pt idx="1">
                  <c:v>0</c:v>
                </c:pt>
                <c:pt idx="2">
                  <c:v>1.8518499999999999E-3</c:v>
                </c:pt>
                <c:pt idx="3">
                  <c:v>5.5555600000000002E-3</c:v>
                </c:pt>
              </c:numCache>
              <c:extLst/>
            </c:numRef>
          </c:val>
          <c:extLst>
            <c:ext xmlns:c16="http://schemas.microsoft.com/office/drawing/2014/chart" uri="{C3380CC4-5D6E-409C-BE32-E72D297353CC}">
              <c16:uniqueId val="{00000007-3428-42EC-AFA8-5B90B5572EBE}"/>
            </c:ext>
          </c:extLst>
        </c:ser>
        <c:ser>
          <c:idx val="8"/>
          <c:order val="8"/>
          <c:tx>
            <c:strRef>
              <c:f>Kompetenser!$A$12</c:f>
              <c:strCache>
                <c:ptCount val="1"/>
                <c:pt idx="0">
                  <c:v>Teknisk assistent</c:v>
                </c:pt>
              </c:strCache>
            </c:strRef>
          </c:tx>
          <c:spPr>
            <a:pattFill prst="dkUpDiag">
              <a:fgClr>
                <a:srgbClr val="EDEDED"/>
              </a:fgClr>
              <a:bgClr>
                <a:srgbClr val="2FAABB"/>
              </a:bgClr>
            </a:pattFill>
            <a:ln>
              <a:noFill/>
            </a:ln>
            <a:effectLst/>
          </c:spPr>
          <c:invertIfNegative val="0"/>
          <c:dLbls>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Kompetenser!$C$12:$F$12</c:f>
              <c:numCache>
                <c:formatCode>0.0%</c:formatCode>
                <c:ptCount val="4"/>
                <c:pt idx="0">
                  <c:v>0</c:v>
                </c:pt>
                <c:pt idx="1">
                  <c:v>4.5455000000000002E-4</c:v>
                </c:pt>
                <c:pt idx="2">
                  <c:v>0</c:v>
                </c:pt>
                <c:pt idx="3">
                  <c:v>8.8888890000000012E-2</c:v>
                </c:pt>
              </c:numCache>
              <c:extLst/>
            </c:numRef>
          </c:val>
          <c:extLst>
            <c:ext xmlns:c16="http://schemas.microsoft.com/office/drawing/2014/chart" uri="{C3380CC4-5D6E-409C-BE32-E72D297353CC}">
              <c16:uniqueId val="{00000008-3428-42EC-AFA8-5B90B5572EBE}"/>
            </c:ext>
          </c:extLst>
        </c:ser>
        <c:ser>
          <c:idx val="9"/>
          <c:order val="9"/>
          <c:tx>
            <c:strRef>
              <c:f>Kompetenser!$A$13</c:f>
              <c:strCache>
                <c:ptCount val="1"/>
                <c:pt idx="0">
                  <c:v>Administrativ personal</c:v>
                </c:pt>
              </c:strCache>
            </c:strRef>
          </c:tx>
          <c:spPr>
            <a:pattFill prst="narVert">
              <a:fgClr>
                <a:srgbClr val="EDEDED"/>
              </a:fgClr>
              <a:bgClr>
                <a:schemeClr val="accent6"/>
              </a:bgClr>
            </a:pattFill>
            <a:ln>
              <a:noFill/>
            </a:ln>
            <a:effectLst/>
          </c:spPr>
          <c:invertIfNegative val="0"/>
          <c:dLbls>
            <c:dLbl>
              <c:idx val="2"/>
              <c:layout>
                <c:manualLayout>
                  <c:x val="-1.0768353331893562E-16"/>
                  <c:y val="6.26408030846896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Kompetenser!$C$13:$F$13</c:f>
              <c:numCache>
                <c:formatCode>0.0%</c:formatCode>
                <c:ptCount val="4"/>
                <c:pt idx="0">
                  <c:v>2.2708330000000002E-2</c:v>
                </c:pt>
                <c:pt idx="1">
                  <c:v>4.818182E-2</c:v>
                </c:pt>
                <c:pt idx="2">
                  <c:v>0.02</c:v>
                </c:pt>
                <c:pt idx="3">
                  <c:v>0.22333333</c:v>
                </c:pt>
              </c:numCache>
              <c:extLst/>
            </c:numRef>
          </c:val>
          <c:extLst>
            <c:ext xmlns:c16="http://schemas.microsoft.com/office/drawing/2014/chart" uri="{C3380CC4-5D6E-409C-BE32-E72D297353CC}">
              <c16:uniqueId val="{00000009-3428-42EC-AFA8-5B90B5572EBE}"/>
            </c:ext>
          </c:extLst>
        </c:ser>
        <c:ser>
          <c:idx val="10"/>
          <c:order val="10"/>
          <c:tx>
            <c:strRef>
              <c:f>Kompetenser!$A$14</c:f>
              <c:strCache>
                <c:ptCount val="1"/>
                <c:pt idx="0">
                  <c:v>Annan</c:v>
                </c:pt>
              </c:strCache>
            </c:strRef>
          </c:tx>
          <c:spPr>
            <a:pattFill prst="pct10">
              <a:fgClr>
                <a:srgbClr val="EDEDED"/>
              </a:fgClr>
              <a:bgClr>
                <a:srgbClr val="88AAA0"/>
              </a:bgClr>
            </a:patt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Kompetenser!$C$14:$F$14</c:f>
              <c:numCache>
                <c:formatCode>0.0%</c:formatCode>
                <c:ptCount val="4"/>
                <c:pt idx="0">
                  <c:v>8.3541669999999998E-2</c:v>
                </c:pt>
                <c:pt idx="1">
                  <c:v>3.8181820000000005E-2</c:v>
                </c:pt>
                <c:pt idx="2">
                  <c:v>2.6296300000000002E-2</c:v>
                </c:pt>
                <c:pt idx="3">
                  <c:v>4.5555560000000002E-2</c:v>
                </c:pt>
              </c:numCache>
              <c:extLst/>
            </c:numRef>
          </c:val>
          <c:extLst>
            <c:ext xmlns:c16="http://schemas.microsoft.com/office/drawing/2014/chart" uri="{C3380CC4-5D6E-409C-BE32-E72D297353CC}">
              <c16:uniqueId val="{0000000A-3428-42EC-AFA8-5B90B5572EBE}"/>
            </c:ext>
          </c:extLst>
        </c:ser>
        <c:ser>
          <c:idx val="11"/>
          <c:order val="11"/>
          <c:tx>
            <c:strRef>
              <c:f>Kompetenser!$A$15</c:f>
              <c:strCache>
                <c:ptCount val="1"/>
                <c:pt idx="0">
                  <c:v>Vet ej</c:v>
                </c:pt>
              </c:strCache>
            </c:strRef>
          </c:tx>
          <c:spPr>
            <a:pattFill prst="pct70">
              <a:fgClr>
                <a:srgbClr val="EDEDED"/>
              </a:fgClr>
              <a:bgClr>
                <a:schemeClr val="tx1"/>
              </a:bgClr>
            </a:patt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727D-483C-A118-7066FA59233A}"/>
                </c:ext>
              </c:extLst>
            </c:dLbl>
            <c:dLbl>
              <c:idx val="3"/>
              <c:delete val="1"/>
              <c:extLst>
                <c:ext xmlns:c15="http://schemas.microsoft.com/office/drawing/2012/chart" uri="{CE6537A1-D6FC-4f65-9D91-7224C49458BB}"/>
                <c:ext xmlns:c16="http://schemas.microsoft.com/office/drawing/2014/chart" uri="{C3380CC4-5D6E-409C-BE32-E72D297353CC}">
                  <c16:uniqueId val="{00000005-727D-483C-A118-7066FA5923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Kompetenser!$C$2:$F$2</c:f>
              <c:strCache>
                <c:ptCount val="4"/>
                <c:pt idx="0">
                  <c:v>Teknikkonsultföretag</c:v>
                </c:pt>
                <c:pt idx="1">
                  <c:v>Industri- och techkonsultföretag</c:v>
                </c:pt>
                <c:pt idx="2">
                  <c:v>Arkitektföretag</c:v>
                </c:pt>
                <c:pt idx="3">
                  <c:v>Övriga (FoU, TIC, Annan)</c:v>
                </c:pt>
              </c:strCache>
              <c:extLst/>
            </c:strRef>
          </c:cat>
          <c:val>
            <c:numRef>
              <c:f>Kompetenser!$C$15:$F$15</c:f>
              <c:numCache>
                <c:formatCode>0.0%</c:formatCode>
                <c:ptCount val="4"/>
                <c:pt idx="0">
                  <c:v>0</c:v>
                </c:pt>
                <c:pt idx="1">
                  <c:v>4.5454549999999996E-2</c:v>
                </c:pt>
                <c:pt idx="2">
                  <c:v>3.703704E-2</c:v>
                </c:pt>
                <c:pt idx="3">
                  <c:v>0</c:v>
                </c:pt>
              </c:numCache>
              <c:extLst/>
            </c:numRef>
          </c:val>
          <c:extLst>
            <c:ext xmlns:c16="http://schemas.microsoft.com/office/drawing/2014/chart" uri="{C3380CC4-5D6E-409C-BE32-E72D297353CC}">
              <c16:uniqueId val="{0000000B-3428-42EC-AFA8-5B90B5572EBE}"/>
            </c:ext>
          </c:extLst>
        </c:ser>
        <c:dLbls>
          <c:dLblPos val="ctr"/>
          <c:showLegendKey val="0"/>
          <c:showVal val="1"/>
          <c:showCatName val="0"/>
          <c:showSerName val="0"/>
          <c:showPercent val="0"/>
          <c:showBubbleSize val="0"/>
        </c:dLbls>
        <c:gapWidth val="150"/>
        <c:overlap val="100"/>
        <c:axId val="1918462927"/>
        <c:axId val="1918471087"/>
      </c:barChart>
      <c:catAx>
        <c:axId val="19184629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18471087"/>
        <c:crosses val="autoZero"/>
        <c:auto val="1"/>
        <c:lblAlgn val="ctr"/>
        <c:lblOffset val="100"/>
        <c:noMultiLvlLbl val="0"/>
      </c:catAx>
      <c:valAx>
        <c:axId val="191847108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18462927"/>
        <c:crosses val="autoZero"/>
        <c:crossBetween val="between"/>
      </c:valAx>
      <c:spPr>
        <a:noFill/>
        <a:ln>
          <a:noFill/>
        </a:ln>
        <a:effectLst/>
      </c:spPr>
    </c:plotArea>
    <c:legend>
      <c:legendPos val="b"/>
      <c:layout>
        <c:manualLayout>
          <c:xMode val="edge"/>
          <c:yMode val="edge"/>
          <c:x val="0.19876513233202678"/>
          <c:y val="0.83604213703785457"/>
          <c:w val="0.78161804664284806"/>
          <c:h val="0.1451656220367385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solidFill>
      <a:schemeClr val="bg1"/>
    </a:solidFill>
    <a:ln>
      <a:noFill/>
    </a:ln>
    <a:effectLst/>
  </c:spPr>
  <c:txPr>
    <a:bodyPr/>
    <a:lstStyle/>
    <a:p>
      <a:pPr>
        <a:defRPr/>
      </a:pPr>
      <a:endParaRPr lang="sv-S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100" b="1"/>
              <a:t>Totalt 2020-2025</a:t>
            </a:r>
          </a:p>
        </c:rich>
      </c:tx>
      <c:layout>
        <c:manualLayout>
          <c:xMode val="edge"/>
          <c:yMode val="edge"/>
          <c:x val="2.1750000000000037E-2"/>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'Erfarenhet längd'!$G$2</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längd'!$A$11:$A$14</c:f>
              <c:strCache>
                <c:ptCount val="4"/>
                <c:pt idx="0">
                  <c:v>Mindre än 10 år</c:v>
                </c:pt>
                <c:pt idx="1">
                  <c:v>10-14 år</c:v>
                </c:pt>
                <c:pt idx="2">
                  <c:v>15-25 år</c:v>
                </c:pt>
                <c:pt idx="3">
                  <c:v>Över 25 år</c:v>
                </c:pt>
              </c:strCache>
            </c:strRef>
          </c:cat>
          <c:val>
            <c:numRef>
              <c:f>'Erfarenhet längd'!$G$11:$G$14</c:f>
              <c:numCache>
                <c:formatCode>0%</c:formatCode>
                <c:ptCount val="4"/>
                <c:pt idx="0">
                  <c:v>0.28000000000000003</c:v>
                </c:pt>
                <c:pt idx="1">
                  <c:v>0.37</c:v>
                </c:pt>
                <c:pt idx="2">
                  <c:v>0.23</c:v>
                </c:pt>
                <c:pt idx="3">
                  <c:v>0.06</c:v>
                </c:pt>
              </c:numCache>
            </c:numRef>
          </c:val>
          <c:extLst>
            <c:ext xmlns:c16="http://schemas.microsoft.com/office/drawing/2014/chart" uri="{C3380CC4-5D6E-409C-BE32-E72D297353CC}">
              <c16:uniqueId val="{00000000-92AD-4FD5-969D-54D2DF591743}"/>
            </c:ext>
          </c:extLst>
        </c:ser>
        <c:ser>
          <c:idx val="1"/>
          <c:order val="1"/>
          <c:tx>
            <c:strRef>
              <c:f>'Erfarenhet längd'!$H$2</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längd'!$A$11:$A$14</c:f>
              <c:strCache>
                <c:ptCount val="4"/>
                <c:pt idx="0">
                  <c:v>Mindre än 10 år</c:v>
                </c:pt>
                <c:pt idx="1">
                  <c:v>10-14 år</c:v>
                </c:pt>
                <c:pt idx="2">
                  <c:v>15-25 år</c:v>
                </c:pt>
                <c:pt idx="3">
                  <c:v>Över 25 år</c:v>
                </c:pt>
              </c:strCache>
            </c:strRef>
          </c:cat>
          <c:val>
            <c:numRef>
              <c:f>'Erfarenhet längd'!$H$11:$H$14</c:f>
              <c:numCache>
                <c:formatCode>0%</c:formatCode>
                <c:ptCount val="4"/>
                <c:pt idx="0">
                  <c:v>0.27</c:v>
                </c:pt>
                <c:pt idx="1">
                  <c:v>0.35</c:v>
                </c:pt>
                <c:pt idx="2">
                  <c:v>0.23</c:v>
                </c:pt>
                <c:pt idx="3">
                  <c:v>0.1</c:v>
                </c:pt>
              </c:numCache>
            </c:numRef>
          </c:val>
          <c:extLst>
            <c:ext xmlns:c16="http://schemas.microsoft.com/office/drawing/2014/chart" uri="{C3380CC4-5D6E-409C-BE32-E72D297353CC}">
              <c16:uniqueId val="{00000001-92AD-4FD5-969D-54D2DF591743}"/>
            </c:ext>
          </c:extLst>
        </c:ser>
        <c:ser>
          <c:idx val="2"/>
          <c:order val="2"/>
          <c:tx>
            <c:strRef>
              <c:f>'Erfarenhet längd'!$I$2</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längd'!$A$11:$A$14</c:f>
              <c:strCache>
                <c:ptCount val="4"/>
                <c:pt idx="0">
                  <c:v>Mindre än 10 år</c:v>
                </c:pt>
                <c:pt idx="1">
                  <c:v>10-14 år</c:v>
                </c:pt>
                <c:pt idx="2">
                  <c:v>15-25 år</c:v>
                </c:pt>
                <c:pt idx="3">
                  <c:v>Över 25 år</c:v>
                </c:pt>
              </c:strCache>
            </c:strRef>
          </c:cat>
          <c:val>
            <c:numRef>
              <c:f>'Erfarenhet längd'!$I$11:$I$14</c:f>
              <c:numCache>
                <c:formatCode>0%</c:formatCode>
                <c:ptCount val="4"/>
                <c:pt idx="0">
                  <c:v>0.23</c:v>
                </c:pt>
                <c:pt idx="1">
                  <c:v>0.41</c:v>
                </c:pt>
                <c:pt idx="2">
                  <c:v>0.25</c:v>
                </c:pt>
                <c:pt idx="3">
                  <c:v>0.05</c:v>
                </c:pt>
              </c:numCache>
            </c:numRef>
          </c:val>
          <c:extLst>
            <c:ext xmlns:c16="http://schemas.microsoft.com/office/drawing/2014/chart" uri="{C3380CC4-5D6E-409C-BE32-E72D297353CC}">
              <c16:uniqueId val="{00000002-92AD-4FD5-969D-54D2DF591743}"/>
            </c:ext>
          </c:extLst>
        </c:ser>
        <c:ser>
          <c:idx val="3"/>
          <c:order val="3"/>
          <c:tx>
            <c:strRef>
              <c:f>'Erfarenhet längd'!$J$2</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längd'!$A$11:$A$14</c:f>
              <c:strCache>
                <c:ptCount val="4"/>
                <c:pt idx="0">
                  <c:v>Mindre än 10 år</c:v>
                </c:pt>
                <c:pt idx="1">
                  <c:v>10-14 år</c:v>
                </c:pt>
                <c:pt idx="2">
                  <c:v>15-25 år</c:v>
                </c:pt>
                <c:pt idx="3">
                  <c:v>Över 25 år</c:v>
                </c:pt>
              </c:strCache>
            </c:strRef>
          </c:cat>
          <c:val>
            <c:numRef>
              <c:f>'Erfarenhet längd'!$J$11:$J$14</c:f>
              <c:numCache>
                <c:formatCode>0%</c:formatCode>
                <c:ptCount val="4"/>
                <c:pt idx="0">
                  <c:v>0.12</c:v>
                </c:pt>
                <c:pt idx="1">
                  <c:v>0.44</c:v>
                </c:pt>
                <c:pt idx="2">
                  <c:v>0.36</c:v>
                </c:pt>
                <c:pt idx="3">
                  <c:v>0.06</c:v>
                </c:pt>
              </c:numCache>
            </c:numRef>
          </c:val>
          <c:extLst>
            <c:ext xmlns:c16="http://schemas.microsoft.com/office/drawing/2014/chart" uri="{C3380CC4-5D6E-409C-BE32-E72D297353CC}">
              <c16:uniqueId val="{00000003-92AD-4FD5-969D-54D2DF591743}"/>
            </c:ext>
          </c:extLst>
        </c:ser>
        <c:ser>
          <c:idx val="4"/>
          <c:order val="4"/>
          <c:tx>
            <c:strRef>
              <c:f>'Erfarenhet längd'!$K$2</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längd'!$A$11:$A$14</c:f>
              <c:strCache>
                <c:ptCount val="4"/>
                <c:pt idx="0">
                  <c:v>Mindre än 10 år</c:v>
                </c:pt>
                <c:pt idx="1">
                  <c:v>10-14 år</c:v>
                </c:pt>
                <c:pt idx="2">
                  <c:v>15-25 år</c:v>
                </c:pt>
                <c:pt idx="3">
                  <c:v>Över 25 år</c:v>
                </c:pt>
              </c:strCache>
            </c:strRef>
          </c:cat>
          <c:val>
            <c:numRef>
              <c:f>'Erfarenhet längd'!$K$11:$K$14</c:f>
              <c:numCache>
                <c:formatCode>0%</c:formatCode>
                <c:ptCount val="4"/>
                <c:pt idx="0">
                  <c:v>0.152672</c:v>
                </c:pt>
                <c:pt idx="1">
                  <c:v>0.427481</c:v>
                </c:pt>
                <c:pt idx="2">
                  <c:v>0.34351100000000001</c:v>
                </c:pt>
                <c:pt idx="3">
                  <c:v>3.0533999999999999E-2</c:v>
                </c:pt>
              </c:numCache>
            </c:numRef>
          </c:val>
          <c:extLst>
            <c:ext xmlns:c16="http://schemas.microsoft.com/office/drawing/2014/chart" uri="{C3380CC4-5D6E-409C-BE32-E72D297353CC}">
              <c16:uniqueId val="{00000004-92AD-4FD5-969D-54D2DF591743}"/>
            </c:ext>
          </c:extLst>
        </c:ser>
        <c:ser>
          <c:idx val="5"/>
          <c:order val="5"/>
          <c:tx>
            <c:strRef>
              <c:f>'Erfarenhet längd'!$L$2</c:f>
              <c:strCache>
                <c:ptCount val="1"/>
                <c:pt idx="0">
                  <c:v>2025</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längd'!$A$11:$A$14</c:f>
              <c:strCache>
                <c:ptCount val="4"/>
                <c:pt idx="0">
                  <c:v>Mindre än 10 år</c:v>
                </c:pt>
                <c:pt idx="1">
                  <c:v>10-14 år</c:v>
                </c:pt>
                <c:pt idx="2">
                  <c:v>15-25 år</c:v>
                </c:pt>
                <c:pt idx="3">
                  <c:v>Över 25 år</c:v>
                </c:pt>
              </c:strCache>
            </c:strRef>
          </c:cat>
          <c:val>
            <c:numRef>
              <c:f>'Erfarenhet längd'!$L$11:$L$14</c:f>
              <c:numCache>
                <c:formatCode>0%</c:formatCode>
                <c:ptCount val="4"/>
                <c:pt idx="0">
                  <c:v>0.18867900000000001</c:v>
                </c:pt>
                <c:pt idx="1">
                  <c:v>0.34905700000000001</c:v>
                </c:pt>
                <c:pt idx="2">
                  <c:v>0.37735800000000003</c:v>
                </c:pt>
                <c:pt idx="3">
                  <c:v>3.7735999999999999E-2</c:v>
                </c:pt>
              </c:numCache>
            </c:numRef>
          </c:val>
          <c:extLst>
            <c:ext xmlns:c16="http://schemas.microsoft.com/office/drawing/2014/chart" uri="{C3380CC4-5D6E-409C-BE32-E72D297353CC}">
              <c16:uniqueId val="{00000005-92AD-4FD5-969D-54D2DF591743}"/>
            </c:ext>
          </c:extLst>
        </c:ser>
        <c:dLbls>
          <c:dLblPos val="outEnd"/>
          <c:showLegendKey val="0"/>
          <c:showVal val="1"/>
          <c:showCatName val="0"/>
          <c:showSerName val="0"/>
          <c:showPercent val="0"/>
          <c:showBubbleSize val="0"/>
        </c:dLbls>
        <c:gapWidth val="219"/>
        <c:overlap val="-27"/>
        <c:axId val="1916414943"/>
        <c:axId val="1916415423"/>
      </c:barChart>
      <c:catAx>
        <c:axId val="1916414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16415423"/>
        <c:crosses val="autoZero"/>
        <c:auto val="1"/>
        <c:lblAlgn val="ctr"/>
        <c:lblOffset val="100"/>
        <c:noMultiLvlLbl val="0"/>
      </c:catAx>
      <c:valAx>
        <c:axId val="191641542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16414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100" b="1">
                <a:latin typeface="+mj-lt"/>
              </a:rPr>
              <a:t>Per</a:t>
            </a:r>
            <a:r>
              <a:rPr lang="sv-SE" sz="1100" b="1" baseline="0">
                <a:latin typeface="+mj-lt"/>
              </a:rPr>
              <a:t> verksamhetsområde 2025</a:t>
            </a:r>
            <a:endParaRPr lang="sv-SE" sz="1100" b="1">
              <a:latin typeface="+mj-lt"/>
            </a:endParaRPr>
          </a:p>
        </c:rich>
      </c:tx>
      <c:layout>
        <c:manualLayout>
          <c:xMode val="edge"/>
          <c:yMode val="edge"/>
          <c:x val="6.0555555555555744E-3"/>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percentStacked"/>
        <c:varyColors val="0"/>
        <c:ser>
          <c:idx val="1"/>
          <c:order val="1"/>
          <c:tx>
            <c:strRef>
              <c:f>'Erfarenhet längd'!$A$4</c:f>
              <c:strCache>
                <c:ptCount val="1"/>
                <c:pt idx="0">
                  <c:v>Mindre än 5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längd'!$C$4:$F$4</c:f>
              <c:numCache>
                <c:formatCode>0%</c:formatCode>
                <c:ptCount val="4"/>
                <c:pt idx="0">
                  <c:v>0.27083299999999999</c:v>
                </c:pt>
                <c:pt idx="1">
                  <c:v>0.31818200000000002</c:v>
                </c:pt>
                <c:pt idx="2">
                  <c:v>0.111111</c:v>
                </c:pt>
                <c:pt idx="3">
                  <c:v>0.222222</c:v>
                </c:pt>
              </c:numCache>
            </c:numRef>
          </c:val>
          <c:extLst>
            <c:ext xmlns:c16="http://schemas.microsoft.com/office/drawing/2014/chart" uri="{C3380CC4-5D6E-409C-BE32-E72D297353CC}">
              <c16:uniqueId val="{00000000-6A71-44AB-BEAB-D9E664EAAEE8}"/>
            </c:ext>
          </c:extLst>
        </c:ser>
        <c:ser>
          <c:idx val="2"/>
          <c:order val="2"/>
          <c:tx>
            <c:strRef>
              <c:f>'Erfarenhet längd'!$A$5</c:f>
              <c:strCache>
                <c:ptCount val="1"/>
                <c:pt idx="0">
                  <c:v>5-14 år</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längd'!$C$5:$F$5</c:f>
              <c:numCache>
                <c:formatCode>0%</c:formatCode>
                <c:ptCount val="4"/>
                <c:pt idx="0">
                  <c:v>0.6875</c:v>
                </c:pt>
                <c:pt idx="1">
                  <c:v>0.59090900000000002</c:v>
                </c:pt>
                <c:pt idx="2">
                  <c:v>0.74074099999999998</c:v>
                </c:pt>
                <c:pt idx="3">
                  <c:v>0.55555600000000005</c:v>
                </c:pt>
              </c:numCache>
            </c:numRef>
          </c:val>
          <c:extLst>
            <c:ext xmlns:c16="http://schemas.microsoft.com/office/drawing/2014/chart" uri="{C3380CC4-5D6E-409C-BE32-E72D297353CC}">
              <c16:uniqueId val="{00000001-6A71-44AB-BEAB-D9E664EAAEE8}"/>
            </c:ext>
          </c:extLst>
        </c:ser>
        <c:ser>
          <c:idx val="3"/>
          <c:order val="3"/>
          <c:tx>
            <c:strRef>
              <c:f>'Erfarenhet längd'!$A$6</c:f>
              <c:strCache>
                <c:ptCount val="1"/>
                <c:pt idx="0">
                  <c:v>15-25 år</c:v>
                </c:pt>
              </c:strCache>
            </c:strRef>
          </c:tx>
          <c:spPr>
            <a:solidFill>
              <a:schemeClr val="accent4">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längd'!$C$6:$F$6</c:f>
              <c:numCache>
                <c:formatCode>0%</c:formatCode>
                <c:ptCount val="4"/>
                <c:pt idx="0">
                  <c:v>4.1667000000000003E-2</c:v>
                </c:pt>
                <c:pt idx="1">
                  <c:v>9.0909000000000004E-2</c:v>
                </c:pt>
                <c:pt idx="2">
                  <c:v>3.7037E-2</c:v>
                </c:pt>
                <c:pt idx="3">
                  <c:v>0.222222</c:v>
                </c:pt>
              </c:numCache>
            </c:numRef>
          </c:val>
          <c:extLst>
            <c:ext xmlns:c16="http://schemas.microsoft.com/office/drawing/2014/chart" uri="{C3380CC4-5D6E-409C-BE32-E72D297353CC}">
              <c16:uniqueId val="{00000002-6A71-44AB-BEAB-D9E664EAAEE8}"/>
            </c:ext>
          </c:extLst>
        </c:ser>
        <c:ser>
          <c:idx val="4"/>
          <c:order val="4"/>
          <c:tx>
            <c:strRef>
              <c:f>'Erfarenhet längd'!$A$7</c:f>
              <c:strCache>
                <c:ptCount val="1"/>
                <c:pt idx="0">
                  <c:v>Över 25 år</c:v>
                </c:pt>
              </c:strCache>
            </c:strRef>
          </c:tx>
          <c:spPr>
            <a:solidFill>
              <a:schemeClr val="accent5"/>
            </a:solidFill>
            <a:ln>
              <a:noFill/>
            </a:ln>
            <a:effectLst/>
          </c:spPr>
          <c:invertIfNegative val="0"/>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längd'!$C$7:$F$7</c:f>
              <c:numCache>
                <c:formatCode>General</c:formatCode>
                <c:ptCount val="4"/>
              </c:numCache>
            </c:numRef>
          </c:val>
          <c:extLst>
            <c:ext xmlns:c16="http://schemas.microsoft.com/office/drawing/2014/chart" uri="{C3380CC4-5D6E-409C-BE32-E72D297353CC}">
              <c16:uniqueId val="{00000003-6A71-44AB-BEAB-D9E664EAAEE8}"/>
            </c:ext>
          </c:extLst>
        </c:ser>
        <c:dLbls>
          <c:showLegendKey val="0"/>
          <c:showVal val="0"/>
          <c:showCatName val="0"/>
          <c:showSerName val="0"/>
          <c:showPercent val="0"/>
          <c:showBubbleSize val="0"/>
        </c:dLbls>
        <c:gapWidth val="150"/>
        <c:overlap val="100"/>
        <c:axId val="866774335"/>
        <c:axId val="866769055"/>
        <c:extLst>
          <c:ext xmlns:c15="http://schemas.microsoft.com/office/drawing/2012/chart" uri="{02D57815-91ED-43cb-92C2-25804820EDAC}">
            <c15:filteredBarSeries>
              <c15:ser>
                <c:idx val="0"/>
                <c:order val="0"/>
                <c:tx>
                  <c:strRef>
                    <c:extLst>
                      <c:ext uri="{02D57815-91ED-43cb-92C2-25804820EDAC}">
                        <c15:formulaRef>
                          <c15:sqref>'Erfarenhet längd'!$A$4</c15:sqref>
                        </c15:formulaRef>
                      </c:ext>
                    </c:extLst>
                    <c:strCache>
                      <c:ptCount val="1"/>
                      <c:pt idx="0">
                        <c:v>Mindre än 5 år</c:v>
                      </c:pt>
                    </c:strCache>
                  </c:strRef>
                </c:tx>
                <c:spPr>
                  <a:solidFill>
                    <a:schemeClr val="accent1"/>
                  </a:solidFill>
                  <a:ln>
                    <a:noFill/>
                  </a:ln>
                  <a:effectLst/>
                </c:spPr>
                <c:invertIfNegative val="0"/>
                <c:cat>
                  <c:strRef>
                    <c:extLst>
                      <c:ext uri="{02D57815-91ED-43cb-92C2-25804820EDAC}">
                        <c15:formulaRef>
                          <c15:sqref>'Erfarenhet längd'!$C$2:$F$2</c15:sqref>
                        </c15:formulaRef>
                      </c:ext>
                    </c:extLst>
                    <c:strCache>
                      <c:ptCount val="4"/>
                      <c:pt idx="0">
                        <c:v>Teknikkonsultföretag</c:v>
                      </c:pt>
                      <c:pt idx="1">
                        <c:v>Industri- och techkonsultföretag</c:v>
                      </c:pt>
                      <c:pt idx="2">
                        <c:v>Arkitektföretag</c:v>
                      </c:pt>
                      <c:pt idx="3">
                        <c:v>Övriga (FoU, TIC, Annan)</c:v>
                      </c:pt>
                    </c:strCache>
                  </c:strRef>
                </c:cat>
                <c:val>
                  <c:numRef>
                    <c:extLst>
                      <c:ext uri="{02D57815-91ED-43cb-92C2-25804820EDAC}">
                        <c15:formulaRef>
                          <c15:sqref>'Erfarenhet längd'!$C$3:$F$3</c15:sqref>
                        </c15:formulaRef>
                      </c:ext>
                    </c:extLst>
                    <c:numCache>
                      <c:formatCode>General</c:formatCode>
                      <c:ptCount val="4"/>
                    </c:numCache>
                  </c:numRef>
                </c:val>
                <c:extLst>
                  <c:ext xmlns:c16="http://schemas.microsoft.com/office/drawing/2014/chart" uri="{C3380CC4-5D6E-409C-BE32-E72D297353CC}">
                    <c16:uniqueId val="{00000004-6A71-44AB-BEAB-D9E664EAAEE8}"/>
                  </c:ext>
                </c:extLst>
              </c15:ser>
            </c15:filteredBarSeries>
            <c15:filteredBarSeries>
              <c15:ser>
                <c:idx val="5"/>
                <c:order val="5"/>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'Erfarenhet längd'!$C$2:$F$2</c15:sqref>
                        </c15:formulaRef>
                      </c:ext>
                    </c:extLst>
                    <c:strCache>
                      <c:ptCount val="4"/>
                      <c:pt idx="0">
                        <c:v>Teknikkonsultföretag</c:v>
                      </c:pt>
                      <c:pt idx="1">
                        <c:v>Industri- och techkonsultföretag</c:v>
                      </c:pt>
                      <c:pt idx="2">
                        <c:v>Arkitektföretag</c:v>
                      </c:pt>
                      <c:pt idx="3">
                        <c:v>Övriga (FoU, TIC, Annan)</c:v>
                      </c:pt>
                    </c:strCache>
                  </c:strRef>
                </c:cat>
                <c:val>
                  <c:numRef>
                    <c:extLst xmlns:c15="http://schemas.microsoft.com/office/drawing/2012/chart">
                      <c:ext xmlns:c15="http://schemas.microsoft.com/office/drawing/2012/chart" uri="{02D57815-91ED-43cb-92C2-25804820EDAC}">
                        <c15:formulaRef>
                          <c15:sqref>'Erfarenhet längd'!$C$8:$F$8</c15:sqref>
                        </c15:formulaRef>
                      </c:ext>
                    </c:extLst>
                    <c:numCache>
                      <c:formatCode>General</c:formatCode>
                      <c:ptCount val="4"/>
                      <c:pt idx="2" formatCode="0%">
                        <c:v>0.111111</c:v>
                      </c:pt>
                    </c:numCache>
                  </c:numRef>
                </c:val>
                <c:extLst xmlns:c15="http://schemas.microsoft.com/office/drawing/2012/chart">
                  <c:ext xmlns:c16="http://schemas.microsoft.com/office/drawing/2014/chart" uri="{C3380CC4-5D6E-409C-BE32-E72D297353CC}">
                    <c16:uniqueId val="{00000005-6A71-44AB-BEAB-D9E664EAAEE8}"/>
                  </c:ext>
                </c:extLst>
              </c15:ser>
            </c15:filteredBarSeries>
          </c:ext>
        </c:extLst>
      </c:barChart>
      <c:catAx>
        <c:axId val="866774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66769055"/>
        <c:crosses val="autoZero"/>
        <c:auto val="1"/>
        <c:lblAlgn val="ctr"/>
        <c:lblOffset val="100"/>
        <c:noMultiLvlLbl val="0"/>
      </c:catAx>
      <c:valAx>
        <c:axId val="86676905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66774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100" b="1"/>
              <a:t>Totalt 2020-2025</a:t>
            </a:r>
          </a:p>
        </c:rich>
      </c:tx>
      <c:layout>
        <c:manualLayout>
          <c:xMode val="edge"/>
          <c:yMode val="edge"/>
          <c:x val="2.1750000000000037E-2"/>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'Erfarenhet längd'!$G$2</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längd'!$A$4:$A$7</c:f>
              <c:strCache>
                <c:ptCount val="4"/>
                <c:pt idx="0">
                  <c:v>Mindre än 5 år</c:v>
                </c:pt>
                <c:pt idx="1">
                  <c:v>5-14 år</c:v>
                </c:pt>
                <c:pt idx="2">
                  <c:v>15-25 år</c:v>
                </c:pt>
                <c:pt idx="3">
                  <c:v>Över 25 år</c:v>
                </c:pt>
              </c:strCache>
            </c:strRef>
          </c:cat>
          <c:val>
            <c:numRef>
              <c:f>'Erfarenhet längd'!$G$4:$G$7</c:f>
              <c:numCache>
                <c:formatCode>0%</c:formatCode>
                <c:ptCount val="4"/>
                <c:pt idx="0">
                  <c:v>0.3</c:v>
                </c:pt>
                <c:pt idx="1">
                  <c:v>0.56000000000000005</c:v>
                </c:pt>
                <c:pt idx="2">
                  <c:v>0.09</c:v>
                </c:pt>
                <c:pt idx="3">
                  <c:v>0.01</c:v>
                </c:pt>
              </c:numCache>
            </c:numRef>
          </c:val>
          <c:extLst>
            <c:ext xmlns:c16="http://schemas.microsoft.com/office/drawing/2014/chart" uri="{C3380CC4-5D6E-409C-BE32-E72D297353CC}">
              <c16:uniqueId val="{00000000-F1A5-4326-9431-1A6FD486FF6C}"/>
            </c:ext>
          </c:extLst>
        </c:ser>
        <c:ser>
          <c:idx val="1"/>
          <c:order val="1"/>
          <c:tx>
            <c:strRef>
              <c:f>'Erfarenhet längd'!$H$2</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längd'!$A$4:$A$7</c:f>
              <c:strCache>
                <c:ptCount val="4"/>
                <c:pt idx="0">
                  <c:v>Mindre än 5 år</c:v>
                </c:pt>
                <c:pt idx="1">
                  <c:v>5-14 år</c:v>
                </c:pt>
                <c:pt idx="2">
                  <c:v>15-25 år</c:v>
                </c:pt>
                <c:pt idx="3">
                  <c:v>Över 25 år</c:v>
                </c:pt>
              </c:strCache>
            </c:strRef>
          </c:cat>
          <c:val>
            <c:numRef>
              <c:f>'Erfarenhet längd'!$H$4:$H$7</c:f>
              <c:numCache>
                <c:formatCode>0%</c:formatCode>
                <c:ptCount val="4"/>
                <c:pt idx="0">
                  <c:v>0.37</c:v>
                </c:pt>
                <c:pt idx="1">
                  <c:v>0.5</c:v>
                </c:pt>
                <c:pt idx="2">
                  <c:v>0.06</c:v>
                </c:pt>
                <c:pt idx="3">
                  <c:v>0.01</c:v>
                </c:pt>
              </c:numCache>
            </c:numRef>
          </c:val>
          <c:extLst>
            <c:ext xmlns:c16="http://schemas.microsoft.com/office/drawing/2014/chart" uri="{C3380CC4-5D6E-409C-BE32-E72D297353CC}">
              <c16:uniqueId val="{00000001-F1A5-4326-9431-1A6FD486FF6C}"/>
            </c:ext>
          </c:extLst>
        </c:ser>
        <c:ser>
          <c:idx val="2"/>
          <c:order val="2"/>
          <c:tx>
            <c:strRef>
              <c:f>'Erfarenhet längd'!$I$2</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längd'!$A$4:$A$7</c:f>
              <c:strCache>
                <c:ptCount val="4"/>
                <c:pt idx="0">
                  <c:v>Mindre än 5 år</c:v>
                </c:pt>
                <c:pt idx="1">
                  <c:v>5-14 år</c:v>
                </c:pt>
                <c:pt idx="2">
                  <c:v>15-25 år</c:v>
                </c:pt>
                <c:pt idx="3">
                  <c:v>Över 25 år</c:v>
                </c:pt>
              </c:strCache>
            </c:strRef>
          </c:cat>
          <c:val>
            <c:numRef>
              <c:f>'Erfarenhet längd'!$I$4:$I$7</c:f>
              <c:numCache>
                <c:formatCode>0%</c:formatCode>
                <c:ptCount val="4"/>
                <c:pt idx="0">
                  <c:v>0.3</c:v>
                </c:pt>
                <c:pt idx="1">
                  <c:v>0.64</c:v>
                </c:pt>
                <c:pt idx="2">
                  <c:v>0.05</c:v>
                </c:pt>
                <c:pt idx="3">
                  <c:v>0.01</c:v>
                </c:pt>
              </c:numCache>
            </c:numRef>
          </c:val>
          <c:extLst>
            <c:ext xmlns:c16="http://schemas.microsoft.com/office/drawing/2014/chart" uri="{C3380CC4-5D6E-409C-BE32-E72D297353CC}">
              <c16:uniqueId val="{00000002-F1A5-4326-9431-1A6FD486FF6C}"/>
            </c:ext>
          </c:extLst>
        </c:ser>
        <c:ser>
          <c:idx val="3"/>
          <c:order val="3"/>
          <c:tx>
            <c:strRef>
              <c:f>'Erfarenhet längd'!$J$2</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längd'!$A$4:$A$7</c:f>
              <c:strCache>
                <c:ptCount val="4"/>
                <c:pt idx="0">
                  <c:v>Mindre än 5 år</c:v>
                </c:pt>
                <c:pt idx="1">
                  <c:v>5-14 år</c:v>
                </c:pt>
                <c:pt idx="2">
                  <c:v>15-25 år</c:v>
                </c:pt>
                <c:pt idx="3">
                  <c:v>Över 25 år</c:v>
                </c:pt>
              </c:strCache>
            </c:strRef>
          </c:cat>
          <c:val>
            <c:numRef>
              <c:f>'Erfarenhet längd'!$J$4:$J$7</c:f>
              <c:numCache>
                <c:formatCode>0%</c:formatCode>
                <c:ptCount val="4"/>
                <c:pt idx="0">
                  <c:v>0.35</c:v>
                </c:pt>
                <c:pt idx="1">
                  <c:v>0.53</c:v>
                </c:pt>
                <c:pt idx="2">
                  <c:v>0.08</c:v>
                </c:pt>
                <c:pt idx="3">
                  <c:v>0.01</c:v>
                </c:pt>
              </c:numCache>
            </c:numRef>
          </c:val>
          <c:extLst>
            <c:ext xmlns:c16="http://schemas.microsoft.com/office/drawing/2014/chart" uri="{C3380CC4-5D6E-409C-BE32-E72D297353CC}">
              <c16:uniqueId val="{00000003-F1A5-4326-9431-1A6FD486FF6C}"/>
            </c:ext>
          </c:extLst>
        </c:ser>
        <c:ser>
          <c:idx val="4"/>
          <c:order val="4"/>
          <c:tx>
            <c:strRef>
              <c:f>'Erfarenhet längd'!$K$2</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längd'!$A$4:$A$7</c:f>
              <c:strCache>
                <c:ptCount val="4"/>
                <c:pt idx="0">
                  <c:v>Mindre än 5 år</c:v>
                </c:pt>
                <c:pt idx="1">
                  <c:v>5-14 år</c:v>
                </c:pt>
                <c:pt idx="2">
                  <c:v>15-25 år</c:v>
                </c:pt>
                <c:pt idx="3">
                  <c:v>Över 25 år</c:v>
                </c:pt>
              </c:strCache>
            </c:strRef>
          </c:cat>
          <c:val>
            <c:numRef>
              <c:f>'Erfarenhet längd'!$K$4:$K$7</c:f>
              <c:numCache>
                <c:formatCode>0%</c:formatCode>
                <c:ptCount val="4"/>
                <c:pt idx="0">
                  <c:v>0.24427499999999999</c:v>
                </c:pt>
                <c:pt idx="1">
                  <c:v>0.59541999999999995</c:v>
                </c:pt>
                <c:pt idx="2">
                  <c:v>0.10687000000000001</c:v>
                </c:pt>
                <c:pt idx="3">
                  <c:v>0.05</c:v>
                </c:pt>
              </c:numCache>
            </c:numRef>
          </c:val>
          <c:extLst>
            <c:ext xmlns:c16="http://schemas.microsoft.com/office/drawing/2014/chart" uri="{C3380CC4-5D6E-409C-BE32-E72D297353CC}">
              <c16:uniqueId val="{00000004-F1A5-4326-9431-1A6FD486FF6C}"/>
            </c:ext>
          </c:extLst>
        </c:ser>
        <c:ser>
          <c:idx val="5"/>
          <c:order val="5"/>
          <c:tx>
            <c:strRef>
              <c:f>'Erfarenhet längd'!$L$2</c:f>
              <c:strCache>
                <c:ptCount val="1"/>
                <c:pt idx="0">
                  <c:v>2025</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längd'!$A$4:$A$7</c:f>
              <c:strCache>
                <c:ptCount val="4"/>
                <c:pt idx="0">
                  <c:v>Mindre än 5 år</c:v>
                </c:pt>
                <c:pt idx="1">
                  <c:v>5-14 år</c:v>
                </c:pt>
                <c:pt idx="2">
                  <c:v>15-25 år</c:v>
                </c:pt>
                <c:pt idx="3">
                  <c:v>Över 25 år</c:v>
                </c:pt>
              </c:strCache>
            </c:strRef>
          </c:cat>
          <c:val>
            <c:numRef>
              <c:f>'Erfarenhet längd'!$L$4:$L$7</c:f>
              <c:numCache>
                <c:formatCode>0%</c:formatCode>
                <c:ptCount val="4"/>
                <c:pt idx="0">
                  <c:v>0.235849</c:v>
                </c:pt>
                <c:pt idx="1">
                  <c:v>0.66981100000000005</c:v>
                </c:pt>
                <c:pt idx="2">
                  <c:v>6.6037999999999999E-2</c:v>
                </c:pt>
                <c:pt idx="3">
                  <c:v>0</c:v>
                </c:pt>
              </c:numCache>
            </c:numRef>
          </c:val>
          <c:extLst>
            <c:ext xmlns:c16="http://schemas.microsoft.com/office/drawing/2014/chart" uri="{C3380CC4-5D6E-409C-BE32-E72D297353CC}">
              <c16:uniqueId val="{00000005-F1A5-4326-9431-1A6FD486FF6C}"/>
            </c:ext>
          </c:extLst>
        </c:ser>
        <c:dLbls>
          <c:dLblPos val="outEnd"/>
          <c:showLegendKey val="0"/>
          <c:showVal val="1"/>
          <c:showCatName val="0"/>
          <c:showSerName val="0"/>
          <c:showPercent val="0"/>
          <c:showBubbleSize val="0"/>
        </c:dLbls>
        <c:gapWidth val="219"/>
        <c:overlap val="-27"/>
        <c:axId val="1916414943"/>
        <c:axId val="1916415423"/>
      </c:barChart>
      <c:catAx>
        <c:axId val="1916414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16415423"/>
        <c:crosses val="autoZero"/>
        <c:auto val="1"/>
        <c:lblAlgn val="ctr"/>
        <c:lblOffset val="100"/>
        <c:noMultiLvlLbl val="0"/>
      </c:catAx>
      <c:valAx>
        <c:axId val="191641542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16414943"/>
        <c:crosses val="autoZero"/>
        <c:crossBetween val="between"/>
      </c:valAx>
      <c:spPr>
        <a:noFill/>
        <a:ln>
          <a:noFill/>
        </a:ln>
        <a:effectLst/>
      </c:spPr>
    </c:plotArea>
    <c:legend>
      <c:legendPos val="b"/>
      <c:layout>
        <c:manualLayout>
          <c:xMode val="edge"/>
          <c:yMode val="edge"/>
          <c:x val="0.21212576552930881"/>
          <c:y val="0.87333920687231326"/>
          <c:w val="0.5813038057742782"/>
          <c:h val="9.20375076505192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9055468549977223"/>
          <c:w val="0.89519970585088093"/>
          <c:h val="0.52295534120041098"/>
        </c:manualLayout>
      </c:layout>
      <c:barChart>
        <c:barDir val="col"/>
        <c:grouping val="percentStacked"/>
        <c:varyColors val="0"/>
        <c:ser>
          <c:idx val="1"/>
          <c:order val="0"/>
          <c:tx>
            <c:strRef>
              <c:f>'Erfarenhet längd'!$A$11</c:f>
              <c:strCache>
                <c:ptCount val="1"/>
                <c:pt idx="0">
                  <c:v>Mindre än 10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längd'!$C$11:$F$11</c:f>
              <c:numCache>
                <c:formatCode>0%</c:formatCode>
                <c:ptCount val="4"/>
                <c:pt idx="0">
                  <c:v>0.27083299999999999</c:v>
                </c:pt>
                <c:pt idx="1">
                  <c:v>0.18181800000000001</c:v>
                </c:pt>
                <c:pt idx="2">
                  <c:v>7.4074000000000001E-2</c:v>
                </c:pt>
                <c:pt idx="3">
                  <c:v>0.111111</c:v>
                </c:pt>
              </c:numCache>
            </c:numRef>
          </c:val>
          <c:extLst>
            <c:ext xmlns:c16="http://schemas.microsoft.com/office/drawing/2014/chart" uri="{C3380CC4-5D6E-409C-BE32-E72D297353CC}">
              <c16:uniqueId val="{00000000-49A2-462B-8592-FAD0874A8551}"/>
            </c:ext>
          </c:extLst>
        </c:ser>
        <c:ser>
          <c:idx val="2"/>
          <c:order val="1"/>
          <c:tx>
            <c:strRef>
              <c:f>'Erfarenhet längd'!$A$12</c:f>
              <c:strCache>
                <c:ptCount val="1"/>
                <c:pt idx="0">
                  <c:v>10-14 år</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längd'!$C$12:$F$12</c:f>
              <c:numCache>
                <c:formatCode>0%</c:formatCode>
                <c:ptCount val="4"/>
                <c:pt idx="0">
                  <c:v>0.33333299999999999</c:v>
                </c:pt>
                <c:pt idx="1">
                  <c:v>0.227273</c:v>
                </c:pt>
                <c:pt idx="2">
                  <c:v>0.37036999999999998</c:v>
                </c:pt>
                <c:pt idx="3">
                  <c:v>0.66666700000000001</c:v>
                </c:pt>
              </c:numCache>
            </c:numRef>
          </c:val>
          <c:extLst>
            <c:ext xmlns:c16="http://schemas.microsoft.com/office/drawing/2014/chart" uri="{C3380CC4-5D6E-409C-BE32-E72D297353CC}">
              <c16:uniqueId val="{00000001-49A2-462B-8592-FAD0874A8551}"/>
            </c:ext>
          </c:extLst>
        </c:ser>
        <c:ser>
          <c:idx val="3"/>
          <c:order val="2"/>
          <c:tx>
            <c:strRef>
              <c:f>'Erfarenhet längd'!$A$13</c:f>
              <c:strCache>
                <c:ptCount val="1"/>
                <c:pt idx="0">
                  <c:v>15-25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längd'!$C$13:$F$13</c:f>
              <c:numCache>
                <c:formatCode>0%</c:formatCode>
                <c:ptCount val="4"/>
                <c:pt idx="0">
                  <c:v>0.35416700000000001</c:v>
                </c:pt>
                <c:pt idx="1">
                  <c:v>0.45454499999999998</c:v>
                </c:pt>
                <c:pt idx="2">
                  <c:v>0.40740700000000002</c:v>
                </c:pt>
                <c:pt idx="3">
                  <c:v>0.222222</c:v>
                </c:pt>
              </c:numCache>
            </c:numRef>
          </c:val>
          <c:extLst>
            <c:ext xmlns:c16="http://schemas.microsoft.com/office/drawing/2014/chart" uri="{C3380CC4-5D6E-409C-BE32-E72D297353CC}">
              <c16:uniqueId val="{00000002-49A2-462B-8592-FAD0874A8551}"/>
            </c:ext>
          </c:extLst>
        </c:ser>
        <c:ser>
          <c:idx val="4"/>
          <c:order val="3"/>
          <c:tx>
            <c:strRef>
              <c:f>'Erfarenhet längd'!$A$14</c:f>
              <c:strCache>
                <c:ptCount val="1"/>
                <c:pt idx="0">
                  <c:v>Över 25 år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'Erfarenhet längd'!$C$2:$F$2</c:f>
              <c:strCache>
                <c:ptCount val="4"/>
                <c:pt idx="0">
                  <c:v>Teknikkonsultföretag</c:v>
                </c:pt>
                <c:pt idx="1">
                  <c:v>Industri- och techkonsultföretag</c:v>
                </c:pt>
                <c:pt idx="2">
                  <c:v>Arkitektföretag</c:v>
                </c:pt>
                <c:pt idx="3">
                  <c:v>Övriga (FoU, TIC, Annan)</c:v>
                </c:pt>
              </c:strCache>
            </c:strRef>
          </c:cat>
          <c:val>
            <c:numRef>
              <c:f>'Erfarenhet längd'!$C$14:$F$14</c:f>
              <c:numCache>
                <c:formatCode>0%</c:formatCode>
                <c:ptCount val="4"/>
                <c:pt idx="0">
                  <c:v>2.0833000000000001E-2</c:v>
                </c:pt>
                <c:pt idx="1">
                  <c:v>9.0909000000000004E-2</c:v>
                </c:pt>
                <c:pt idx="2">
                  <c:v>3.7037E-2</c:v>
                </c:pt>
              </c:numCache>
            </c:numRef>
          </c:val>
          <c:extLst>
            <c:ext xmlns:c16="http://schemas.microsoft.com/office/drawing/2014/chart" uri="{C3380CC4-5D6E-409C-BE32-E72D297353CC}">
              <c16:uniqueId val="{00000003-49A2-462B-8592-FAD0874A8551}"/>
            </c:ext>
          </c:extLst>
        </c:ser>
        <c:dLbls>
          <c:showLegendKey val="0"/>
          <c:showVal val="0"/>
          <c:showCatName val="0"/>
          <c:showSerName val="0"/>
          <c:showPercent val="0"/>
          <c:showBubbleSize val="0"/>
        </c:dLbls>
        <c:gapWidth val="150"/>
        <c:overlap val="100"/>
        <c:axId val="866774335"/>
        <c:axId val="866769055"/>
      </c:barChart>
      <c:catAx>
        <c:axId val="866774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66769055"/>
        <c:crosses val="autoZero"/>
        <c:auto val="1"/>
        <c:lblAlgn val="ctr"/>
        <c:lblOffset val="100"/>
        <c:noMultiLvlLbl val="0"/>
      </c:catAx>
      <c:valAx>
        <c:axId val="86676905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66774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utb.kost!$G$2</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utb.kost!$A$3:$A$8</c:f>
              <c:strCache>
                <c:ptCount val="6"/>
                <c:pt idx="0">
                  <c:v>0%</c:v>
                </c:pt>
                <c:pt idx="1">
                  <c:v>1-2%</c:v>
                </c:pt>
                <c:pt idx="2">
                  <c:v>3-5%</c:v>
                </c:pt>
                <c:pt idx="3">
                  <c:v>6-10%</c:v>
                </c:pt>
                <c:pt idx="4">
                  <c:v>Mer än 10%</c:v>
                </c:pt>
                <c:pt idx="5">
                  <c:v>Vet ej</c:v>
                </c:pt>
              </c:strCache>
            </c:strRef>
          </c:cat>
          <c:val>
            <c:numRef>
              <c:f>utb.kost!$G$3:$G$8</c:f>
              <c:numCache>
                <c:formatCode>0%</c:formatCode>
                <c:ptCount val="6"/>
                <c:pt idx="0">
                  <c:v>0.02</c:v>
                </c:pt>
                <c:pt idx="1">
                  <c:v>0.32</c:v>
                </c:pt>
                <c:pt idx="2">
                  <c:v>0.38</c:v>
                </c:pt>
                <c:pt idx="3">
                  <c:v>0.16</c:v>
                </c:pt>
                <c:pt idx="4">
                  <c:v>0.05</c:v>
                </c:pt>
                <c:pt idx="5">
                  <c:v>7.0000000000000007E-2</c:v>
                </c:pt>
              </c:numCache>
            </c:numRef>
          </c:val>
          <c:extLst>
            <c:ext xmlns:c16="http://schemas.microsoft.com/office/drawing/2014/chart" uri="{C3380CC4-5D6E-409C-BE32-E72D297353CC}">
              <c16:uniqueId val="{00000000-9610-4E2D-9BD3-CC27CFBA5628}"/>
            </c:ext>
          </c:extLst>
        </c:ser>
        <c:ser>
          <c:idx val="1"/>
          <c:order val="1"/>
          <c:tx>
            <c:strRef>
              <c:f>utb.kost!$H$2</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utb.kost!$A$3:$A$8</c:f>
              <c:strCache>
                <c:ptCount val="6"/>
                <c:pt idx="0">
                  <c:v>0%</c:v>
                </c:pt>
                <c:pt idx="1">
                  <c:v>1-2%</c:v>
                </c:pt>
                <c:pt idx="2">
                  <c:v>3-5%</c:v>
                </c:pt>
                <c:pt idx="3">
                  <c:v>6-10%</c:v>
                </c:pt>
                <c:pt idx="4">
                  <c:v>Mer än 10%</c:v>
                </c:pt>
                <c:pt idx="5">
                  <c:v>Vet ej</c:v>
                </c:pt>
              </c:strCache>
            </c:strRef>
          </c:cat>
          <c:val>
            <c:numRef>
              <c:f>utb.kost!$H$3:$H$8</c:f>
              <c:numCache>
                <c:formatCode>0%</c:formatCode>
                <c:ptCount val="6"/>
                <c:pt idx="0">
                  <c:v>0.03</c:v>
                </c:pt>
                <c:pt idx="1">
                  <c:v>0.31</c:v>
                </c:pt>
                <c:pt idx="2">
                  <c:v>0.37</c:v>
                </c:pt>
                <c:pt idx="3">
                  <c:v>0.15</c:v>
                </c:pt>
                <c:pt idx="4">
                  <c:v>0.05</c:v>
                </c:pt>
                <c:pt idx="5">
                  <c:v>0.09</c:v>
                </c:pt>
              </c:numCache>
            </c:numRef>
          </c:val>
          <c:extLst>
            <c:ext xmlns:c16="http://schemas.microsoft.com/office/drawing/2014/chart" uri="{C3380CC4-5D6E-409C-BE32-E72D297353CC}">
              <c16:uniqueId val="{00000001-9610-4E2D-9BD3-CC27CFBA5628}"/>
            </c:ext>
          </c:extLst>
        </c:ser>
        <c:ser>
          <c:idx val="2"/>
          <c:order val="2"/>
          <c:tx>
            <c:strRef>
              <c:f>utb.kost!$I$2</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utb.kost!$A$3:$A$8</c:f>
              <c:strCache>
                <c:ptCount val="6"/>
                <c:pt idx="0">
                  <c:v>0%</c:v>
                </c:pt>
                <c:pt idx="1">
                  <c:v>1-2%</c:v>
                </c:pt>
                <c:pt idx="2">
                  <c:v>3-5%</c:v>
                </c:pt>
                <c:pt idx="3">
                  <c:v>6-10%</c:v>
                </c:pt>
                <c:pt idx="4">
                  <c:v>Mer än 10%</c:v>
                </c:pt>
                <c:pt idx="5">
                  <c:v>Vet ej</c:v>
                </c:pt>
              </c:strCache>
            </c:strRef>
          </c:cat>
          <c:val>
            <c:numRef>
              <c:f>utb.kost!$I$3:$I$8</c:f>
              <c:numCache>
                <c:formatCode>0%</c:formatCode>
                <c:ptCount val="6"/>
                <c:pt idx="0">
                  <c:v>0</c:v>
                </c:pt>
                <c:pt idx="1">
                  <c:v>0.28000000000000003</c:v>
                </c:pt>
                <c:pt idx="2">
                  <c:v>0.46</c:v>
                </c:pt>
                <c:pt idx="3">
                  <c:v>0.16</c:v>
                </c:pt>
                <c:pt idx="4">
                  <c:v>0.03</c:v>
                </c:pt>
                <c:pt idx="5">
                  <c:v>7.0000000000000007E-2</c:v>
                </c:pt>
              </c:numCache>
            </c:numRef>
          </c:val>
          <c:extLst>
            <c:ext xmlns:c16="http://schemas.microsoft.com/office/drawing/2014/chart" uri="{C3380CC4-5D6E-409C-BE32-E72D297353CC}">
              <c16:uniqueId val="{00000002-9610-4E2D-9BD3-CC27CFBA5628}"/>
            </c:ext>
          </c:extLst>
        </c:ser>
        <c:ser>
          <c:idx val="3"/>
          <c:order val="3"/>
          <c:tx>
            <c:strRef>
              <c:f>utb.kost!$J$2</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utb.kost!$A$3:$A$8</c:f>
              <c:strCache>
                <c:ptCount val="6"/>
                <c:pt idx="0">
                  <c:v>0%</c:v>
                </c:pt>
                <c:pt idx="1">
                  <c:v>1-2%</c:v>
                </c:pt>
                <c:pt idx="2">
                  <c:v>3-5%</c:v>
                </c:pt>
                <c:pt idx="3">
                  <c:v>6-10%</c:v>
                </c:pt>
                <c:pt idx="4">
                  <c:v>Mer än 10%</c:v>
                </c:pt>
                <c:pt idx="5">
                  <c:v>Vet ej</c:v>
                </c:pt>
              </c:strCache>
            </c:strRef>
          </c:cat>
          <c:val>
            <c:numRef>
              <c:f>utb.kost!$J$3:$J$8</c:f>
              <c:numCache>
                <c:formatCode>0%</c:formatCode>
                <c:ptCount val="6"/>
                <c:pt idx="0">
                  <c:v>0.01</c:v>
                </c:pt>
                <c:pt idx="1">
                  <c:v>0.42</c:v>
                </c:pt>
                <c:pt idx="2">
                  <c:v>0.35</c:v>
                </c:pt>
                <c:pt idx="3">
                  <c:v>0.13</c:v>
                </c:pt>
                <c:pt idx="4">
                  <c:v>0.05</c:v>
                </c:pt>
                <c:pt idx="5">
                  <c:v>0.05</c:v>
                </c:pt>
              </c:numCache>
            </c:numRef>
          </c:val>
          <c:extLst>
            <c:ext xmlns:c16="http://schemas.microsoft.com/office/drawing/2014/chart" uri="{C3380CC4-5D6E-409C-BE32-E72D297353CC}">
              <c16:uniqueId val="{00000003-9610-4E2D-9BD3-CC27CFBA5628}"/>
            </c:ext>
          </c:extLst>
        </c:ser>
        <c:ser>
          <c:idx val="4"/>
          <c:order val="4"/>
          <c:tx>
            <c:strRef>
              <c:f>utb.kost!$K$2</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utb.kost!$A$3:$A$8</c:f>
              <c:strCache>
                <c:ptCount val="6"/>
                <c:pt idx="0">
                  <c:v>0%</c:v>
                </c:pt>
                <c:pt idx="1">
                  <c:v>1-2%</c:v>
                </c:pt>
                <c:pt idx="2">
                  <c:v>3-5%</c:v>
                </c:pt>
                <c:pt idx="3">
                  <c:v>6-10%</c:v>
                </c:pt>
                <c:pt idx="4">
                  <c:v>Mer än 10%</c:v>
                </c:pt>
                <c:pt idx="5">
                  <c:v>Vet ej</c:v>
                </c:pt>
              </c:strCache>
            </c:strRef>
          </c:cat>
          <c:val>
            <c:numRef>
              <c:f>utb.kost!$K$3:$K$8</c:f>
              <c:numCache>
                <c:formatCode>0%</c:formatCode>
                <c:ptCount val="6"/>
                <c:pt idx="0">
                  <c:v>3.0533999999999999E-2</c:v>
                </c:pt>
                <c:pt idx="1">
                  <c:v>0.37404599999999999</c:v>
                </c:pt>
                <c:pt idx="2">
                  <c:v>0.39694699999999999</c:v>
                </c:pt>
                <c:pt idx="3">
                  <c:v>9.9237000000000006E-2</c:v>
                </c:pt>
                <c:pt idx="4">
                  <c:v>0.02</c:v>
                </c:pt>
                <c:pt idx="5">
                  <c:v>0.08</c:v>
                </c:pt>
              </c:numCache>
            </c:numRef>
          </c:val>
          <c:extLst>
            <c:ext xmlns:c16="http://schemas.microsoft.com/office/drawing/2014/chart" uri="{C3380CC4-5D6E-409C-BE32-E72D297353CC}">
              <c16:uniqueId val="{00000004-9610-4E2D-9BD3-CC27CFBA5628}"/>
            </c:ext>
          </c:extLst>
        </c:ser>
        <c:ser>
          <c:idx val="5"/>
          <c:order val="5"/>
          <c:tx>
            <c:strRef>
              <c:f>utb.kost!$L$2</c:f>
              <c:strCache>
                <c:ptCount val="1"/>
                <c:pt idx="0">
                  <c:v>2025</c:v>
                </c:pt>
              </c:strCache>
            </c:strRef>
          </c:tx>
          <c:spPr>
            <a:solidFill>
              <a:srgbClr val="00759E"/>
            </a:solidFill>
            <a:ln>
              <a:noFill/>
            </a:ln>
            <a:effectLst/>
          </c:spPr>
          <c:invertIfNegative val="0"/>
          <c:dLbls>
            <c:dLbl>
              <c:idx val="2"/>
              <c:layout>
                <c:manualLayout>
                  <c:x val="9.1188973170875758E-3"/>
                  <c:y val="-2.121889068003332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10-4E2D-9BD3-CC27CFBA5628}"/>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utb.kost!$A$3:$A$8</c:f>
              <c:strCache>
                <c:ptCount val="6"/>
                <c:pt idx="0">
                  <c:v>0%</c:v>
                </c:pt>
                <c:pt idx="1">
                  <c:v>1-2%</c:v>
                </c:pt>
                <c:pt idx="2">
                  <c:v>3-5%</c:v>
                </c:pt>
                <c:pt idx="3">
                  <c:v>6-10%</c:v>
                </c:pt>
                <c:pt idx="4">
                  <c:v>Mer än 10%</c:v>
                </c:pt>
                <c:pt idx="5">
                  <c:v>Vet ej</c:v>
                </c:pt>
              </c:strCache>
            </c:strRef>
          </c:cat>
          <c:val>
            <c:numRef>
              <c:f>utb.kost!$L$3:$L$8</c:f>
              <c:numCache>
                <c:formatCode>0%</c:formatCode>
                <c:ptCount val="6"/>
                <c:pt idx="0">
                  <c:v>3.7735999999999999E-2</c:v>
                </c:pt>
                <c:pt idx="1">
                  <c:v>0.40566000000000002</c:v>
                </c:pt>
                <c:pt idx="2">
                  <c:v>0.40566000000000002</c:v>
                </c:pt>
                <c:pt idx="3">
                  <c:v>6.6037999999999999E-2</c:v>
                </c:pt>
                <c:pt idx="4">
                  <c:v>3.7735999999999999E-2</c:v>
                </c:pt>
                <c:pt idx="5">
                  <c:v>4.7169999999999997E-2</c:v>
                </c:pt>
              </c:numCache>
            </c:numRef>
          </c:val>
          <c:extLst>
            <c:ext xmlns:c16="http://schemas.microsoft.com/office/drawing/2014/chart" uri="{C3380CC4-5D6E-409C-BE32-E72D297353CC}">
              <c16:uniqueId val="{00000005-9610-4E2D-9BD3-CC27CFBA5628}"/>
            </c:ext>
          </c:extLst>
        </c:ser>
        <c:dLbls>
          <c:dLblPos val="outEnd"/>
          <c:showLegendKey val="0"/>
          <c:showVal val="1"/>
          <c:showCatName val="0"/>
          <c:showSerName val="0"/>
          <c:showPercent val="0"/>
          <c:showBubbleSize val="0"/>
        </c:dLbls>
        <c:gapWidth val="219"/>
        <c:overlap val="-27"/>
        <c:axId val="1255771392"/>
        <c:axId val="1255768992"/>
      </c:barChart>
      <c:catAx>
        <c:axId val="125577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55768992"/>
        <c:crosses val="autoZero"/>
        <c:auto val="1"/>
        <c:lblAlgn val="ctr"/>
        <c:lblOffset val="100"/>
        <c:noMultiLvlLbl val="0"/>
      </c:catAx>
      <c:valAx>
        <c:axId val="1255768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5577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percentStacked"/>
        <c:varyColors val="0"/>
        <c:ser>
          <c:idx val="0"/>
          <c:order val="0"/>
          <c:tx>
            <c:strRef>
              <c:f>utb.kost!$A$3</c:f>
              <c:strCache>
                <c:ptCount val="1"/>
                <c:pt idx="0">
                  <c:v>0%</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utb.kost!$C$2:$F$2</c:f>
              <c:strCache>
                <c:ptCount val="4"/>
                <c:pt idx="0">
                  <c:v>Teknikkonsultföretag</c:v>
                </c:pt>
                <c:pt idx="1">
                  <c:v>Industri- och techkonsultföretag</c:v>
                </c:pt>
                <c:pt idx="2">
                  <c:v>Arkitektföretag</c:v>
                </c:pt>
                <c:pt idx="3">
                  <c:v>Övriga (FoU, TIC, Annan)</c:v>
                </c:pt>
              </c:strCache>
            </c:strRef>
          </c:cat>
          <c:val>
            <c:numRef>
              <c:f>utb.kost!$C$3:$F$3</c:f>
              <c:numCache>
                <c:formatCode>General</c:formatCode>
                <c:ptCount val="4"/>
                <c:pt idx="2" formatCode="0%">
                  <c:v>7.4074000000000001E-2</c:v>
                </c:pt>
                <c:pt idx="3" formatCode="0%">
                  <c:v>0.222222</c:v>
                </c:pt>
              </c:numCache>
            </c:numRef>
          </c:val>
          <c:extLst>
            <c:ext xmlns:c16="http://schemas.microsoft.com/office/drawing/2014/chart" uri="{C3380CC4-5D6E-409C-BE32-E72D297353CC}">
              <c16:uniqueId val="{00000000-414A-4927-97AC-C9C72047C84E}"/>
            </c:ext>
          </c:extLst>
        </c:ser>
        <c:ser>
          <c:idx val="1"/>
          <c:order val="1"/>
          <c:tx>
            <c:strRef>
              <c:f>utb.kost!$A$4</c:f>
              <c:strCache>
                <c:ptCount val="1"/>
                <c:pt idx="0">
                  <c:v>1-2%</c:v>
                </c:pt>
              </c:strCache>
            </c:strRef>
          </c:tx>
          <c:spPr>
            <a:solidFill>
              <a:schemeClr val="accent2">
                <a:lumMod val="75000"/>
                <a:lumOff val="25000"/>
              </a:schemeClr>
            </a:solidFill>
            <a:ln>
              <a:solidFill>
                <a:schemeClr val="accent5">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utb.kost!$C$2:$F$2</c:f>
              <c:strCache>
                <c:ptCount val="4"/>
                <c:pt idx="0">
                  <c:v>Teknikkonsultföretag</c:v>
                </c:pt>
                <c:pt idx="1">
                  <c:v>Industri- och techkonsultföretag</c:v>
                </c:pt>
                <c:pt idx="2">
                  <c:v>Arkitektföretag</c:v>
                </c:pt>
                <c:pt idx="3">
                  <c:v>Övriga (FoU, TIC, Annan)</c:v>
                </c:pt>
              </c:strCache>
            </c:strRef>
          </c:cat>
          <c:val>
            <c:numRef>
              <c:f>utb.kost!$C$4:$F$4</c:f>
              <c:numCache>
                <c:formatCode>0%</c:formatCode>
                <c:ptCount val="4"/>
                <c:pt idx="0">
                  <c:v>0.41666700000000001</c:v>
                </c:pt>
                <c:pt idx="1">
                  <c:v>0.5</c:v>
                </c:pt>
                <c:pt idx="2">
                  <c:v>0.37036999999999998</c:v>
                </c:pt>
                <c:pt idx="3">
                  <c:v>0.222222</c:v>
                </c:pt>
              </c:numCache>
            </c:numRef>
          </c:val>
          <c:extLst>
            <c:ext xmlns:c16="http://schemas.microsoft.com/office/drawing/2014/chart" uri="{C3380CC4-5D6E-409C-BE32-E72D297353CC}">
              <c16:uniqueId val="{00000001-414A-4927-97AC-C9C72047C84E}"/>
            </c:ext>
          </c:extLst>
        </c:ser>
        <c:ser>
          <c:idx val="2"/>
          <c:order val="2"/>
          <c:tx>
            <c:strRef>
              <c:f>utb.kost!$A$5</c:f>
              <c:strCache>
                <c:ptCount val="1"/>
                <c:pt idx="0">
                  <c:v>3-5%</c:v>
                </c:pt>
              </c:strCache>
            </c:strRef>
          </c:tx>
          <c:spPr>
            <a:solidFill>
              <a:schemeClr val="accent6">
                <a:lumMod val="60000"/>
                <a:lumOff val="40000"/>
              </a:schemeClr>
            </a:solidFill>
            <a:ln>
              <a:solidFill>
                <a:schemeClr val="accent6">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utb.kost!$C$2:$F$2</c:f>
              <c:strCache>
                <c:ptCount val="4"/>
                <c:pt idx="0">
                  <c:v>Teknikkonsultföretag</c:v>
                </c:pt>
                <c:pt idx="1">
                  <c:v>Industri- och techkonsultföretag</c:v>
                </c:pt>
                <c:pt idx="2">
                  <c:v>Arkitektföretag</c:v>
                </c:pt>
                <c:pt idx="3">
                  <c:v>Övriga (FoU, TIC, Annan)</c:v>
                </c:pt>
              </c:strCache>
            </c:strRef>
          </c:cat>
          <c:val>
            <c:numRef>
              <c:f>utb.kost!$C$5:$F$5</c:f>
              <c:numCache>
                <c:formatCode>0%</c:formatCode>
                <c:ptCount val="4"/>
                <c:pt idx="0">
                  <c:v>0.45833299999999999</c:v>
                </c:pt>
                <c:pt idx="1">
                  <c:v>0.40909099999999998</c:v>
                </c:pt>
                <c:pt idx="2">
                  <c:v>0.33333299999999999</c:v>
                </c:pt>
                <c:pt idx="3">
                  <c:v>0.33333299999999999</c:v>
                </c:pt>
              </c:numCache>
            </c:numRef>
          </c:val>
          <c:extLst>
            <c:ext xmlns:c16="http://schemas.microsoft.com/office/drawing/2014/chart" uri="{C3380CC4-5D6E-409C-BE32-E72D297353CC}">
              <c16:uniqueId val="{00000002-414A-4927-97AC-C9C72047C84E}"/>
            </c:ext>
          </c:extLst>
        </c:ser>
        <c:ser>
          <c:idx val="3"/>
          <c:order val="3"/>
          <c:tx>
            <c:strRef>
              <c:f>utb.kost!$A$6</c:f>
              <c:strCache>
                <c:ptCount val="1"/>
                <c:pt idx="0">
                  <c:v>6-10%</c:v>
                </c:pt>
              </c:strCache>
            </c:strRef>
          </c:tx>
          <c:spPr>
            <a:solidFill>
              <a:schemeClr val="accent6">
                <a:lumMod val="40000"/>
                <a:lumOff val="60000"/>
              </a:schemeClr>
            </a:solidFill>
            <a:ln>
              <a:solidFill>
                <a:schemeClr val="accent6">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utb.kost!$C$2:$F$2</c:f>
              <c:strCache>
                <c:ptCount val="4"/>
                <c:pt idx="0">
                  <c:v>Teknikkonsultföretag</c:v>
                </c:pt>
                <c:pt idx="1">
                  <c:v>Industri- och techkonsultföretag</c:v>
                </c:pt>
                <c:pt idx="2">
                  <c:v>Arkitektföretag</c:v>
                </c:pt>
                <c:pt idx="3">
                  <c:v>Övriga (FoU, TIC, Annan)</c:v>
                </c:pt>
              </c:strCache>
            </c:strRef>
          </c:cat>
          <c:val>
            <c:numRef>
              <c:f>utb.kost!$C$6:$F$6</c:f>
              <c:numCache>
                <c:formatCode>0%</c:formatCode>
                <c:ptCount val="4"/>
                <c:pt idx="0">
                  <c:v>6.25E-2</c:v>
                </c:pt>
                <c:pt idx="1">
                  <c:v>4.5455000000000002E-2</c:v>
                </c:pt>
                <c:pt idx="2">
                  <c:v>7.4074000000000001E-2</c:v>
                </c:pt>
                <c:pt idx="3">
                  <c:v>0.111111</c:v>
                </c:pt>
              </c:numCache>
            </c:numRef>
          </c:val>
          <c:extLst>
            <c:ext xmlns:c16="http://schemas.microsoft.com/office/drawing/2014/chart" uri="{C3380CC4-5D6E-409C-BE32-E72D297353CC}">
              <c16:uniqueId val="{00000003-414A-4927-97AC-C9C72047C84E}"/>
            </c:ext>
          </c:extLst>
        </c:ser>
        <c:ser>
          <c:idx val="4"/>
          <c:order val="4"/>
          <c:tx>
            <c:strRef>
              <c:f>utb.kost!$A$7</c:f>
              <c:strCache>
                <c:ptCount val="1"/>
                <c:pt idx="0">
                  <c:v>Mer än 10%</c:v>
                </c:pt>
              </c:strCache>
            </c:strRef>
          </c:tx>
          <c:spPr>
            <a:solidFill>
              <a:schemeClr val="accent6">
                <a:lumMod val="20000"/>
                <a:lumOff val="80000"/>
              </a:schemeClr>
            </a:solidFill>
            <a:ln>
              <a:solidFill>
                <a:schemeClr val="accent6">
                  <a:lumMod val="40000"/>
                  <a:lumOff val="6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utb.kost!$C$2:$F$2</c:f>
              <c:strCache>
                <c:ptCount val="4"/>
                <c:pt idx="0">
                  <c:v>Teknikkonsultföretag</c:v>
                </c:pt>
                <c:pt idx="1">
                  <c:v>Industri- och techkonsultföretag</c:v>
                </c:pt>
                <c:pt idx="2">
                  <c:v>Arkitektföretag</c:v>
                </c:pt>
                <c:pt idx="3">
                  <c:v>Övriga (FoU, TIC, Annan)</c:v>
                </c:pt>
              </c:strCache>
            </c:strRef>
          </c:cat>
          <c:val>
            <c:numRef>
              <c:f>utb.kost!$C$7:$F$7</c:f>
              <c:numCache>
                <c:formatCode>General</c:formatCode>
                <c:ptCount val="4"/>
                <c:pt idx="0" formatCode="0%">
                  <c:v>4.1667000000000003E-2</c:v>
                </c:pt>
                <c:pt idx="2" formatCode="0%">
                  <c:v>7.4074000000000001E-2</c:v>
                </c:pt>
              </c:numCache>
            </c:numRef>
          </c:val>
          <c:extLst>
            <c:ext xmlns:c16="http://schemas.microsoft.com/office/drawing/2014/chart" uri="{C3380CC4-5D6E-409C-BE32-E72D297353CC}">
              <c16:uniqueId val="{00000004-414A-4927-97AC-C9C72047C84E}"/>
            </c:ext>
          </c:extLst>
        </c:ser>
        <c:ser>
          <c:idx val="5"/>
          <c:order val="5"/>
          <c:tx>
            <c:strRef>
              <c:f>utb.kost!$A$8</c:f>
              <c:strCache>
                <c:ptCount val="1"/>
                <c:pt idx="0">
                  <c:v>Vet ej</c:v>
                </c:pt>
              </c:strCache>
            </c:strRef>
          </c:tx>
          <c:spPr>
            <a:pattFill prst="dkUpDiag">
              <a:fgClr>
                <a:schemeClr val="accent6">
                  <a:lumMod val="40000"/>
                  <a:lumOff val="60000"/>
                </a:schemeClr>
              </a:fgClr>
              <a:bgClr>
                <a:schemeClr val="bg1"/>
              </a:bgClr>
            </a:pattFill>
            <a:ln>
              <a:solidFill>
                <a:schemeClr val="accent6">
                  <a:lumMod val="40000"/>
                  <a:lumOff val="60000"/>
                </a:schemeClr>
              </a:solidFill>
            </a:ln>
            <a:effectLst/>
          </c:spPr>
          <c:invertIfNegative val="0"/>
          <c:dLbls>
            <c:dLbl>
              <c:idx val="0"/>
              <c:layout>
                <c:manualLayout>
                  <c:x val="1.115423300507684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4A-4927-97AC-C9C72047C8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utb.kost!$C$2:$F$2</c:f>
              <c:strCache>
                <c:ptCount val="4"/>
                <c:pt idx="0">
                  <c:v>Teknikkonsultföretag</c:v>
                </c:pt>
                <c:pt idx="1">
                  <c:v>Industri- och techkonsultföretag</c:v>
                </c:pt>
                <c:pt idx="2">
                  <c:v>Arkitektföretag</c:v>
                </c:pt>
                <c:pt idx="3">
                  <c:v>Övriga (FoU, TIC, Annan)</c:v>
                </c:pt>
              </c:strCache>
            </c:strRef>
          </c:cat>
          <c:val>
            <c:numRef>
              <c:f>utb.kost!$C$8:$F$8</c:f>
              <c:numCache>
                <c:formatCode>0%</c:formatCode>
                <c:ptCount val="4"/>
                <c:pt idx="0">
                  <c:v>2.0833000000000001E-2</c:v>
                </c:pt>
                <c:pt idx="1">
                  <c:v>4.5455000000000002E-2</c:v>
                </c:pt>
                <c:pt idx="2">
                  <c:v>7.4074000000000001E-2</c:v>
                </c:pt>
                <c:pt idx="3">
                  <c:v>0.111111</c:v>
                </c:pt>
              </c:numCache>
            </c:numRef>
          </c:val>
          <c:extLst>
            <c:ext xmlns:c16="http://schemas.microsoft.com/office/drawing/2014/chart" uri="{C3380CC4-5D6E-409C-BE32-E72D297353CC}">
              <c16:uniqueId val="{00000005-414A-4927-97AC-C9C72047C84E}"/>
            </c:ext>
          </c:extLst>
        </c:ser>
        <c:dLbls>
          <c:dLblPos val="ctr"/>
          <c:showLegendKey val="0"/>
          <c:showVal val="1"/>
          <c:showCatName val="0"/>
          <c:showSerName val="0"/>
          <c:showPercent val="0"/>
          <c:showBubbleSize val="0"/>
        </c:dLbls>
        <c:gapWidth val="150"/>
        <c:overlap val="100"/>
        <c:axId val="1153345040"/>
        <c:axId val="1153357040"/>
      </c:barChart>
      <c:catAx>
        <c:axId val="11533450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3357040"/>
        <c:crosses val="autoZero"/>
        <c:auto val="1"/>
        <c:lblAlgn val="ctr"/>
        <c:lblOffset val="100"/>
        <c:noMultiLvlLbl val="0"/>
      </c:catAx>
      <c:valAx>
        <c:axId val="11533570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3345040"/>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Export!$A$2</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Export!$B$1:$C$1</c:f>
              <c:strCache>
                <c:ptCount val="2"/>
                <c:pt idx="0">
                  <c:v>Ingen export</c:v>
                </c:pt>
                <c:pt idx="1">
                  <c:v>Exporterar</c:v>
                </c:pt>
              </c:strCache>
            </c:strRef>
          </c:cat>
          <c:val>
            <c:numRef>
              <c:f>Export!$B$2:$C$2</c:f>
              <c:numCache>
                <c:formatCode>0%</c:formatCode>
                <c:ptCount val="2"/>
                <c:pt idx="0">
                  <c:v>0.64</c:v>
                </c:pt>
                <c:pt idx="1">
                  <c:v>0.36</c:v>
                </c:pt>
              </c:numCache>
            </c:numRef>
          </c:val>
          <c:extLst>
            <c:ext xmlns:c16="http://schemas.microsoft.com/office/drawing/2014/chart" uri="{C3380CC4-5D6E-409C-BE32-E72D297353CC}">
              <c16:uniqueId val="{00000000-DC33-479C-A5CB-A0109468C788}"/>
            </c:ext>
          </c:extLst>
        </c:ser>
        <c:ser>
          <c:idx val="1"/>
          <c:order val="1"/>
          <c:tx>
            <c:strRef>
              <c:f>Export!$A$3</c:f>
              <c:strCache>
                <c:ptCount val="1"/>
                <c:pt idx="0">
                  <c:v>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Export!$B$1:$C$1</c:f>
              <c:strCache>
                <c:ptCount val="2"/>
                <c:pt idx="0">
                  <c:v>Ingen export</c:v>
                </c:pt>
                <c:pt idx="1">
                  <c:v>Exporterar</c:v>
                </c:pt>
              </c:strCache>
            </c:strRef>
          </c:cat>
          <c:val>
            <c:numRef>
              <c:f>Export!$B$3:$C$3</c:f>
              <c:numCache>
                <c:formatCode>0%</c:formatCode>
                <c:ptCount val="2"/>
                <c:pt idx="0">
                  <c:v>0.61</c:v>
                </c:pt>
                <c:pt idx="1">
                  <c:v>0.39</c:v>
                </c:pt>
              </c:numCache>
            </c:numRef>
          </c:val>
          <c:extLst>
            <c:ext xmlns:c16="http://schemas.microsoft.com/office/drawing/2014/chart" uri="{C3380CC4-5D6E-409C-BE32-E72D297353CC}">
              <c16:uniqueId val="{00000001-DC33-479C-A5CB-A0109468C788}"/>
            </c:ext>
          </c:extLst>
        </c:ser>
        <c:ser>
          <c:idx val="2"/>
          <c:order val="2"/>
          <c:tx>
            <c:strRef>
              <c:f>Export!$A$4</c:f>
              <c:strCache>
                <c:ptCount val="1"/>
                <c:pt idx="0">
                  <c:v>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Export!$B$1:$C$1</c:f>
              <c:strCache>
                <c:ptCount val="2"/>
                <c:pt idx="0">
                  <c:v>Ingen export</c:v>
                </c:pt>
                <c:pt idx="1">
                  <c:v>Exporterar</c:v>
                </c:pt>
              </c:strCache>
            </c:strRef>
          </c:cat>
          <c:val>
            <c:numRef>
              <c:f>Export!$B$4:$C$4</c:f>
              <c:numCache>
                <c:formatCode>0%</c:formatCode>
                <c:ptCount val="2"/>
                <c:pt idx="0">
                  <c:v>0.59</c:v>
                </c:pt>
                <c:pt idx="1">
                  <c:v>0.41</c:v>
                </c:pt>
              </c:numCache>
            </c:numRef>
          </c:val>
          <c:extLst>
            <c:ext xmlns:c16="http://schemas.microsoft.com/office/drawing/2014/chart" uri="{C3380CC4-5D6E-409C-BE32-E72D297353CC}">
              <c16:uniqueId val="{00000002-DC33-479C-A5CB-A0109468C788}"/>
            </c:ext>
          </c:extLst>
        </c:ser>
        <c:ser>
          <c:idx val="3"/>
          <c:order val="3"/>
          <c:tx>
            <c:strRef>
              <c:f>Export!$A$5</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Export!$B$1:$C$1</c:f>
              <c:strCache>
                <c:ptCount val="2"/>
                <c:pt idx="0">
                  <c:v>Ingen export</c:v>
                </c:pt>
                <c:pt idx="1">
                  <c:v>Exporterar</c:v>
                </c:pt>
              </c:strCache>
            </c:strRef>
          </c:cat>
          <c:val>
            <c:numRef>
              <c:f>Export!$B$5:$C$5</c:f>
              <c:numCache>
                <c:formatCode>0%</c:formatCode>
                <c:ptCount val="2"/>
                <c:pt idx="0">
                  <c:v>0.6</c:v>
                </c:pt>
                <c:pt idx="1">
                  <c:v>0.4</c:v>
                </c:pt>
              </c:numCache>
            </c:numRef>
          </c:val>
          <c:extLst>
            <c:ext xmlns:c16="http://schemas.microsoft.com/office/drawing/2014/chart" uri="{C3380CC4-5D6E-409C-BE32-E72D297353CC}">
              <c16:uniqueId val="{00000003-DC33-479C-A5CB-A0109468C788}"/>
            </c:ext>
          </c:extLst>
        </c:ser>
        <c:ser>
          <c:idx val="4"/>
          <c:order val="4"/>
          <c:tx>
            <c:strRef>
              <c:f>Export!$A$6</c:f>
              <c:strCache>
                <c:ptCount val="1"/>
                <c:pt idx="0">
                  <c:v>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Export!$B$1:$C$1</c:f>
              <c:strCache>
                <c:ptCount val="2"/>
                <c:pt idx="0">
                  <c:v>Ingen export</c:v>
                </c:pt>
                <c:pt idx="1">
                  <c:v>Exporterar</c:v>
                </c:pt>
              </c:strCache>
            </c:strRef>
          </c:cat>
          <c:val>
            <c:numRef>
              <c:f>Export!$B$6:$C$6</c:f>
              <c:numCache>
                <c:formatCode>0%</c:formatCode>
                <c:ptCount val="2"/>
                <c:pt idx="0">
                  <c:v>0.62</c:v>
                </c:pt>
                <c:pt idx="1">
                  <c:v>0.38</c:v>
                </c:pt>
              </c:numCache>
            </c:numRef>
          </c:val>
          <c:extLst>
            <c:ext xmlns:c16="http://schemas.microsoft.com/office/drawing/2014/chart" uri="{C3380CC4-5D6E-409C-BE32-E72D297353CC}">
              <c16:uniqueId val="{00000004-DC33-479C-A5CB-A0109468C788}"/>
            </c:ext>
          </c:extLst>
        </c:ser>
        <c:ser>
          <c:idx val="5"/>
          <c:order val="5"/>
          <c:tx>
            <c:strRef>
              <c:f>Export!$A$7</c:f>
              <c:strCache>
                <c:ptCount val="1"/>
                <c:pt idx="0">
                  <c:v>2025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Export!$B$1:$C$1</c:f>
              <c:strCache>
                <c:ptCount val="2"/>
                <c:pt idx="0">
                  <c:v>Ingen export</c:v>
                </c:pt>
                <c:pt idx="1">
                  <c:v>Exporterar</c:v>
                </c:pt>
              </c:strCache>
            </c:strRef>
          </c:cat>
          <c:val>
            <c:numRef>
              <c:f>Export!$B$7:$C$7</c:f>
              <c:numCache>
                <c:formatCode>0%</c:formatCode>
                <c:ptCount val="2"/>
                <c:pt idx="0">
                  <c:v>0.62</c:v>
                </c:pt>
                <c:pt idx="1">
                  <c:v>0.38</c:v>
                </c:pt>
              </c:numCache>
            </c:numRef>
          </c:val>
          <c:extLst>
            <c:ext xmlns:c16="http://schemas.microsoft.com/office/drawing/2014/chart" uri="{C3380CC4-5D6E-409C-BE32-E72D297353CC}">
              <c16:uniqueId val="{00000005-DC33-479C-A5CB-A0109468C788}"/>
            </c:ext>
          </c:extLst>
        </c:ser>
        <c:dLbls>
          <c:dLblPos val="outEnd"/>
          <c:showLegendKey val="0"/>
          <c:showVal val="1"/>
          <c:showCatName val="0"/>
          <c:showSerName val="0"/>
          <c:showPercent val="0"/>
          <c:showBubbleSize val="0"/>
        </c:dLbls>
        <c:gapWidth val="219"/>
        <c:overlap val="-27"/>
        <c:axId val="1448794320"/>
        <c:axId val="1448794800"/>
      </c:barChart>
      <c:catAx>
        <c:axId val="144879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8794800"/>
        <c:crosses val="autoZero"/>
        <c:auto val="1"/>
        <c:lblAlgn val="ctr"/>
        <c:lblOffset val="100"/>
        <c:noMultiLvlLbl val="0"/>
      </c:catAx>
      <c:valAx>
        <c:axId val="1448794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8794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50584499055934"/>
          <c:y val="0.11075315624874685"/>
          <c:w val="0.80549084861633791"/>
          <c:h val="0.7544730534553622"/>
        </c:manualLayout>
      </c:layout>
      <c:barChart>
        <c:barDir val="bar"/>
        <c:grouping val="percentStacked"/>
        <c:varyColors val="0"/>
        <c:ser>
          <c:idx val="0"/>
          <c:order val="0"/>
          <c:tx>
            <c:strRef>
              <c:f>'1 - Korsstabell '!$B$46</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 Korsstabell '!$D$6:$G$6</c:f>
              <c:strCache>
                <c:ptCount val="4"/>
                <c:pt idx="0">
                  <c:v>Teknikkonsultföretag</c:v>
                </c:pt>
                <c:pt idx="1">
                  <c:v>Industri- och techkonsultföretag</c:v>
                </c:pt>
                <c:pt idx="2">
                  <c:v>Arkitektföretag</c:v>
                </c:pt>
                <c:pt idx="3">
                  <c:v>Övriga (FoU, TIC, Annan)</c:v>
                </c:pt>
              </c:strCache>
            </c:strRef>
          </c:cat>
          <c:val>
            <c:numRef>
              <c:f>'1 - Korsstabell '!$D$46:$G$46</c:f>
              <c:numCache>
                <c:formatCode>0%</c:formatCode>
                <c:ptCount val="4"/>
                <c:pt idx="0">
                  <c:v>0.35416700000000001</c:v>
                </c:pt>
                <c:pt idx="1">
                  <c:v>0.45454499999999998</c:v>
                </c:pt>
                <c:pt idx="2">
                  <c:v>0.40740700000000002</c:v>
                </c:pt>
                <c:pt idx="3">
                  <c:v>0.222222</c:v>
                </c:pt>
              </c:numCache>
            </c:numRef>
          </c:val>
          <c:extLst>
            <c:ext xmlns:c16="http://schemas.microsoft.com/office/drawing/2014/chart" uri="{C3380CC4-5D6E-409C-BE32-E72D297353CC}">
              <c16:uniqueId val="{00000000-127E-4F2A-B967-5C7C49621F76}"/>
            </c:ext>
          </c:extLst>
        </c:ser>
        <c:ser>
          <c:idx val="1"/>
          <c:order val="1"/>
          <c:tx>
            <c:strRef>
              <c:f>'1 - Korsstabell '!$B$47</c:f>
              <c:strCache>
                <c:ptCount val="1"/>
                <c:pt idx="0">
                  <c:v>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 Korsstabell '!$D$6:$G$6</c:f>
              <c:strCache>
                <c:ptCount val="4"/>
                <c:pt idx="0">
                  <c:v>Teknikkonsultföretag</c:v>
                </c:pt>
                <c:pt idx="1">
                  <c:v>Industri- och techkonsultföretag</c:v>
                </c:pt>
                <c:pt idx="2">
                  <c:v>Arkitektföretag</c:v>
                </c:pt>
                <c:pt idx="3">
                  <c:v>Övriga (FoU, TIC, Annan)</c:v>
                </c:pt>
              </c:strCache>
            </c:strRef>
          </c:cat>
          <c:val>
            <c:numRef>
              <c:f>'1 - Korsstabell '!$D$47:$G$47</c:f>
              <c:numCache>
                <c:formatCode>0%</c:formatCode>
                <c:ptCount val="4"/>
                <c:pt idx="0">
                  <c:v>0.27083299999999999</c:v>
                </c:pt>
                <c:pt idx="1">
                  <c:v>9.0909000000000004E-2</c:v>
                </c:pt>
                <c:pt idx="2">
                  <c:v>0.33333299999999999</c:v>
                </c:pt>
              </c:numCache>
            </c:numRef>
          </c:val>
          <c:extLst>
            <c:ext xmlns:c16="http://schemas.microsoft.com/office/drawing/2014/chart" uri="{C3380CC4-5D6E-409C-BE32-E72D297353CC}">
              <c16:uniqueId val="{00000001-127E-4F2A-B967-5C7C49621F76}"/>
            </c:ext>
          </c:extLst>
        </c:ser>
        <c:ser>
          <c:idx val="2"/>
          <c:order val="2"/>
          <c:tx>
            <c:strRef>
              <c:f>'1 - Korsstabell '!$B$48</c:f>
              <c:strCache>
                <c:ptCount val="1"/>
                <c:pt idx="0">
                  <c:v>5-9%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 Korsstabell '!$D$6:$G$6</c:f>
              <c:strCache>
                <c:ptCount val="4"/>
                <c:pt idx="0">
                  <c:v>Teknikkonsultföretag</c:v>
                </c:pt>
                <c:pt idx="1">
                  <c:v>Industri- och techkonsultföretag</c:v>
                </c:pt>
                <c:pt idx="2">
                  <c:v>Arkitektföretag</c:v>
                </c:pt>
                <c:pt idx="3">
                  <c:v>Övriga (FoU, TIC, Annan)</c:v>
                </c:pt>
              </c:strCache>
            </c:strRef>
          </c:cat>
          <c:val>
            <c:numRef>
              <c:f>'1 - Korsstabell '!$D$48:$G$48</c:f>
              <c:numCache>
                <c:formatCode>0%</c:formatCode>
                <c:ptCount val="4"/>
                <c:pt idx="0">
                  <c:v>0.14583299999999999</c:v>
                </c:pt>
                <c:pt idx="1">
                  <c:v>9.0909000000000004E-2</c:v>
                </c:pt>
                <c:pt idx="2">
                  <c:v>0.222222</c:v>
                </c:pt>
                <c:pt idx="3">
                  <c:v>0.111111</c:v>
                </c:pt>
              </c:numCache>
            </c:numRef>
          </c:val>
          <c:extLst>
            <c:ext xmlns:c16="http://schemas.microsoft.com/office/drawing/2014/chart" uri="{C3380CC4-5D6E-409C-BE32-E72D297353CC}">
              <c16:uniqueId val="{00000002-127E-4F2A-B967-5C7C49621F76}"/>
            </c:ext>
          </c:extLst>
        </c:ser>
        <c:ser>
          <c:idx val="3"/>
          <c:order val="3"/>
          <c:tx>
            <c:strRef>
              <c:f>'1 - Korsstabell '!$B$49</c:f>
              <c:strCache>
                <c:ptCount val="1"/>
                <c:pt idx="0">
                  <c:v>10-50%</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 Korsstabell '!$D$6:$G$6</c:f>
              <c:strCache>
                <c:ptCount val="4"/>
                <c:pt idx="0">
                  <c:v>Teknikkonsultföretag</c:v>
                </c:pt>
                <c:pt idx="1">
                  <c:v>Industri- och techkonsultföretag</c:v>
                </c:pt>
                <c:pt idx="2">
                  <c:v>Arkitektföretag</c:v>
                </c:pt>
                <c:pt idx="3">
                  <c:v>Övriga (FoU, TIC, Annan)</c:v>
                </c:pt>
              </c:strCache>
            </c:strRef>
          </c:cat>
          <c:val>
            <c:numRef>
              <c:f>'1 - Korsstabell '!$D$49:$G$49</c:f>
              <c:numCache>
                <c:formatCode>0%</c:formatCode>
                <c:ptCount val="4"/>
                <c:pt idx="0">
                  <c:v>0.14583299999999999</c:v>
                </c:pt>
                <c:pt idx="1">
                  <c:v>0.227273</c:v>
                </c:pt>
                <c:pt idx="2">
                  <c:v>3.7037E-2</c:v>
                </c:pt>
                <c:pt idx="3">
                  <c:v>0.222222</c:v>
                </c:pt>
              </c:numCache>
            </c:numRef>
          </c:val>
          <c:extLst>
            <c:ext xmlns:c16="http://schemas.microsoft.com/office/drawing/2014/chart" uri="{C3380CC4-5D6E-409C-BE32-E72D297353CC}">
              <c16:uniqueId val="{00000003-127E-4F2A-B967-5C7C49621F76}"/>
            </c:ext>
          </c:extLst>
        </c:ser>
        <c:ser>
          <c:idx val="4"/>
          <c:order val="4"/>
          <c:tx>
            <c:strRef>
              <c:f>'1 - Korsstabell '!$B$50</c:f>
              <c:strCache>
                <c:ptCount val="1"/>
                <c:pt idx="0">
                  <c:v>Mer än 50% </c:v>
                </c:pt>
              </c:strCache>
            </c:strRef>
          </c:tx>
          <c:spPr>
            <a:solidFill>
              <a:srgbClr val="0075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 Korsstabell '!$D$6:$G$6</c:f>
              <c:strCache>
                <c:ptCount val="4"/>
                <c:pt idx="0">
                  <c:v>Teknikkonsultföretag</c:v>
                </c:pt>
                <c:pt idx="1">
                  <c:v>Industri- och techkonsultföretag</c:v>
                </c:pt>
                <c:pt idx="2">
                  <c:v>Arkitektföretag</c:v>
                </c:pt>
                <c:pt idx="3">
                  <c:v>Övriga (FoU, TIC, Annan)</c:v>
                </c:pt>
              </c:strCache>
            </c:strRef>
          </c:cat>
          <c:val>
            <c:numRef>
              <c:f>'1 - Korsstabell '!$D$50:$G$50</c:f>
              <c:numCache>
                <c:formatCode>0%</c:formatCode>
                <c:ptCount val="4"/>
                <c:pt idx="0">
                  <c:v>6.25E-2</c:v>
                </c:pt>
                <c:pt idx="1">
                  <c:v>9.0909000000000004E-2</c:v>
                </c:pt>
                <c:pt idx="3">
                  <c:v>0.44444400000000001</c:v>
                </c:pt>
              </c:numCache>
            </c:numRef>
          </c:val>
          <c:extLst>
            <c:ext xmlns:c16="http://schemas.microsoft.com/office/drawing/2014/chart" uri="{C3380CC4-5D6E-409C-BE32-E72D297353CC}">
              <c16:uniqueId val="{00000004-127E-4F2A-B967-5C7C49621F76}"/>
            </c:ext>
          </c:extLst>
        </c:ser>
        <c:ser>
          <c:idx val="5"/>
          <c:order val="5"/>
          <c:tx>
            <c:strRef>
              <c:f>'1 - Korsstabell '!$B$51</c:f>
              <c:strCache>
                <c:ptCount val="1"/>
                <c:pt idx="0">
                  <c:v>Vet ej</c:v>
                </c:pt>
              </c:strCache>
            </c:strRef>
          </c:tx>
          <c:spPr>
            <a:solidFill>
              <a:schemeClr val="accent5">
                <a:lumMod val="6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7E-4F2A-B967-5C7C49621F7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7E-4F2A-B967-5C7C49621F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 Korsstabell '!$D$6:$G$6</c:f>
              <c:strCache>
                <c:ptCount val="4"/>
                <c:pt idx="0">
                  <c:v>Teknikkonsultföretag</c:v>
                </c:pt>
                <c:pt idx="1">
                  <c:v>Industri- och techkonsultföretag</c:v>
                </c:pt>
                <c:pt idx="2">
                  <c:v>Arkitektföretag</c:v>
                </c:pt>
                <c:pt idx="3">
                  <c:v>Övriga (FoU, TIC, Annan)</c:v>
                </c:pt>
              </c:strCache>
            </c:strRef>
          </c:cat>
          <c:val>
            <c:numRef>
              <c:f>'1 - Korsstabell '!$D$51:$G$51</c:f>
              <c:numCache>
                <c:formatCode>0%</c:formatCode>
                <c:ptCount val="4"/>
                <c:pt idx="0">
                  <c:v>2.0833000000000001E-2</c:v>
                </c:pt>
                <c:pt idx="1">
                  <c:v>4.5455000000000002E-2</c:v>
                </c:pt>
              </c:numCache>
            </c:numRef>
          </c:val>
          <c:extLst>
            <c:ext xmlns:c16="http://schemas.microsoft.com/office/drawing/2014/chart" uri="{C3380CC4-5D6E-409C-BE32-E72D297353CC}">
              <c16:uniqueId val="{00000005-127E-4F2A-B967-5C7C49621F76}"/>
            </c:ext>
          </c:extLst>
        </c:ser>
        <c:dLbls>
          <c:showLegendKey val="0"/>
          <c:showVal val="0"/>
          <c:showCatName val="0"/>
          <c:showSerName val="0"/>
          <c:showPercent val="0"/>
          <c:showBubbleSize val="0"/>
        </c:dLbls>
        <c:gapWidth val="150"/>
        <c:overlap val="100"/>
        <c:axId val="1581842639"/>
        <c:axId val="1581866159"/>
      </c:barChart>
      <c:catAx>
        <c:axId val="15818426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81866159"/>
        <c:crosses val="autoZero"/>
        <c:auto val="1"/>
        <c:lblAlgn val="ctr"/>
        <c:lblOffset val="100"/>
        <c:noMultiLvlLbl val="0"/>
      </c:catAx>
      <c:valAx>
        <c:axId val="15818661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581842639"/>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32393494481312"/>
          <c:y val="0.1019020660506974"/>
          <c:w val="0.35559605267682148"/>
          <c:h val="0.83012101355856427"/>
        </c:manualLayout>
      </c:layout>
      <c:barChart>
        <c:barDir val="bar"/>
        <c:grouping val="clustered"/>
        <c:varyColors val="0"/>
        <c:ser>
          <c:idx val="0"/>
          <c:order val="0"/>
          <c:tx>
            <c:strRef>
              <c:f>'1 - Korsstabell '!$C$6</c:f>
              <c:strCache>
                <c:ptCount val="1"/>
                <c:pt idx="0">
                  <c:v>Total</c:v>
                </c:pt>
              </c:strCache>
            </c:strRef>
          </c:tx>
          <c:spPr>
            <a:solidFill>
              <a:srgbClr val="C00000"/>
            </a:solidFill>
            <a:ln>
              <a:noFill/>
            </a:ln>
            <a:effectLst/>
          </c:spPr>
          <c:invertIfNegative val="0"/>
          <c:cat>
            <c:strRef>
              <c:f>'1 - Korsstabell '!$B$54:$B$66</c:f>
              <c:strCache>
                <c:ptCount val="13"/>
                <c:pt idx="0">
                  <c:v>Produktifierade tjänster (t.ex. standardiserade erbjudanden till fast pris)</c:v>
                </c:pt>
                <c:pt idx="1">
                  <c:v>Digitala produkter eller SaaS-tjänster</c:v>
                </c:pt>
                <c:pt idx="2">
                  <c:v>Licensintäkter (t.ex. från egna metoder, verktyg eller system)</c:v>
                </c:pt>
                <c:pt idx="3">
                  <c:v>Resultatbaserade ersättningsmodeller (t.ex. kopplade till besparingar eller utfall)</c:v>
                </c:pt>
                <c:pt idx="4">
                  <c:v>Drift- och förvaltningsavtal (återkommande intäkter)</c:v>
                </c:pt>
                <c:pt idx="5">
                  <c:v>Intäkter från partnerskap eller investeringar (t.ex. joint ventures, fastighetsutveckling)</c:v>
                </c:pt>
                <c:pt idx="6">
                  <c:v>Data- och analystjänster (t.ex. försäljning av data eller insikter)</c:v>
                </c:pt>
                <c:pt idx="7">
                  <c:v>Forskningsfinansiering (t.ex. bidrag från EU, Vinnova eller andra forskningsfinansiärer)</c:v>
                </c:pt>
                <c:pt idx="8">
                  <c:v>Intäkter från test-, inspektions- och certifieringstjänster (TIC) som inte är timbaserade</c:v>
                </c:pt>
                <c:pt idx="9">
                  <c:v>Intäkter från laboratorie- eller testinfrastruktur (t.ex. tillgång till anläggningar/utrustning)</c:v>
                </c:pt>
                <c:pt idx="10">
                  <c:v>Immateriella rättigheter (t.ex. patent, royalties)</c:v>
                </c:pt>
                <c:pt idx="11">
                  <c:v>Utbildning, kurser och kompetensutveckling</c:v>
                </c:pt>
                <c:pt idx="12">
                  <c:v>Andra typer av icke arvodesbaserade intäkter</c:v>
                </c:pt>
              </c:strCache>
            </c:strRef>
          </c:cat>
          <c:val>
            <c:numRef>
              <c:f>'1 - Korsstabell '!$C$54:$C$66</c:f>
              <c:numCache>
                <c:formatCode>0%</c:formatCode>
                <c:ptCount val="13"/>
                <c:pt idx="0">
                  <c:v>0.54545500000000002</c:v>
                </c:pt>
                <c:pt idx="1">
                  <c:v>0.121212</c:v>
                </c:pt>
                <c:pt idx="2">
                  <c:v>0.15151500000000001</c:v>
                </c:pt>
                <c:pt idx="3">
                  <c:v>0.121212</c:v>
                </c:pt>
                <c:pt idx="4">
                  <c:v>9.0909000000000004E-2</c:v>
                </c:pt>
                <c:pt idx="5">
                  <c:v>9.0909000000000004E-2</c:v>
                </c:pt>
                <c:pt idx="6">
                  <c:v>6.0606E-2</c:v>
                </c:pt>
                <c:pt idx="7">
                  <c:v>0.13636400000000001</c:v>
                </c:pt>
                <c:pt idx="8">
                  <c:v>7.5758000000000006E-2</c:v>
                </c:pt>
                <c:pt idx="9">
                  <c:v>1.5152000000000001E-2</c:v>
                </c:pt>
                <c:pt idx="10">
                  <c:v>3.0303E-2</c:v>
                </c:pt>
                <c:pt idx="11">
                  <c:v>0.16666700000000001</c:v>
                </c:pt>
                <c:pt idx="12">
                  <c:v>0.16666700000000001</c:v>
                </c:pt>
              </c:numCache>
            </c:numRef>
          </c:val>
          <c:extLst>
            <c:ext xmlns:c16="http://schemas.microsoft.com/office/drawing/2014/chart" uri="{C3380CC4-5D6E-409C-BE32-E72D297353CC}">
              <c16:uniqueId val="{00000000-2142-411D-B77C-D1449B0A64AF}"/>
            </c:ext>
          </c:extLst>
        </c:ser>
        <c:ser>
          <c:idx val="1"/>
          <c:order val="1"/>
          <c:tx>
            <c:strRef>
              <c:f>'1 - Korsstabell '!$D$6</c:f>
              <c:strCache>
                <c:ptCount val="1"/>
                <c:pt idx="0">
                  <c:v>Teknikkonsultföretag</c:v>
                </c:pt>
              </c:strCache>
            </c:strRef>
          </c:tx>
          <c:spPr>
            <a:solidFill>
              <a:srgbClr val="69AB7A"/>
            </a:solidFill>
            <a:ln>
              <a:noFill/>
            </a:ln>
            <a:effectLst/>
          </c:spPr>
          <c:invertIfNegative val="0"/>
          <c:cat>
            <c:strRef>
              <c:f>'1 - Korsstabell '!$B$54:$B$66</c:f>
              <c:strCache>
                <c:ptCount val="13"/>
                <c:pt idx="0">
                  <c:v>Produktifierade tjänster (t.ex. standardiserade erbjudanden till fast pris)</c:v>
                </c:pt>
                <c:pt idx="1">
                  <c:v>Digitala produkter eller SaaS-tjänster</c:v>
                </c:pt>
                <c:pt idx="2">
                  <c:v>Licensintäkter (t.ex. från egna metoder, verktyg eller system)</c:v>
                </c:pt>
                <c:pt idx="3">
                  <c:v>Resultatbaserade ersättningsmodeller (t.ex. kopplade till besparingar eller utfall)</c:v>
                </c:pt>
                <c:pt idx="4">
                  <c:v>Drift- och förvaltningsavtal (återkommande intäkter)</c:v>
                </c:pt>
                <c:pt idx="5">
                  <c:v>Intäkter från partnerskap eller investeringar (t.ex. joint ventures, fastighetsutveckling)</c:v>
                </c:pt>
                <c:pt idx="6">
                  <c:v>Data- och analystjänster (t.ex. försäljning av data eller insikter)</c:v>
                </c:pt>
                <c:pt idx="7">
                  <c:v>Forskningsfinansiering (t.ex. bidrag från EU, Vinnova eller andra forskningsfinansiärer)</c:v>
                </c:pt>
                <c:pt idx="8">
                  <c:v>Intäkter från test-, inspektions- och certifieringstjänster (TIC) som inte är timbaserade</c:v>
                </c:pt>
                <c:pt idx="9">
                  <c:v>Intäkter från laboratorie- eller testinfrastruktur (t.ex. tillgång till anläggningar/utrustning)</c:v>
                </c:pt>
                <c:pt idx="10">
                  <c:v>Immateriella rättigheter (t.ex. patent, royalties)</c:v>
                </c:pt>
                <c:pt idx="11">
                  <c:v>Utbildning, kurser och kompetensutveckling</c:v>
                </c:pt>
                <c:pt idx="12">
                  <c:v>Andra typer av icke arvodesbaserade intäkter</c:v>
                </c:pt>
              </c:strCache>
            </c:strRef>
          </c:cat>
          <c:val>
            <c:numRef>
              <c:f>'1 - Korsstabell '!$D$54:$D$66</c:f>
              <c:numCache>
                <c:formatCode>0%</c:formatCode>
                <c:ptCount val="13"/>
                <c:pt idx="0">
                  <c:v>0.58064499999999997</c:v>
                </c:pt>
                <c:pt idx="1">
                  <c:v>6.4516000000000004E-2</c:v>
                </c:pt>
                <c:pt idx="2">
                  <c:v>0.12903200000000001</c:v>
                </c:pt>
                <c:pt idx="3">
                  <c:v>9.6773999999999999E-2</c:v>
                </c:pt>
                <c:pt idx="4">
                  <c:v>6.4516000000000004E-2</c:v>
                </c:pt>
                <c:pt idx="5">
                  <c:v>6.4516000000000004E-2</c:v>
                </c:pt>
                <c:pt idx="6">
                  <c:v>6.4516000000000004E-2</c:v>
                </c:pt>
                <c:pt idx="7">
                  <c:v>6.4516000000000004E-2</c:v>
                </c:pt>
                <c:pt idx="8">
                  <c:v>6.4516000000000004E-2</c:v>
                </c:pt>
                <c:pt idx="9" formatCode="General">
                  <c:v>0</c:v>
                </c:pt>
                <c:pt idx="10" formatCode="General">
                  <c:v>0</c:v>
                </c:pt>
                <c:pt idx="11">
                  <c:v>0.25806499999999999</c:v>
                </c:pt>
                <c:pt idx="12">
                  <c:v>6.4516000000000004E-2</c:v>
                </c:pt>
              </c:numCache>
            </c:numRef>
          </c:val>
          <c:extLst>
            <c:ext xmlns:c16="http://schemas.microsoft.com/office/drawing/2014/chart" uri="{C3380CC4-5D6E-409C-BE32-E72D297353CC}">
              <c16:uniqueId val="{00000001-2142-411D-B77C-D1449B0A64AF}"/>
            </c:ext>
          </c:extLst>
        </c:ser>
        <c:ser>
          <c:idx val="2"/>
          <c:order val="2"/>
          <c:tx>
            <c:strRef>
              <c:f>'1 - Korsstabell '!$E$6</c:f>
              <c:strCache>
                <c:ptCount val="1"/>
                <c:pt idx="0">
                  <c:v>Industri- och techkonsultföretag</c:v>
                </c:pt>
              </c:strCache>
            </c:strRef>
          </c:tx>
          <c:spPr>
            <a:solidFill>
              <a:srgbClr val="00759E"/>
            </a:solidFill>
            <a:ln>
              <a:noFill/>
            </a:ln>
            <a:effectLst/>
          </c:spPr>
          <c:invertIfNegative val="0"/>
          <c:cat>
            <c:strRef>
              <c:f>'1 - Korsstabell '!$B$54:$B$66</c:f>
              <c:strCache>
                <c:ptCount val="13"/>
                <c:pt idx="0">
                  <c:v>Produktifierade tjänster (t.ex. standardiserade erbjudanden till fast pris)</c:v>
                </c:pt>
                <c:pt idx="1">
                  <c:v>Digitala produkter eller SaaS-tjänster</c:v>
                </c:pt>
                <c:pt idx="2">
                  <c:v>Licensintäkter (t.ex. från egna metoder, verktyg eller system)</c:v>
                </c:pt>
                <c:pt idx="3">
                  <c:v>Resultatbaserade ersättningsmodeller (t.ex. kopplade till besparingar eller utfall)</c:v>
                </c:pt>
                <c:pt idx="4">
                  <c:v>Drift- och förvaltningsavtal (återkommande intäkter)</c:v>
                </c:pt>
                <c:pt idx="5">
                  <c:v>Intäkter från partnerskap eller investeringar (t.ex. joint ventures, fastighetsutveckling)</c:v>
                </c:pt>
                <c:pt idx="6">
                  <c:v>Data- och analystjänster (t.ex. försäljning av data eller insikter)</c:v>
                </c:pt>
                <c:pt idx="7">
                  <c:v>Forskningsfinansiering (t.ex. bidrag från EU, Vinnova eller andra forskningsfinansiärer)</c:v>
                </c:pt>
                <c:pt idx="8">
                  <c:v>Intäkter från test-, inspektions- och certifieringstjänster (TIC) som inte är timbaserade</c:v>
                </c:pt>
                <c:pt idx="9">
                  <c:v>Intäkter från laboratorie- eller testinfrastruktur (t.ex. tillgång till anläggningar/utrustning)</c:v>
                </c:pt>
                <c:pt idx="10">
                  <c:v>Immateriella rättigheter (t.ex. patent, royalties)</c:v>
                </c:pt>
                <c:pt idx="11">
                  <c:v>Utbildning, kurser och kompetensutveckling</c:v>
                </c:pt>
                <c:pt idx="12">
                  <c:v>Andra typer av icke arvodesbaserade intäkter</c:v>
                </c:pt>
              </c:strCache>
            </c:strRef>
          </c:cat>
          <c:val>
            <c:numRef>
              <c:f>'1 - Korsstabell '!$E$54:$E$66</c:f>
              <c:numCache>
                <c:formatCode>0%</c:formatCode>
                <c:ptCount val="13"/>
                <c:pt idx="0">
                  <c:v>0.66666700000000001</c:v>
                </c:pt>
                <c:pt idx="1">
                  <c:v>0.41666700000000001</c:v>
                </c:pt>
                <c:pt idx="2">
                  <c:v>0.33333299999999999</c:v>
                </c:pt>
                <c:pt idx="3">
                  <c:v>0.25</c:v>
                </c:pt>
                <c:pt idx="4">
                  <c:v>0.25</c:v>
                </c:pt>
                <c:pt idx="5">
                  <c:v>8.3333000000000004E-2</c:v>
                </c:pt>
                <c:pt idx="6">
                  <c:v>0.16666700000000001</c:v>
                </c:pt>
                <c:pt idx="7">
                  <c:v>8.3333000000000004E-2</c:v>
                </c:pt>
                <c:pt idx="8" formatCode="General">
                  <c:v>0</c:v>
                </c:pt>
                <c:pt idx="9">
                  <c:v>8.3333000000000004E-2</c:v>
                </c:pt>
                <c:pt idx="10" formatCode="General">
                  <c:v>0</c:v>
                </c:pt>
                <c:pt idx="11">
                  <c:v>0.16666700000000001</c:v>
                </c:pt>
                <c:pt idx="12">
                  <c:v>0.16666700000000001</c:v>
                </c:pt>
              </c:numCache>
            </c:numRef>
          </c:val>
          <c:extLst>
            <c:ext xmlns:c16="http://schemas.microsoft.com/office/drawing/2014/chart" uri="{C3380CC4-5D6E-409C-BE32-E72D297353CC}">
              <c16:uniqueId val="{00000002-2142-411D-B77C-D1449B0A64AF}"/>
            </c:ext>
          </c:extLst>
        </c:ser>
        <c:ser>
          <c:idx val="3"/>
          <c:order val="3"/>
          <c:tx>
            <c:strRef>
              <c:f>'1 - Korsstabell '!$F$6</c:f>
              <c:strCache>
                <c:ptCount val="1"/>
                <c:pt idx="0">
                  <c:v>Arkitektföretag</c:v>
                </c:pt>
              </c:strCache>
            </c:strRef>
          </c:tx>
          <c:spPr>
            <a:solidFill>
              <a:srgbClr val="7030A0"/>
            </a:solidFill>
            <a:ln>
              <a:noFill/>
            </a:ln>
            <a:effectLst/>
          </c:spPr>
          <c:invertIfNegative val="0"/>
          <c:cat>
            <c:strRef>
              <c:f>'1 - Korsstabell '!$B$54:$B$66</c:f>
              <c:strCache>
                <c:ptCount val="13"/>
                <c:pt idx="0">
                  <c:v>Produktifierade tjänster (t.ex. standardiserade erbjudanden till fast pris)</c:v>
                </c:pt>
                <c:pt idx="1">
                  <c:v>Digitala produkter eller SaaS-tjänster</c:v>
                </c:pt>
                <c:pt idx="2">
                  <c:v>Licensintäkter (t.ex. från egna metoder, verktyg eller system)</c:v>
                </c:pt>
                <c:pt idx="3">
                  <c:v>Resultatbaserade ersättningsmodeller (t.ex. kopplade till besparingar eller utfall)</c:v>
                </c:pt>
                <c:pt idx="4">
                  <c:v>Drift- och förvaltningsavtal (återkommande intäkter)</c:v>
                </c:pt>
                <c:pt idx="5">
                  <c:v>Intäkter från partnerskap eller investeringar (t.ex. joint ventures, fastighetsutveckling)</c:v>
                </c:pt>
                <c:pt idx="6">
                  <c:v>Data- och analystjänster (t.ex. försäljning av data eller insikter)</c:v>
                </c:pt>
                <c:pt idx="7">
                  <c:v>Forskningsfinansiering (t.ex. bidrag från EU, Vinnova eller andra forskningsfinansiärer)</c:v>
                </c:pt>
                <c:pt idx="8">
                  <c:v>Intäkter från test-, inspektions- och certifieringstjänster (TIC) som inte är timbaserade</c:v>
                </c:pt>
                <c:pt idx="9">
                  <c:v>Intäkter från laboratorie- eller testinfrastruktur (t.ex. tillgång till anläggningar/utrustning)</c:v>
                </c:pt>
                <c:pt idx="10">
                  <c:v>Immateriella rättigheter (t.ex. patent, royalties)</c:v>
                </c:pt>
                <c:pt idx="11">
                  <c:v>Utbildning, kurser och kompetensutveckling</c:v>
                </c:pt>
                <c:pt idx="12">
                  <c:v>Andra typer av icke arvodesbaserade intäkter</c:v>
                </c:pt>
              </c:strCache>
            </c:strRef>
          </c:cat>
          <c:val>
            <c:numRef>
              <c:f>'1 - Korsstabell '!$F$54:$F$66</c:f>
              <c:numCache>
                <c:formatCode>General</c:formatCode>
                <c:ptCount val="13"/>
                <c:pt idx="0" formatCode="0%">
                  <c:v>0.5</c:v>
                </c:pt>
                <c:pt idx="1">
                  <c:v>0</c:v>
                </c:pt>
                <c:pt idx="2" formatCode="0%">
                  <c:v>6.25E-2</c:v>
                </c:pt>
                <c:pt idx="3" formatCode="0%">
                  <c:v>0.125</c:v>
                </c:pt>
                <c:pt idx="4" formatCode="0%">
                  <c:v>6.25E-2</c:v>
                </c:pt>
                <c:pt idx="5" formatCode="0%">
                  <c:v>0.125</c:v>
                </c:pt>
                <c:pt idx="6">
                  <c:v>0</c:v>
                </c:pt>
                <c:pt idx="7" formatCode="0%">
                  <c:v>0.3125</c:v>
                </c:pt>
                <c:pt idx="8">
                  <c:v>0</c:v>
                </c:pt>
                <c:pt idx="9">
                  <c:v>0</c:v>
                </c:pt>
                <c:pt idx="10" formatCode="0%">
                  <c:v>0.125</c:v>
                </c:pt>
                <c:pt idx="11">
                  <c:v>0</c:v>
                </c:pt>
                <c:pt idx="12" formatCode="0%">
                  <c:v>0.375</c:v>
                </c:pt>
              </c:numCache>
            </c:numRef>
          </c:val>
          <c:extLst>
            <c:ext xmlns:c16="http://schemas.microsoft.com/office/drawing/2014/chart" uri="{C3380CC4-5D6E-409C-BE32-E72D297353CC}">
              <c16:uniqueId val="{00000003-2142-411D-B77C-D1449B0A64AF}"/>
            </c:ext>
          </c:extLst>
        </c:ser>
        <c:ser>
          <c:idx val="4"/>
          <c:order val="4"/>
          <c:tx>
            <c:strRef>
              <c:f>'1 - Korsstabell '!$G$6</c:f>
              <c:strCache>
                <c:ptCount val="1"/>
                <c:pt idx="0">
                  <c:v>Övriga (FoU, TIC, Annan)</c:v>
                </c:pt>
              </c:strCache>
            </c:strRef>
          </c:tx>
          <c:spPr>
            <a:solidFill>
              <a:schemeClr val="accent5"/>
            </a:solidFill>
            <a:ln>
              <a:noFill/>
            </a:ln>
            <a:effectLst/>
          </c:spPr>
          <c:invertIfNegative val="0"/>
          <c:cat>
            <c:strRef>
              <c:f>'1 - Korsstabell '!$B$54:$B$66</c:f>
              <c:strCache>
                <c:ptCount val="13"/>
                <c:pt idx="0">
                  <c:v>Produktifierade tjänster (t.ex. standardiserade erbjudanden till fast pris)</c:v>
                </c:pt>
                <c:pt idx="1">
                  <c:v>Digitala produkter eller SaaS-tjänster</c:v>
                </c:pt>
                <c:pt idx="2">
                  <c:v>Licensintäkter (t.ex. från egna metoder, verktyg eller system)</c:v>
                </c:pt>
                <c:pt idx="3">
                  <c:v>Resultatbaserade ersättningsmodeller (t.ex. kopplade till besparingar eller utfall)</c:v>
                </c:pt>
                <c:pt idx="4">
                  <c:v>Drift- och förvaltningsavtal (återkommande intäkter)</c:v>
                </c:pt>
                <c:pt idx="5">
                  <c:v>Intäkter från partnerskap eller investeringar (t.ex. joint ventures, fastighetsutveckling)</c:v>
                </c:pt>
                <c:pt idx="6">
                  <c:v>Data- och analystjänster (t.ex. försäljning av data eller insikter)</c:v>
                </c:pt>
                <c:pt idx="7">
                  <c:v>Forskningsfinansiering (t.ex. bidrag från EU, Vinnova eller andra forskningsfinansiärer)</c:v>
                </c:pt>
                <c:pt idx="8">
                  <c:v>Intäkter från test-, inspektions- och certifieringstjänster (TIC) som inte är timbaserade</c:v>
                </c:pt>
                <c:pt idx="9">
                  <c:v>Intäkter från laboratorie- eller testinfrastruktur (t.ex. tillgång till anläggningar/utrustning)</c:v>
                </c:pt>
                <c:pt idx="10">
                  <c:v>Immateriella rättigheter (t.ex. patent, royalties)</c:v>
                </c:pt>
                <c:pt idx="11">
                  <c:v>Utbildning, kurser och kompetensutveckling</c:v>
                </c:pt>
                <c:pt idx="12">
                  <c:v>Andra typer av icke arvodesbaserade intäkter</c:v>
                </c:pt>
              </c:strCache>
            </c:strRef>
          </c:cat>
          <c:val>
            <c:numRef>
              <c:f>'1 - Korsstabell '!$G$54:$G$66</c:f>
              <c:numCache>
                <c:formatCode>0%</c:formatCode>
                <c:ptCount val="13"/>
                <c:pt idx="0">
                  <c:v>0.28571400000000002</c:v>
                </c:pt>
                <c:pt idx="1">
                  <c:v>0.14285700000000001</c:v>
                </c:pt>
                <c:pt idx="2">
                  <c:v>0.14285700000000001</c:v>
                </c:pt>
                <c:pt idx="3" formatCode="General">
                  <c:v>0</c:v>
                </c:pt>
                <c:pt idx="4" formatCode="General">
                  <c:v>0</c:v>
                </c:pt>
                <c:pt idx="5">
                  <c:v>0.14285700000000001</c:v>
                </c:pt>
                <c:pt idx="6" formatCode="General">
                  <c:v>0</c:v>
                </c:pt>
                <c:pt idx="7">
                  <c:v>0.14285700000000001</c:v>
                </c:pt>
                <c:pt idx="8">
                  <c:v>0.42857099999999998</c:v>
                </c:pt>
                <c:pt idx="9" formatCode="General">
                  <c:v>0</c:v>
                </c:pt>
                <c:pt idx="10" formatCode="General">
                  <c:v>0</c:v>
                </c:pt>
                <c:pt idx="11">
                  <c:v>0.14285700000000001</c:v>
                </c:pt>
                <c:pt idx="12">
                  <c:v>0.14285700000000001</c:v>
                </c:pt>
              </c:numCache>
            </c:numRef>
          </c:val>
          <c:extLst>
            <c:ext xmlns:c16="http://schemas.microsoft.com/office/drawing/2014/chart" uri="{C3380CC4-5D6E-409C-BE32-E72D297353CC}">
              <c16:uniqueId val="{00000004-2142-411D-B77C-D1449B0A64AF}"/>
            </c:ext>
          </c:extLst>
        </c:ser>
        <c:dLbls>
          <c:showLegendKey val="0"/>
          <c:showVal val="0"/>
          <c:showCatName val="0"/>
          <c:showSerName val="0"/>
          <c:showPercent val="0"/>
          <c:showBubbleSize val="0"/>
        </c:dLbls>
        <c:gapWidth val="150"/>
        <c:axId val="114378991"/>
        <c:axId val="114379471"/>
      </c:barChart>
      <c:catAx>
        <c:axId val="114378991"/>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4379471"/>
        <c:crosses val="autoZero"/>
        <c:auto val="1"/>
        <c:lblAlgn val="ctr"/>
        <c:lblOffset val="100"/>
        <c:tickMarkSkip val="1"/>
        <c:noMultiLvlLbl val="0"/>
      </c:catAx>
      <c:valAx>
        <c:axId val="1143794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3175">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4378991"/>
        <c:crosses val="max"/>
        <c:crossBetween val="between"/>
      </c:valAx>
      <c:spPr>
        <a:noFill/>
        <a:ln>
          <a:noFill/>
        </a:ln>
        <a:effectLst/>
      </c:spPr>
    </c:plotArea>
    <c:legend>
      <c:legendPos val="t"/>
      <c:layout>
        <c:manualLayout>
          <c:xMode val="edge"/>
          <c:yMode val="edge"/>
          <c:x val="0.82881949363316487"/>
          <c:y val="0.20720899300179571"/>
          <c:w val="0.12955160517599057"/>
          <c:h val="0.2689270575989181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prstDash val="dash"/>
      <a:round/>
    </a:ln>
    <a:effectLst/>
  </c:spPr>
  <c:txPr>
    <a:bodyPr/>
    <a:lstStyle/>
    <a:p>
      <a:pPr>
        <a:defRPr/>
      </a:pPr>
      <a:endParaRPr lang="sv-S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FoI!$A$3</c:f>
              <c:strCache>
                <c:ptCount val="1"/>
                <c:pt idx="0">
                  <c:v>2020</c:v>
                </c:pt>
              </c:strCache>
            </c:strRef>
          </c:tx>
          <c:spPr>
            <a:solidFill>
              <a:schemeClr val="accent1"/>
            </a:solidFill>
            <a:ln>
              <a:noFill/>
            </a:ln>
            <a:effectLst/>
          </c:spPr>
          <c:invertIfNegative val="0"/>
          <c:cat>
            <c:strRef>
              <c:f>FoI!$B$2:$G$2</c:f>
              <c:strCache>
                <c:ptCount val="6"/>
                <c:pt idx="0">
                  <c:v>0%</c:v>
                </c:pt>
                <c:pt idx="1">
                  <c:v>1-4%</c:v>
                </c:pt>
                <c:pt idx="2">
                  <c:v>5-9%</c:v>
                </c:pt>
                <c:pt idx="3">
                  <c:v>10-25%</c:v>
                </c:pt>
                <c:pt idx="4">
                  <c:v>Mer än 25%</c:v>
                </c:pt>
                <c:pt idx="5">
                  <c:v>Vet ej</c:v>
                </c:pt>
              </c:strCache>
            </c:strRef>
          </c:cat>
          <c:val>
            <c:numRef>
              <c:f>FoI!$B$3:$G$3</c:f>
              <c:numCache>
                <c:formatCode>0%</c:formatCode>
                <c:ptCount val="6"/>
                <c:pt idx="0">
                  <c:v>0.23</c:v>
                </c:pt>
                <c:pt idx="1">
                  <c:v>0.44</c:v>
                </c:pt>
                <c:pt idx="2">
                  <c:v>0.23</c:v>
                </c:pt>
                <c:pt idx="3">
                  <c:v>0.05</c:v>
                </c:pt>
                <c:pt idx="4">
                  <c:v>0.02</c:v>
                </c:pt>
                <c:pt idx="5">
                  <c:v>0.03</c:v>
                </c:pt>
              </c:numCache>
            </c:numRef>
          </c:val>
          <c:extLst>
            <c:ext xmlns:c16="http://schemas.microsoft.com/office/drawing/2014/chart" uri="{C3380CC4-5D6E-409C-BE32-E72D297353CC}">
              <c16:uniqueId val="{00000000-21E7-4AE3-98E2-2854E295D614}"/>
            </c:ext>
          </c:extLst>
        </c:ser>
        <c:ser>
          <c:idx val="1"/>
          <c:order val="1"/>
          <c:tx>
            <c:strRef>
              <c:f>FoI!$A$4</c:f>
              <c:strCache>
                <c:ptCount val="1"/>
                <c:pt idx="0">
                  <c:v>2021</c:v>
                </c:pt>
              </c:strCache>
            </c:strRef>
          </c:tx>
          <c:spPr>
            <a:solidFill>
              <a:schemeClr val="accent2"/>
            </a:solidFill>
            <a:ln>
              <a:noFill/>
            </a:ln>
            <a:effectLst/>
          </c:spPr>
          <c:invertIfNegative val="0"/>
          <c:cat>
            <c:strRef>
              <c:f>FoI!$B$2:$G$2</c:f>
              <c:strCache>
                <c:ptCount val="6"/>
                <c:pt idx="0">
                  <c:v>0%</c:v>
                </c:pt>
                <c:pt idx="1">
                  <c:v>1-4%</c:v>
                </c:pt>
                <c:pt idx="2">
                  <c:v>5-9%</c:v>
                </c:pt>
                <c:pt idx="3">
                  <c:v>10-25%</c:v>
                </c:pt>
                <c:pt idx="4">
                  <c:v>Mer än 25%</c:v>
                </c:pt>
                <c:pt idx="5">
                  <c:v>Vet ej</c:v>
                </c:pt>
              </c:strCache>
            </c:strRef>
          </c:cat>
          <c:val>
            <c:numRef>
              <c:f>FoI!$B$4:$G$4</c:f>
              <c:numCache>
                <c:formatCode>0%</c:formatCode>
                <c:ptCount val="6"/>
                <c:pt idx="0">
                  <c:v>0.23</c:v>
                </c:pt>
                <c:pt idx="1">
                  <c:v>0.4</c:v>
                </c:pt>
                <c:pt idx="2">
                  <c:v>0.21</c:v>
                </c:pt>
                <c:pt idx="3">
                  <c:v>0.04</c:v>
                </c:pt>
                <c:pt idx="4">
                  <c:v>0.06</c:v>
                </c:pt>
                <c:pt idx="5">
                  <c:v>0.06</c:v>
                </c:pt>
              </c:numCache>
            </c:numRef>
          </c:val>
          <c:extLst>
            <c:ext xmlns:c16="http://schemas.microsoft.com/office/drawing/2014/chart" uri="{C3380CC4-5D6E-409C-BE32-E72D297353CC}">
              <c16:uniqueId val="{00000001-21E7-4AE3-98E2-2854E295D614}"/>
            </c:ext>
          </c:extLst>
        </c:ser>
        <c:ser>
          <c:idx val="2"/>
          <c:order val="2"/>
          <c:tx>
            <c:strRef>
              <c:f>FoI!$A$5</c:f>
              <c:strCache>
                <c:ptCount val="1"/>
                <c:pt idx="0">
                  <c:v>2022</c:v>
                </c:pt>
              </c:strCache>
            </c:strRef>
          </c:tx>
          <c:spPr>
            <a:solidFill>
              <a:schemeClr val="accent3"/>
            </a:solidFill>
            <a:ln>
              <a:noFill/>
            </a:ln>
            <a:effectLst/>
          </c:spPr>
          <c:invertIfNegative val="0"/>
          <c:cat>
            <c:strRef>
              <c:f>FoI!$B$2:$G$2</c:f>
              <c:strCache>
                <c:ptCount val="6"/>
                <c:pt idx="0">
                  <c:v>0%</c:v>
                </c:pt>
                <c:pt idx="1">
                  <c:v>1-4%</c:v>
                </c:pt>
                <c:pt idx="2">
                  <c:v>5-9%</c:v>
                </c:pt>
                <c:pt idx="3">
                  <c:v>10-25%</c:v>
                </c:pt>
                <c:pt idx="4">
                  <c:v>Mer än 25%</c:v>
                </c:pt>
                <c:pt idx="5">
                  <c:v>Vet ej</c:v>
                </c:pt>
              </c:strCache>
            </c:strRef>
          </c:cat>
          <c:val>
            <c:numRef>
              <c:f>FoI!$B$5:$G$5</c:f>
              <c:numCache>
                <c:formatCode>0%</c:formatCode>
                <c:ptCount val="6"/>
                <c:pt idx="0">
                  <c:v>0.24</c:v>
                </c:pt>
                <c:pt idx="1">
                  <c:v>0.45</c:v>
                </c:pt>
                <c:pt idx="2">
                  <c:v>0.16</c:v>
                </c:pt>
                <c:pt idx="3">
                  <c:v>0.09</c:v>
                </c:pt>
                <c:pt idx="4">
                  <c:v>0.05</c:v>
                </c:pt>
                <c:pt idx="5">
                  <c:v>0.01</c:v>
                </c:pt>
              </c:numCache>
            </c:numRef>
          </c:val>
          <c:extLst>
            <c:ext xmlns:c16="http://schemas.microsoft.com/office/drawing/2014/chart" uri="{C3380CC4-5D6E-409C-BE32-E72D297353CC}">
              <c16:uniqueId val="{00000002-21E7-4AE3-98E2-2854E295D614}"/>
            </c:ext>
          </c:extLst>
        </c:ser>
        <c:ser>
          <c:idx val="3"/>
          <c:order val="3"/>
          <c:tx>
            <c:strRef>
              <c:f>FoI!$A$6</c:f>
              <c:strCache>
                <c:ptCount val="1"/>
                <c:pt idx="0">
                  <c:v>2023</c:v>
                </c:pt>
              </c:strCache>
            </c:strRef>
          </c:tx>
          <c:spPr>
            <a:solidFill>
              <a:schemeClr val="accent4"/>
            </a:solidFill>
            <a:ln>
              <a:noFill/>
            </a:ln>
            <a:effectLst/>
          </c:spPr>
          <c:invertIfNegative val="0"/>
          <c:cat>
            <c:strRef>
              <c:f>FoI!$B$2:$G$2</c:f>
              <c:strCache>
                <c:ptCount val="6"/>
                <c:pt idx="0">
                  <c:v>0%</c:v>
                </c:pt>
                <c:pt idx="1">
                  <c:v>1-4%</c:v>
                </c:pt>
                <c:pt idx="2">
                  <c:v>5-9%</c:v>
                </c:pt>
                <c:pt idx="3">
                  <c:v>10-25%</c:v>
                </c:pt>
                <c:pt idx="4">
                  <c:v>Mer än 25%</c:v>
                </c:pt>
                <c:pt idx="5">
                  <c:v>Vet ej</c:v>
                </c:pt>
              </c:strCache>
            </c:strRef>
          </c:cat>
          <c:val>
            <c:numRef>
              <c:f>FoI!$B$6:$G$6</c:f>
              <c:numCache>
                <c:formatCode>0%</c:formatCode>
                <c:ptCount val="6"/>
                <c:pt idx="0">
                  <c:v>0.31</c:v>
                </c:pt>
                <c:pt idx="1">
                  <c:v>0.41</c:v>
                </c:pt>
                <c:pt idx="2">
                  <c:v>0.16</c:v>
                </c:pt>
                <c:pt idx="3">
                  <c:v>0.05</c:v>
                </c:pt>
                <c:pt idx="4">
                  <c:v>0.04</c:v>
                </c:pt>
                <c:pt idx="5">
                  <c:v>0.03</c:v>
                </c:pt>
              </c:numCache>
            </c:numRef>
          </c:val>
          <c:extLst>
            <c:ext xmlns:c16="http://schemas.microsoft.com/office/drawing/2014/chart" uri="{C3380CC4-5D6E-409C-BE32-E72D297353CC}">
              <c16:uniqueId val="{00000003-21E7-4AE3-98E2-2854E295D614}"/>
            </c:ext>
          </c:extLst>
        </c:ser>
        <c:ser>
          <c:idx val="4"/>
          <c:order val="4"/>
          <c:tx>
            <c:strRef>
              <c:f>FoI!$A$7</c:f>
              <c:strCache>
                <c:ptCount val="1"/>
                <c:pt idx="0">
                  <c:v>2024</c:v>
                </c:pt>
              </c:strCache>
            </c:strRef>
          </c:tx>
          <c:spPr>
            <a:solidFill>
              <a:schemeClr val="accent5"/>
            </a:solidFill>
            <a:ln>
              <a:noFill/>
            </a:ln>
            <a:effectLst/>
          </c:spPr>
          <c:invertIfNegative val="0"/>
          <c:cat>
            <c:strRef>
              <c:f>FoI!$B$2:$G$2</c:f>
              <c:strCache>
                <c:ptCount val="6"/>
                <c:pt idx="0">
                  <c:v>0%</c:v>
                </c:pt>
                <c:pt idx="1">
                  <c:v>1-4%</c:v>
                </c:pt>
                <c:pt idx="2">
                  <c:v>5-9%</c:v>
                </c:pt>
                <c:pt idx="3">
                  <c:v>10-25%</c:v>
                </c:pt>
                <c:pt idx="4">
                  <c:v>Mer än 25%</c:v>
                </c:pt>
                <c:pt idx="5">
                  <c:v>Vet ej</c:v>
                </c:pt>
              </c:strCache>
            </c:strRef>
          </c:cat>
          <c:val>
            <c:numRef>
              <c:f>FoI!$B$7:$G$7</c:f>
              <c:numCache>
                <c:formatCode>0%</c:formatCode>
                <c:ptCount val="6"/>
                <c:pt idx="0">
                  <c:v>0.34</c:v>
                </c:pt>
                <c:pt idx="1">
                  <c:v>0.39</c:v>
                </c:pt>
                <c:pt idx="2">
                  <c:v>0.17</c:v>
                </c:pt>
                <c:pt idx="3">
                  <c:v>0.04</c:v>
                </c:pt>
                <c:pt idx="4">
                  <c:v>0.02</c:v>
                </c:pt>
                <c:pt idx="5">
                  <c:v>0.06</c:v>
                </c:pt>
              </c:numCache>
            </c:numRef>
          </c:val>
          <c:extLst>
            <c:ext xmlns:c16="http://schemas.microsoft.com/office/drawing/2014/chart" uri="{C3380CC4-5D6E-409C-BE32-E72D297353CC}">
              <c16:uniqueId val="{00000004-21E7-4AE3-98E2-2854E295D614}"/>
            </c:ext>
          </c:extLst>
        </c:ser>
        <c:ser>
          <c:idx val="5"/>
          <c:order val="5"/>
          <c:tx>
            <c:strRef>
              <c:f>FoI!$A$8</c:f>
              <c:strCache>
                <c:ptCount val="1"/>
                <c:pt idx="0">
                  <c:v>2025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FoI!$B$2:$G$2</c:f>
              <c:strCache>
                <c:ptCount val="6"/>
                <c:pt idx="0">
                  <c:v>0%</c:v>
                </c:pt>
                <c:pt idx="1">
                  <c:v>1-4%</c:v>
                </c:pt>
                <c:pt idx="2">
                  <c:v>5-9%</c:v>
                </c:pt>
                <c:pt idx="3">
                  <c:v>10-25%</c:v>
                </c:pt>
                <c:pt idx="4">
                  <c:v>Mer än 25%</c:v>
                </c:pt>
                <c:pt idx="5">
                  <c:v>Vet ej</c:v>
                </c:pt>
              </c:strCache>
            </c:strRef>
          </c:cat>
          <c:val>
            <c:numRef>
              <c:f>FoI!$B$8:$G$8</c:f>
              <c:numCache>
                <c:formatCode>0%</c:formatCode>
                <c:ptCount val="6"/>
                <c:pt idx="0">
                  <c:v>0.38461499999999998</c:v>
                </c:pt>
                <c:pt idx="1">
                  <c:v>0.394231</c:v>
                </c:pt>
                <c:pt idx="2">
                  <c:v>8.6538000000000004E-2</c:v>
                </c:pt>
                <c:pt idx="3">
                  <c:v>4.8077000000000002E-2</c:v>
                </c:pt>
                <c:pt idx="4">
                  <c:v>1.9231000000000002E-2</c:v>
                </c:pt>
                <c:pt idx="5">
                  <c:v>6.7308000000000007E-2</c:v>
                </c:pt>
              </c:numCache>
            </c:numRef>
          </c:val>
          <c:extLst>
            <c:ext xmlns:c16="http://schemas.microsoft.com/office/drawing/2014/chart" uri="{C3380CC4-5D6E-409C-BE32-E72D297353CC}">
              <c16:uniqueId val="{00000005-21E7-4AE3-98E2-2854E295D614}"/>
            </c:ext>
          </c:extLst>
        </c:ser>
        <c:dLbls>
          <c:showLegendKey val="0"/>
          <c:showVal val="0"/>
          <c:showCatName val="0"/>
          <c:showSerName val="0"/>
          <c:showPercent val="0"/>
          <c:showBubbleSize val="0"/>
        </c:dLbls>
        <c:gapWidth val="219"/>
        <c:overlap val="-27"/>
        <c:axId val="1449295504"/>
        <c:axId val="1449308944"/>
      </c:barChart>
      <c:catAx>
        <c:axId val="144929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9308944"/>
        <c:crosses val="autoZero"/>
        <c:auto val="1"/>
        <c:lblAlgn val="ctr"/>
        <c:lblOffset val="100"/>
        <c:noMultiLvlLbl val="0"/>
      </c:catAx>
      <c:valAx>
        <c:axId val="1449308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4929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utmaning!$C$3</c:f>
              <c:strCache>
                <c:ptCount val="1"/>
                <c:pt idx="0">
                  <c:v>Teknikkonsultföretag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utmaning!$A$4:$A$7</c:f>
              <c:strCache>
                <c:ptCount val="4"/>
                <c:pt idx="0">
                  <c:v>Kompetensbrist</c:v>
                </c:pt>
                <c:pt idx="1">
                  <c:v>Kapitaltillgång</c:v>
                </c:pt>
                <c:pt idx="2">
                  <c:v>Kunder prioriterar lågt pris framför kvalitativa värden</c:v>
                </c:pt>
                <c:pt idx="3">
                  <c:v>Annat</c:v>
                </c:pt>
              </c:strCache>
            </c:strRef>
          </c:cat>
          <c:val>
            <c:numRef>
              <c:f>utmaning!$C$4:$C$7</c:f>
              <c:numCache>
                <c:formatCode>0%</c:formatCode>
                <c:ptCount val="4"/>
                <c:pt idx="0">
                  <c:v>0.29166700000000001</c:v>
                </c:pt>
                <c:pt idx="1">
                  <c:v>4.1667000000000003E-2</c:v>
                </c:pt>
                <c:pt idx="2">
                  <c:v>0.58333299999999999</c:v>
                </c:pt>
                <c:pt idx="3">
                  <c:v>8.3333000000000004E-2</c:v>
                </c:pt>
              </c:numCache>
            </c:numRef>
          </c:val>
          <c:extLst>
            <c:ext xmlns:c16="http://schemas.microsoft.com/office/drawing/2014/chart" uri="{C3380CC4-5D6E-409C-BE32-E72D297353CC}">
              <c16:uniqueId val="{00000000-B0E2-48A8-84EB-F348BEF150C6}"/>
            </c:ext>
          </c:extLst>
        </c:ser>
        <c:ser>
          <c:idx val="1"/>
          <c:order val="1"/>
          <c:tx>
            <c:strRef>
              <c:f>utmaning!$D$3</c:f>
              <c:strCache>
                <c:ptCount val="1"/>
                <c:pt idx="0">
                  <c:v>Industri- och techkonsultföretag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utmaning!$A$4:$A$7</c:f>
              <c:strCache>
                <c:ptCount val="4"/>
                <c:pt idx="0">
                  <c:v>Kompetensbrist</c:v>
                </c:pt>
                <c:pt idx="1">
                  <c:v>Kapitaltillgång</c:v>
                </c:pt>
                <c:pt idx="2">
                  <c:v>Kunder prioriterar lågt pris framför kvalitativa värden</c:v>
                </c:pt>
                <c:pt idx="3">
                  <c:v>Annat</c:v>
                </c:pt>
              </c:strCache>
            </c:strRef>
          </c:cat>
          <c:val>
            <c:numRef>
              <c:f>utmaning!$D$4:$D$7</c:f>
              <c:numCache>
                <c:formatCode>0%</c:formatCode>
                <c:ptCount val="4"/>
                <c:pt idx="0">
                  <c:v>0.31818200000000002</c:v>
                </c:pt>
                <c:pt idx="1">
                  <c:v>0.13636400000000001</c:v>
                </c:pt>
                <c:pt idx="2">
                  <c:v>0.5</c:v>
                </c:pt>
                <c:pt idx="3">
                  <c:v>4.5455000000000002E-2</c:v>
                </c:pt>
              </c:numCache>
            </c:numRef>
          </c:val>
          <c:extLst>
            <c:ext xmlns:c16="http://schemas.microsoft.com/office/drawing/2014/chart" uri="{C3380CC4-5D6E-409C-BE32-E72D297353CC}">
              <c16:uniqueId val="{00000001-B0E2-48A8-84EB-F348BEF150C6}"/>
            </c:ext>
          </c:extLst>
        </c:ser>
        <c:ser>
          <c:idx val="2"/>
          <c:order val="2"/>
          <c:tx>
            <c:strRef>
              <c:f>utmaning!$E$3</c:f>
              <c:strCache>
                <c:ptCount val="1"/>
                <c:pt idx="0">
                  <c:v>Arkitektföretag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utmaning!$A$4:$A$7</c:f>
              <c:strCache>
                <c:ptCount val="4"/>
                <c:pt idx="0">
                  <c:v>Kompetensbrist</c:v>
                </c:pt>
                <c:pt idx="1">
                  <c:v>Kapitaltillgång</c:v>
                </c:pt>
                <c:pt idx="2">
                  <c:v>Kunder prioriterar lågt pris framför kvalitativa värden</c:v>
                </c:pt>
                <c:pt idx="3">
                  <c:v>Annat</c:v>
                </c:pt>
              </c:strCache>
            </c:strRef>
          </c:cat>
          <c:val>
            <c:numRef>
              <c:f>utmaning!$E$4:$E$7</c:f>
              <c:numCache>
                <c:formatCode>0%</c:formatCode>
                <c:ptCount val="4"/>
                <c:pt idx="0">
                  <c:v>0.18518499999999999</c:v>
                </c:pt>
                <c:pt idx="1">
                  <c:v>7.4074000000000001E-2</c:v>
                </c:pt>
                <c:pt idx="2">
                  <c:v>0.66666700000000001</c:v>
                </c:pt>
                <c:pt idx="3">
                  <c:v>7.4074000000000001E-2</c:v>
                </c:pt>
              </c:numCache>
            </c:numRef>
          </c:val>
          <c:extLst>
            <c:ext xmlns:c16="http://schemas.microsoft.com/office/drawing/2014/chart" uri="{C3380CC4-5D6E-409C-BE32-E72D297353CC}">
              <c16:uniqueId val="{00000002-B0E2-48A8-84EB-F348BEF150C6}"/>
            </c:ext>
          </c:extLst>
        </c:ser>
        <c:ser>
          <c:idx val="3"/>
          <c:order val="3"/>
          <c:tx>
            <c:strRef>
              <c:f>utmaning!$F$3</c:f>
              <c:strCache>
                <c:ptCount val="1"/>
                <c:pt idx="0">
                  <c:v>Övriga (FoU, TIC, Annan)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utmaning!$A$4:$A$7</c:f>
              <c:strCache>
                <c:ptCount val="4"/>
                <c:pt idx="0">
                  <c:v>Kompetensbrist</c:v>
                </c:pt>
                <c:pt idx="1">
                  <c:v>Kapitaltillgång</c:v>
                </c:pt>
                <c:pt idx="2">
                  <c:v>Kunder prioriterar lågt pris framför kvalitativa värden</c:v>
                </c:pt>
                <c:pt idx="3">
                  <c:v>Annat</c:v>
                </c:pt>
              </c:strCache>
            </c:strRef>
          </c:cat>
          <c:val>
            <c:numRef>
              <c:f>utmaning!$F$4:$F$7</c:f>
              <c:numCache>
                <c:formatCode>General</c:formatCode>
                <c:ptCount val="4"/>
                <c:pt idx="0" formatCode="0%">
                  <c:v>0.33333299999999999</c:v>
                </c:pt>
                <c:pt idx="2" formatCode="0%">
                  <c:v>0.44444400000000001</c:v>
                </c:pt>
                <c:pt idx="3" formatCode="0%">
                  <c:v>0.222222</c:v>
                </c:pt>
              </c:numCache>
            </c:numRef>
          </c:val>
          <c:extLst>
            <c:ext xmlns:c16="http://schemas.microsoft.com/office/drawing/2014/chart" uri="{C3380CC4-5D6E-409C-BE32-E72D297353CC}">
              <c16:uniqueId val="{00000003-B0E2-48A8-84EB-F348BEF150C6}"/>
            </c:ext>
          </c:extLst>
        </c:ser>
        <c:dLbls>
          <c:dLblPos val="outEnd"/>
          <c:showLegendKey val="0"/>
          <c:showVal val="1"/>
          <c:showCatName val="0"/>
          <c:showSerName val="0"/>
          <c:showPercent val="0"/>
          <c:showBubbleSize val="0"/>
        </c:dLbls>
        <c:gapWidth val="219"/>
        <c:overlap val="-27"/>
        <c:axId val="1418837872"/>
        <c:axId val="1418844112"/>
      </c:barChart>
      <c:catAx>
        <c:axId val="141883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18844112"/>
        <c:crosses val="autoZero"/>
        <c:auto val="1"/>
        <c:lblAlgn val="ctr"/>
        <c:lblOffset val="100"/>
        <c:noMultiLvlLbl val="0"/>
      </c:catAx>
      <c:valAx>
        <c:axId val="1418844112"/>
        <c:scaling>
          <c:orientation val="minMax"/>
        </c:scaling>
        <c:delete val="1"/>
        <c:axPos val="l"/>
        <c:numFmt formatCode="0%" sourceLinked="1"/>
        <c:majorTickMark val="none"/>
        <c:minorTickMark val="none"/>
        <c:tickLblPos val="nextTo"/>
        <c:crossAx val="141883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Export2!$A$4:$A$9</cx:f>
        <cx:lvl ptCount="6">
          <cx:pt idx="0">Norden</cx:pt>
          <cx:pt idx="1">Övriga Europa (exkl norden)</cx:pt>
          <cx:pt idx="2">Nordamerika</cx:pt>
          <cx:pt idx="3">Afrika</cx:pt>
          <cx:pt idx="4">Mellanöstern</cx:pt>
          <cx:pt idx="5">Asien &amp; Oceanien</cx:pt>
        </cx:lvl>
      </cx:strDim>
      <cx:numDim type="size">
        <cx:f>Export2!$B$4:$B$9</cx:f>
        <cx:lvl ptCount="6" formatCode="0%">
          <cx:pt idx="0">0.57894736842105265</cx:pt>
          <cx:pt idx="1">0.21052631578947367</cx:pt>
          <cx:pt idx="2">0.070175438596491224</cx:pt>
          <cx:pt idx="3">0.035087719298245612</cx:pt>
          <cx:pt idx="4">0.035087719298245612</cx:pt>
          <cx:pt idx="5">0.070175438596491224</cx:pt>
        </cx:lvl>
      </cx:numDim>
    </cx:data>
  </cx:chartData>
  <cx:chart>
    <cx:plotArea>
      <cx:plotAreaRegion>
        <cx:series layoutId="treemap" uniqueId="{5EF91AF2-54C6-45CC-83AE-521E5F7C683F}">
          <cx:tx>
            <cx:txData>
              <cx:f/>
              <cx:v>Exportregioner</cx:v>
            </cx:txData>
          </cx:tx>
          <cx:dataPt idx="2">
            <cx:spPr>
              <a:solidFill>
                <a:srgbClr val="00759E"/>
              </a:solidFill>
            </cx:spPr>
          </cx:dataPt>
          <cx:dataPt idx="3">
            <cx:spPr>
              <a:solidFill>
                <a:srgbClr val="C00000"/>
              </a:solidFill>
            </cx:spPr>
          </cx:dataPt>
          <cx:dataPt idx="5">
            <cx:spPr>
              <a:solidFill>
                <a:srgbClr val="2FAABB"/>
              </a:solidFill>
            </cx:spPr>
          </cx:dataPt>
          <cx:dataLabels pos="ctr">
            <cx:txPr>
              <a:bodyPr spcFirstLastPara="1" vertOverflow="ellipsis" horzOverflow="overflow" wrap="square" lIns="0" tIns="0" rIns="0" bIns="0" anchor="ctr" anchorCtr="1"/>
              <a:lstStyle/>
              <a:p>
                <a:pPr algn="ctr" rtl="0">
                  <a:defRPr sz="1050"/>
                </a:pPr>
                <a:endParaRPr lang="sv-SE" sz="1050" b="0" i="0" u="none" strike="noStrike" baseline="0">
                  <a:solidFill>
                    <a:prstClr val="white"/>
                  </a:solidFill>
                  <a:latin typeface="Arial" panose="020B0604020202020204"/>
                </a:endParaRPr>
              </a:p>
            </cx:txPr>
            <cx:visibility seriesName="0" categoryName="0" value="1"/>
            <cx:separator>, </cx:separator>
          </cx:dataLabels>
          <cx:dataId val="0"/>
          <cx:layoutPr>
            <cx:parentLabelLayout val="overlapping"/>
          </cx:layoutPr>
        </cx:series>
      </cx:plotAreaRegion>
    </cx:plotArea>
    <cx:legend pos="r" align="ctr" overlay="0">
      <cx:txPr>
        <a:bodyPr spcFirstLastPara="1" vertOverflow="ellipsis" horzOverflow="overflow" wrap="square" lIns="0" tIns="0" rIns="0" bIns="0" anchor="ctr" anchorCtr="1"/>
        <a:lstStyle/>
        <a:p>
          <a:pPr algn="ctr" rtl="0">
            <a:defRPr sz="1050"/>
          </a:pPr>
          <a:endParaRPr lang="sv-SE" sz="1050" b="0" i="0" u="none" strike="noStrike" baseline="0">
            <a:solidFill>
              <a:prstClr val="black">
                <a:lumMod val="75000"/>
                <a:lumOff val="25000"/>
              </a:prstClr>
            </a:solidFill>
            <a:latin typeface="Arial" panose="020B0604020202020204"/>
          </a:endParaRPr>
        </a:p>
      </cx:txPr>
    </cx:legend>
  </cx:chart>
  <cx:spPr>
    <a:noFill/>
    <a:ln>
      <a:no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arvoden!$A$2:$A$7</cx:f>
        <cx:lvl ptCount="6">
          <cx:pt idx="0">0%</cx:pt>
          <cx:pt idx="1">1-4%</cx:pt>
          <cx:pt idx="2">5-9%</cx:pt>
          <cx:pt idx="3">10-50%</cx:pt>
          <cx:pt idx="4">Mer än 50% </cx:pt>
          <cx:pt idx="5">Vet ej</cx:pt>
        </cx:lvl>
      </cx:strDim>
      <cx:numDim type="val">
        <cx:f>arvoden!$B$2:$B$7</cx:f>
        <cx:lvl ptCount="6" formatCode="0%">
          <cx:pt idx="0">0.37735800000000003</cx:pt>
          <cx:pt idx="1">0.22641500000000001</cx:pt>
          <cx:pt idx="2">0.15094299999999999</cx:pt>
          <cx:pt idx="3">0.141509</cx:pt>
          <cx:pt idx="4">0.084905999999999995</cx:pt>
          <cx:pt idx="5">0.018867999999999999</cx:pt>
        </cx:lvl>
      </cx:numDim>
    </cx:data>
  </cx:chartData>
  <cx:chart>
    <cx:plotArea>
      <cx:plotAreaRegion>
        <cx:series layoutId="waterfall" uniqueId="{AA7246A7-CD99-44F2-A54A-FCA0B647D890}">
          <cx:dataPt idx="5">
            <cx:spPr>
              <a:pattFill prst="wdUpDiag">
                <a:fgClr>
                  <a:srgbClr val="B0BFB7"/>
                </a:fgClr>
                <a:bgClr>
                  <a:srgbClr val="7F7F7F">
                    <a:lumMod val="20000"/>
                    <a:lumOff val="80000"/>
                  </a:srgbClr>
                </a:bgClr>
              </a:pattFill>
            </cx:spPr>
          </cx:dataPt>
          <cx:dataLabels pos="outEnd">
            <cx:visibility seriesName="0" categoryName="0" value="1"/>
            <cx:dataLabel idx="4" pos="inEnd">
              <cx:visibility seriesName="0" categoryName="0" value="1"/>
              <cx:separator>, </cx:separator>
            </cx:dataLabel>
          </cx:dataLabels>
          <cx:dataId val="0"/>
          <cx:layoutPr>
            <cx:subtotals/>
          </cx:layoutPr>
        </cx:series>
      </cx:plotAreaRegion>
      <cx:axis id="0">
        <cx:catScaling gapWidth="0.5"/>
        <cx:tickLabels/>
      </cx:axis>
      <cx:axis id="1">
        <cx:valScaling max="1"/>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Reversed" id="21">
  <a:schemeClr val="accent1"/>
</cs:colorStyle>
</file>

<file path=ppt/charts/colors31.xml><?xml version="1.0" encoding="utf-8"?>
<cs:colorStyle xmlns:cs="http://schemas.microsoft.com/office/drawing/2012/chartStyle" xmlns:a="http://schemas.openxmlformats.org/drawingml/2006/main" meth="withinLinearReversed" id="21">
  <a:schemeClr val="accent1"/>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withinLinear" id="14">
  <a:schemeClr val="accent1"/>
</cs:colorStyle>
</file>

<file path=ppt/charts/colors34.xml><?xml version="1.0" encoding="utf-8"?>
<cs:colorStyle xmlns:cs="http://schemas.microsoft.com/office/drawing/2012/chartStyle" xmlns:a="http://schemas.openxmlformats.org/drawingml/2006/main" meth="withinLinear" id="14">
  <a:schemeClr val="accent1"/>
</cs:colorStyle>
</file>

<file path=ppt/charts/colors35.xml><?xml version="1.0" encoding="utf-8"?>
<cs:colorStyle xmlns:cs="http://schemas.microsoft.com/office/drawing/2012/chartStyle" xmlns:a="http://schemas.openxmlformats.org/drawingml/2006/main" meth="withinLinear" id="14">
  <a:schemeClr val="accent1"/>
</cs:colorStyle>
</file>

<file path=ppt/charts/colors36.xml><?xml version="1.0" encoding="utf-8"?>
<cs:colorStyle xmlns:cs="http://schemas.microsoft.com/office/drawing/2012/chartStyle" xmlns:a="http://schemas.openxmlformats.org/drawingml/2006/main" meth="withinLinear" id="14">
  <a:schemeClr val="accent1"/>
</cs:colorStyle>
</file>

<file path=ppt/charts/colors37.xml><?xml version="1.0" encoding="utf-8"?>
<cs:colorStyle xmlns:cs="http://schemas.microsoft.com/office/drawing/2012/chartStyle" xmlns:a="http://schemas.openxmlformats.org/drawingml/2006/main" meth="withinLinear" id="14">
  <a:schemeClr val="accent1"/>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1">
  <cs:axisTitle>
    <cs:lnRef idx="0"/>
    <cs:fillRef idx="0"/>
    <cs:effectRef idx="0"/>
    <cs:fontRef idx="minor">
      <a:schemeClr val="dk1">
        <a:lumMod val="75000"/>
        <a:lumOff val="25000"/>
      </a:schemeClr>
    </cs:fontRef>
    <cs:spPr>
      <a:solidFill>
        <a:schemeClr val="bg1">
          <a:lumMod val="65000"/>
        </a:schemeClr>
      </a:solidFill>
      <a:ln>
        <a:solidFill>
          <a:schemeClr val="bg1"/>
        </a:solidFill>
      </a:ln>
    </cs:spPr>
    <cs:defRPr sz="1197"/>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cs:chartArea>
  <cs:dataLabel>
    <cs:lnRef idx="0"/>
    <cs:fillRef idx="0"/>
    <cs:effectRef idx="0"/>
    <cs:fontRef idx="minor">
      <a:schemeClr val="lt1"/>
    </cs:fontRef>
    <cs:defRPr sz="1197"/>
  </cs:dataLabel>
  <cs:dataLabelCallout>
    <cs:lnRef idx="0"/>
    <cs:fillRef idx="0"/>
    <cs:effectRef idx="0"/>
    <cs:fontRef idx="minor">
      <a:schemeClr val="lt1"/>
    </cs:fontRef>
    <cs:spPr>
      <a:solidFill>
        <a:schemeClr val="dk1">
          <a:lumMod val="65000"/>
          <a:lumOff val="35000"/>
          <a:alpha val="75000"/>
        </a:schemeClr>
      </a:solidFill>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ln>
        <a:solidFill>
          <a:schemeClr val="lt1"/>
        </a:solidFill>
      </a:ln>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1197"/>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22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1197"/>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1197"/>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0.81035</cdr:x>
      <cdr:y>0.77429</cdr:y>
    </cdr:from>
    <cdr:to>
      <cdr:x>0.83241</cdr:x>
      <cdr:y>0.9864</cdr:y>
    </cdr:to>
    <cdr:sp macro="" textlink="">
      <cdr:nvSpPr>
        <cdr:cNvPr id="2" name="Vänster klammerparentes 1">
          <a:extLst xmlns:a="http://schemas.openxmlformats.org/drawingml/2006/main">
            <a:ext uri="{FF2B5EF4-FFF2-40B4-BE49-F238E27FC236}">
              <a16:creationId xmlns:a16="http://schemas.microsoft.com/office/drawing/2014/main" id="{1A7F651E-0EE6-D097-A216-477F1278B736}"/>
            </a:ext>
          </a:extLst>
        </cdr:cNvPr>
        <cdr:cNvSpPr/>
      </cdr:nvSpPr>
      <cdr:spPr>
        <a:xfrm xmlns:a="http://schemas.openxmlformats.org/drawingml/2006/main">
          <a:off x="8837782" y="4147721"/>
          <a:ext cx="240581" cy="1136219"/>
        </a:xfrm>
        <a:prstGeom xmlns:a="http://schemas.openxmlformats.org/drawingml/2006/main" prst="leftBrace">
          <a:avLst>
            <a:gd name="adj1" fmla="val 8333"/>
            <a:gd name="adj2" fmla="val 57295"/>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sv-SE" kern="1200"/>
        </a:p>
      </cdr:txBody>
    </cdr:sp>
  </cdr:relSizeAnchor>
</c:userShapes>
</file>

<file path=ppt/drawings/drawing2.xml><?xml version="1.0" encoding="utf-8"?>
<c:userShapes xmlns:c="http://schemas.openxmlformats.org/drawingml/2006/chart">
  <cdr:relSizeAnchor xmlns:cdr="http://schemas.openxmlformats.org/drawingml/2006/chartDrawing">
    <cdr:from>
      <cdr:x>0.26928</cdr:x>
      <cdr:y>0.17932</cdr:y>
    </cdr:from>
    <cdr:to>
      <cdr:x>0.2789</cdr:x>
      <cdr:y>0.86359</cdr:y>
    </cdr:to>
    <cdr:sp macro="" textlink="">
      <cdr:nvSpPr>
        <cdr:cNvPr id="3" name="Höger klammerparentes 2">
          <a:extLst xmlns:a="http://schemas.openxmlformats.org/drawingml/2006/main">
            <a:ext uri="{FF2B5EF4-FFF2-40B4-BE49-F238E27FC236}">
              <a16:creationId xmlns:a16="http://schemas.microsoft.com/office/drawing/2014/main" id="{07F4A9B3-E16C-3A47-A385-9C78D219A1DB}"/>
            </a:ext>
          </a:extLst>
        </cdr:cNvPr>
        <cdr:cNvSpPr/>
      </cdr:nvSpPr>
      <cdr:spPr>
        <a:xfrm xmlns:a="http://schemas.openxmlformats.org/drawingml/2006/main">
          <a:off x="2491885" y="755650"/>
          <a:ext cx="89032" cy="2883516"/>
        </a:xfrm>
        <a:prstGeom xmlns:a="http://schemas.openxmlformats.org/drawingml/2006/main" prst="rightBrace">
          <a:avLst>
            <a:gd name="adj1" fmla="val 47160"/>
            <a:gd name="adj2" fmla="val 50000"/>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0.26861</cdr:x>
      <cdr:y>0.5</cdr:y>
    </cdr:from>
    <cdr:to>
      <cdr:x>0.31697</cdr:x>
      <cdr:y>0.55478</cdr:y>
    </cdr:to>
    <cdr:sp macro="" textlink="">
      <cdr:nvSpPr>
        <cdr:cNvPr id="4" name="textruta 22">
          <a:extLst xmlns:a="http://schemas.openxmlformats.org/drawingml/2006/main">
            <a:ext uri="{FF2B5EF4-FFF2-40B4-BE49-F238E27FC236}">
              <a16:creationId xmlns:a16="http://schemas.microsoft.com/office/drawing/2014/main" id="{CE3F74A4-39F4-D34C-A09A-E09DDF94C1D4}"/>
            </a:ext>
          </a:extLst>
        </cdr:cNvPr>
        <cdr:cNvSpPr txBox="1"/>
      </cdr:nvSpPr>
      <cdr:spPr>
        <a:xfrm xmlns:a="http://schemas.openxmlformats.org/drawingml/2006/main">
          <a:off x="2485719" y="2107007"/>
          <a:ext cx="447558" cy="2308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sv-SE" sz="900" b="1" dirty="0"/>
            <a:t> 83%</a:t>
          </a:r>
          <a:endParaRPr lang="sv-SE" sz="900" dirty="0"/>
        </a:p>
      </cdr:txBody>
    </cdr:sp>
  </cdr:relSizeAnchor>
  <cdr:relSizeAnchor xmlns:cdr="http://schemas.openxmlformats.org/drawingml/2006/chartDrawing">
    <cdr:from>
      <cdr:x>0.26757</cdr:x>
      <cdr:y>0.0437</cdr:y>
    </cdr:from>
    <cdr:to>
      <cdr:x>0.28077</cdr:x>
      <cdr:y>0.17835</cdr:y>
    </cdr:to>
    <cdr:sp macro="" textlink="">
      <cdr:nvSpPr>
        <cdr:cNvPr id="5" name="Höger klammerparentes 4">
          <a:extLst xmlns:a="http://schemas.openxmlformats.org/drawingml/2006/main">
            <a:ext uri="{FF2B5EF4-FFF2-40B4-BE49-F238E27FC236}">
              <a16:creationId xmlns:a16="http://schemas.microsoft.com/office/drawing/2014/main" id="{B9FB2644-BD2B-6391-D4F7-1BB8243C7161}"/>
            </a:ext>
          </a:extLst>
        </cdr:cNvPr>
        <cdr:cNvSpPr/>
      </cdr:nvSpPr>
      <cdr:spPr>
        <a:xfrm xmlns:a="http://schemas.openxmlformats.org/drawingml/2006/main">
          <a:off x="2476081" y="184151"/>
          <a:ext cx="122178" cy="567409"/>
        </a:xfrm>
        <a:prstGeom xmlns:a="http://schemas.openxmlformats.org/drawingml/2006/main" prst="rightBrace">
          <a:avLst>
            <a:gd name="adj1" fmla="val 47160"/>
            <a:gd name="adj2" fmla="val 50000"/>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0.27417</cdr:x>
      <cdr:y>0.08764</cdr:y>
    </cdr:from>
    <cdr:to>
      <cdr:x>0.32253</cdr:x>
      <cdr:y>0.14242</cdr:y>
    </cdr:to>
    <cdr:sp macro="" textlink="">
      <cdr:nvSpPr>
        <cdr:cNvPr id="6" name="textruta 35">
          <a:extLst xmlns:a="http://schemas.openxmlformats.org/drawingml/2006/main">
            <a:ext uri="{FF2B5EF4-FFF2-40B4-BE49-F238E27FC236}">
              <a16:creationId xmlns:a16="http://schemas.microsoft.com/office/drawing/2014/main" id="{500400E7-7809-E8FE-8E3F-BFA34A6A8CE6}"/>
            </a:ext>
          </a:extLst>
        </cdr:cNvPr>
        <cdr:cNvSpPr txBox="1"/>
      </cdr:nvSpPr>
      <cdr:spPr>
        <a:xfrm xmlns:a="http://schemas.openxmlformats.org/drawingml/2006/main">
          <a:off x="2537170" y="369325"/>
          <a:ext cx="447559" cy="2308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sv-SE" sz="900" b="1" dirty="0"/>
            <a:t> 16%</a:t>
          </a:r>
          <a:endParaRPr lang="sv-SE" sz="900" dirty="0"/>
        </a:p>
      </cdr:txBody>
    </cdr:sp>
  </cdr:relSizeAnchor>
</c:userShapes>
</file>

<file path=ppt/drawings/drawing3.xml><?xml version="1.0" encoding="utf-8"?>
<c:userShapes xmlns:c="http://schemas.openxmlformats.org/drawingml/2006/chart">
  <cdr:relSizeAnchor xmlns:cdr="http://schemas.openxmlformats.org/drawingml/2006/chartDrawing">
    <cdr:from>
      <cdr:x>0.41596</cdr:x>
      <cdr:y>0.58674</cdr:y>
    </cdr:from>
    <cdr:to>
      <cdr:x>0.57544</cdr:x>
      <cdr:y>0.67199</cdr:y>
    </cdr:to>
    <cdr:sp macro="" textlink="">
      <cdr:nvSpPr>
        <cdr:cNvPr id="2" name="textruta 11">
          <a:extLst xmlns:a="http://schemas.openxmlformats.org/drawingml/2006/main">
            <a:ext uri="{FF2B5EF4-FFF2-40B4-BE49-F238E27FC236}">
              <a16:creationId xmlns:a16="http://schemas.microsoft.com/office/drawing/2014/main" id="{99ACDB7F-F98E-9D4E-263B-F4EEEBA292DF}"/>
            </a:ext>
          </a:extLst>
        </cdr:cNvPr>
        <cdr:cNvSpPr txBox="1"/>
      </cdr:nvSpPr>
      <cdr:spPr>
        <a:xfrm xmlns:a="http://schemas.openxmlformats.org/drawingml/2006/main">
          <a:off x="1901764" y="1482707"/>
          <a:ext cx="729130"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(33%, </a:t>
          </a:r>
          <a:r>
            <a:rPr lang="sv-SE" sz="800" i="1" dirty="0"/>
            <a:t>50%</a:t>
          </a:r>
          <a:r>
            <a:rPr lang="sv-SE" sz="800" dirty="0"/>
            <a:t>)</a:t>
          </a:r>
        </a:p>
      </cdr:txBody>
    </cdr:sp>
  </cdr:relSizeAnchor>
  <cdr:relSizeAnchor xmlns:cdr="http://schemas.openxmlformats.org/drawingml/2006/chartDrawing">
    <cdr:from>
      <cdr:x>0.41073</cdr:x>
      <cdr:y>0.35598</cdr:y>
    </cdr:from>
    <cdr:to>
      <cdr:x>0.57647</cdr:x>
      <cdr:y>0.44124</cdr:y>
    </cdr:to>
    <cdr:sp macro="" textlink="">
      <cdr:nvSpPr>
        <cdr:cNvPr id="3" name="textruta 11">
          <a:extLst xmlns:a="http://schemas.openxmlformats.org/drawingml/2006/main">
            <a:ext uri="{FF2B5EF4-FFF2-40B4-BE49-F238E27FC236}">
              <a16:creationId xmlns:a16="http://schemas.microsoft.com/office/drawing/2014/main" id="{D4C81D43-4BFF-D7CD-C15D-47F838CF0AD2}"/>
            </a:ext>
          </a:extLst>
        </cdr:cNvPr>
        <cdr:cNvSpPr txBox="1"/>
      </cdr:nvSpPr>
      <cdr:spPr>
        <a:xfrm xmlns:a="http://schemas.openxmlformats.org/drawingml/2006/main">
          <a:off x="1877858" y="899583"/>
          <a:ext cx="757759"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(52%, </a:t>
          </a:r>
          <a:r>
            <a:rPr lang="sv-SE" sz="800" i="1" dirty="0"/>
            <a:t>38%</a:t>
          </a:r>
          <a:r>
            <a:rPr lang="sv-SE" sz="800" dirty="0"/>
            <a:t>)</a:t>
          </a:r>
        </a:p>
      </cdr:txBody>
    </cdr:sp>
  </cdr:relSizeAnchor>
  <cdr:relSizeAnchor xmlns:cdr="http://schemas.openxmlformats.org/drawingml/2006/chartDrawing">
    <cdr:from>
      <cdr:x>0.41582</cdr:x>
      <cdr:y>0.13936</cdr:y>
    </cdr:from>
    <cdr:to>
      <cdr:x>0.57231</cdr:x>
      <cdr:y>0.22462</cdr:y>
    </cdr:to>
    <cdr:sp macro="" textlink="">
      <cdr:nvSpPr>
        <cdr:cNvPr id="4" name="textruta 11">
          <a:extLst xmlns:a="http://schemas.openxmlformats.org/drawingml/2006/main">
            <a:ext uri="{FF2B5EF4-FFF2-40B4-BE49-F238E27FC236}">
              <a16:creationId xmlns:a16="http://schemas.microsoft.com/office/drawing/2014/main" id="{7C69FCF7-1C1E-6E14-6801-D8FEB1C107B6}"/>
            </a:ext>
          </a:extLst>
        </cdr:cNvPr>
        <cdr:cNvSpPr txBox="1"/>
      </cdr:nvSpPr>
      <cdr:spPr>
        <a:xfrm xmlns:a="http://schemas.openxmlformats.org/drawingml/2006/main">
          <a:off x="1901114" y="352172"/>
          <a:ext cx="715505"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(10%,</a:t>
          </a:r>
          <a:r>
            <a:rPr lang="sv-SE" sz="800" i="1" dirty="0"/>
            <a:t>13%</a:t>
          </a:r>
          <a:r>
            <a:rPr lang="sv-SE" sz="800" dirty="0"/>
            <a:t>)</a:t>
          </a:r>
        </a:p>
      </cdr:txBody>
    </cdr:sp>
  </cdr:relSizeAnchor>
  <cdr:relSizeAnchor xmlns:cdr="http://schemas.openxmlformats.org/drawingml/2006/chartDrawing">
    <cdr:from>
      <cdr:x>0.114</cdr:x>
      <cdr:y>0.09575</cdr:y>
    </cdr:from>
    <cdr:to>
      <cdr:x>0.35073</cdr:x>
      <cdr:y>0.181</cdr:y>
    </cdr:to>
    <cdr:sp macro="" textlink="">
      <cdr:nvSpPr>
        <cdr:cNvPr id="5" name="textruta 11">
          <a:extLst xmlns:a="http://schemas.openxmlformats.org/drawingml/2006/main">
            <a:ext uri="{FF2B5EF4-FFF2-40B4-BE49-F238E27FC236}">
              <a16:creationId xmlns:a16="http://schemas.microsoft.com/office/drawing/2014/main" id="{B19BB831-5C8B-88E2-F979-F7186A55996E}"/>
            </a:ext>
          </a:extLst>
        </cdr:cNvPr>
        <cdr:cNvSpPr txBox="1"/>
      </cdr:nvSpPr>
      <cdr:spPr>
        <a:xfrm xmlns:a="http://schemas.openxmlformats.org/drawingml/2006/main">
          <a:off x="521199" y="241962"/>
          <a:ext cx="1082358"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b="1" dirty="0"/>
            <a:t>0%      </a:t>
          </a:r>
          <a:r>
            <a:rPr lang="sv-SE" sz="800" dirty="0"/>
            <a:t>(6%, </a:t>
          </a:r>
          <a:r>
            <a:rPr lang="sv-SE" sz="800" i="1" dirty="0"/>
            <a:t>2%</a:t>
          </a:r>
          <a:r>
            <a:rPr lang="sv-SE" sz="800" dirty="0"/>
            <a:t>)</a:t>
          </a:r>
        </a:p>
      </cdr:txBody>
    </cdr:sp>
  </cdr:relSizeAnchor>
  <cdr:relSizeAnchor xmlns:cdr="http://schemas.openxmlformats.org/drawingml/2006/chartDrawing">
    <cdr:from>
      <cdr:x>0.18197</cdr:x>
      <cdr:y>0.14373</cdr:y>
    </cdr:from>
    <cdr:to>
      <cdr:x>0.33099</cdr:x>
      <cdr:y>0.22899</cdr:y>
    </cdr:to>
    <cdr:sp macro="" textlink="">
      <cdr:nvSpPr>
        <cdr:cNvPr id="6" name="textruta 11">
          <a:extLst xmlns:a="http://schemas.openxmlformats.org/drawingml/2006/main">
            <a:ext uri="{FF2B5EF4-FFF2-40B4-BE49-F238E27FC236}">
              <a16:creationId xmlns:a16="http://schemas.microsoft.com/office/drawing/2014/main" id="{6EAA9F49-8233-BC6C-0985-09C98A8A9E19}"/>
            </a:ext>
          </a:extLst>
        </cdr:cNvPr>
        <cdr:cNvSpPr txBox="1"/>
      </cdr:nvSpPr>
      <cdr:spPr>
        <a:xfrm xmlns:a="http://schemas.openxmlformats.org/drawingml/2006/main">
          <a:off x="831975" y="363221"/>
          <a:ext cx="681319"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(10%, </a:t>
          </a:r>
          <a:r>
            <a:rPr lang="sv-SE" sz="800" i="1" dirty="0"/>
            <a:t>6%)</a:t>
          </a:r>
        </a:p>
      </cdr:txBody>
    </cdr:sp>
  </cdr:relSizeAnchor>
  <cdr:relSizeAnchor xmlns:cdr="http://schemas.openxmlformats.org/drawingml/2006/chartDrawing">
    <cdr:from>
      <cdr:x>0.18066</cdr:x>
      <cdr:y>0.34151</cdr:y>
    </cdr:from>
    <cdr:to>
      <cdr:x>0.33883</cdr:x>
      <cdr:y>0.42677</cdr:y>
    </cdr:to>
    <cdr:sp macro="" textlink="">
      <cdr:nvSpPr>
        <cdr:cNvPr id="7" name="textruta 11">
          <a:extLst xmlns:a="http://schemas.openxmlformats.org/drawingml/2006/main">
            <a:ext uri="{FF2B5EF4-FFF2-40B4-BE49-F238E27FC236}">
              <a16:creationId xmlns:a16="http://schemas.microsoft.com/office/drawing/2014/main" id="{B4CF89B0-8272-7077-94EC-6C898136EA6B}"/>
            </a:ext>
          </a:extLst>
        </cdr:cNvPr>
        <cdr:cNvSpPr txBox="1"/>
      </cdr:nvSpPr>
      <cdr:spPr>
        <a:xfrm xmlns:a="http://schemas.openxmlformats.org/drawingml/2006/main">
          <a:off x="825998" y="863009"/>
          <a:ext cx="723153"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(53%, </a:t>
          </a:r>
          <a:r>
            <a:rPr lang="sv-SE" sz="800" i="1" dirty="0"/>
            <a:t>53%)</a:t>
          </a:r>
        </a:p>
      </cdr:txBody>
    </cdr:sp>
  </cdr:relSizeAnchor>
  <cdr:relSizeAnchor xmlns:cdr="http://schemas.openxmlformats.org/drawingml/2006/chartDrawing">
    <cdr:from>
      <cdr:x>0.17674</cdr:x>
      <cdr:y>0.60213</cdr:y>
    </cdr:from>
    <cdr:to>
      <cdr:x>0.33753</cdr:x>
      <cdr:y>0.68738</cdr:y>
    </cdr:to>
    <cdr:sp macro="" textlink="">
      <cdr:nvSpPr>
        <cdr:cNvPr id="8" name="textruta 11">
          <a:extLst xmlns:a="http://schemas.openxmlformats.org/drawingml/2006/main">
            <a:ext uri="{FF2B5EF4-FFF2-40B4-BE49-F238E27FC236}">
              <a16:creationId xmlns:a16="http://schemas.microsoft.com/office/drawing/2014/main" id="{07C0A7B7-FB01-6E2B-DAEB-9B4E6324E4BC}"/>
            </a:ext>
          </a:extLst>
        </cdr:cNvPr>
        <cdr:cNvSpPr txBox="1"/>
      </cdr:nvSpPr>
      <cdr:spPr>
        <a:xfrm xmlns:a="http://schemas.openxmlformats.org/drawingml/2006/main">
          <a:off x="808070" y="1521597"/>
          <a:ext cx="735106"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dirty="0"/>
            <a:t>(31%, </a:t>
          </a:r>
          <a:r>
            <a:rPr lang="sv-SE" sz="800" i="1" dirty="0"/>
            <a:t>37%</a:t>
          </a:r>
          <a:r>
            <a:rPr lang="sv-SE" sz="800" dirty="0"/>
            <a:t>)</a:t>
          </a:r>
        </a:p>
      </cdr:txBody>
    </cdr:sp>
  </cdr:relSizeAnchor>
  <cdr:relSizeAnchor xmlns:cdr="http://schemas.openxmlformats.org/drawingml/2006/chartDrawing">
    <cdr:from>
      <cdr:x>0.10433</cdr:x>
      <cdr:y>0.6343</cdr:y>
    </cdr:from>
    <cdr:to>
      <cdr:x>0.12093</cdr:x>
      <cdr:y>0.66911</cdr:y>
    </cdr:to>
    <cdr:sp macro="" textlink="">
      <cdr:nvSpPr>
        <cdr:cNvPr id="9" name="Ned 18">
          <a:extLst xmlns:a="http://schemas.openxmlformats.org/drawingml/2006/main">
            <a:ext uri="{FF2B5EF4-FFF2-40B4-BE49-F238E27FC236}">
              <a16:creationId xmlns:a16="http://schemas.microsoft.com/office/drawing/2014/main" id="{47B26818-B132-4C54-7CBF-3B96C27568AC}"/>
            </a:ext>
          </a:extLst>
        </cdr:cNvPr>
        <cdr:cNvSpPr/>
      </cdr:nvSpPr>
      <cdr:spPr>
        <a:xfrm xmlns:a="http://schemas.openxmlformats.org/drawingml/2006/main">
          <a:off x="477014" y="1602910"/>
          <a:ext cx="75895" cy="87964"/>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dirty="0"/>
        </a:p>
      </cdr:txBody>
    </cdr:sp>
  </cdr:relSizeAnchor>
  <cdr:relSizeAnchor xmlns:cdr="http://schemas.openxmlformats.org/drawingml/2006/chartDrawing">
    <cdr:from>
      <cdr:x>0.57277</cdr:x>
      <cdr:y>0.66911</cdr:y>
    </cdr:from>
    <cdr:to>
      <cdr:x>0.58778</cdr:x>
      <cdr:y>0.71174</cdr:y>
    </cdr:to>
    <cdr:sp macro="" textlink="">
      <cdr:nvSpPr>
        <cdr:cNvPr id="10" name="Ned 18">
          <a:extLst xmlns:a="http://schemas.openxmlformats.org/drawingml/2006/main">
            <a:ext uri="{FF2B5EF4-FFF2-40B4-BE49-F238E27FC236}">
              <a16:creationId xmlns:a16="http://schemas.microsoft.com/office/drawing/2014/main" id="{179347DB-5557-F83C-C823-B5F7230E1C28}"/>
            </a:ext>
          </a:extLst>
        </cdr:cNvPr>
        <cdr:cNvSpPr/>
      </cdr:nvSpPr>
      <cdr:spPr>
        <a:xfrm xmlns:a="http://schemas.openxmlformats.org/drawingml/2006/main" rot="10800000">
          <a:off x="2618687" y="1690874"/>
          <a:ext cx="68626" cy="107730"/>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0.80892</cdr:x>
      <cdr:y>0.64275</cdr:y>
    </cdr:from>
    <cdr:to>
      <cdr:x>0.82393</cdr:x>
      <cdr:y>0.68539</cdr:y>
    </cdr:to>
    <cdr:sp macro="" textlink="">
      <cdr:nvSpPr>
        <cdr:cNvPr id="11" name="Ned 18">
          <a:extLst xmlns:a="http://schemas.openxmlformats.org/drawingml/2006/main">
            <a:ext uri="{FF2B5EF4-FFF2-40B4-BE49-F238E27FC236}">
              <a16:creationId xmlns:a16="http://schemas.microsoft.com/office/drawing/2014/main" id="{3392C09B-FA85-784B-A2DC-6179E5151537}"/>
            </a:ext>
          </a:extLst>
        </cdr:cNvPr>
        <cdr:cNvSpPr/>
      </cdr:nvSpPr>
      <cdr:spPr>
        <a:xfrm xmlns:a="http://schemas.openxmlformats.org/drawingml/2006/main" rot="10800000">
          <a:off x="3698401" y="1624264"/>
          <a:ext cx="68626" cy="107730"/>
        </a:xfrm>
        <a:prstGeom xmlns:a="http://schemas.openxmlformats.org/drawingml/2006/main" prst="down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a:p>
      </cdr:txBody>
    </cdr:sp>
  </cdr:relSizeAnchor>
  <cdr:relSizeAnchor xmlns:cdr="http://schemas.openxmlformats.org/drawingml/2006/chartDrawing">
    <cdr:from>
      <cdr:x>0.35104</cdr:x>
      <cdr:y>0.09673</cdr:y>
    </cdr:from>
    <cdr:to>
      <cdr:x>0.58778</cdr:x>
      <cdr:y>0.18199</cdr:y>
    </cdr:to>
    <cdr:sp macro="" textlink="">
      <cdr:nvSpPr>
        <cdr:cNvPr id="12" name="textruta 11">
          <a:extLst xmlns:a="http://schemas.openxmlformats.org/drawingml/2006/main">
            <a:ext uri="{FF2B5EF4-FFF2-40B4-BE49-F238E27FC236}">
              <a16:creationId xmlns:a16="http://schemas.microsoft.com/office/drawing/2014/main" id="{EAA6CCA1-375A-A436-73D1-4921FF8CCC3A}"/>
            </a:ext>
          </a:extLst>
        </cdr:cNvPr>
        <cdr:cNvSpPr txBox="1"/>
      </cdr:nvSpPr>
      <cdr:spPr>
        <a:xfrm xmlns:a="http://schemas.openxmlformats.org/drawingml/2006/main">
          <a:off x="1604955" y="244450"/>
          <a:ext cx="1082358"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b="1" dirty="0"/>
            <a:t>0%      </a:t>
          </a:r>
          <a:r>
            <a:rPr lang="sv-SE" sz="800" dirty="0"/>
            <a:t>(0%, </a:t>
          </a:r>
          <a:r>
            <a:rPr lang="sv-SE" sz="800" i="1" dirty="0"/>
            <a:t>0%</a:t>
          </a:r>
          <a:r>
            <a:rPr lang="sv-SE" sz="800" dirty="0"/>
            <a:t>)</a:t>
          </a:r>
        </a:p>
      </cdr:txBody>
    </cdr:sp>
  </cdr:relSizeAnchor>
  <cdr:relSizeAnchor xmlns:cdr="http://schemas.openxmlformats.org/drawingml/2006/chartDrawing">
    <cdr:from>
      <cdr:x>0.58253</cdr:x>
      <cdr:y>0.09055</cdr:y>
    </cdr:from>
    <cdr:to>
      <cdr:x>0.81926</cdr:x>
      <cdr:y>0.17581</cdr:y>
    </cdr:to>
    <cdr:sp macro="" textlink="">
      <cdr:nvSpPr>
        <cdr:cNvPr id="13" name="textruta 1">
          <a:extLst xmlns:a="http://schemas.openxmlformats.org/drawingml/2006/main">
            <a:ext uri="{FF2B5EF4-FFF2-40B4-BE49-F238E27FC236}">
              <a16:creationId xmlns:a16="http://schemas.microsoft.com/office/drawing/2014/main" id="{08298029-CEBC-BF2B-13C7-FFB0A9104E60}"/>
            </a:ext>
          </a:extLst>
        </cdr:cNvPr>
        <cdr:cNvSpPr txBox="1"/>
      </cdr:nvSpPr>
      <cdr:spPr>
        <a:xfrm xmlns:a="http://schemas.openxmlformats.org/drawingml/2006/main">
          <a:off x="2663306" y="228827"/>
          <a:ext cx="1082358"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r>
            <a:rPr lang="sv-SE" sz="800" b="1" dirty="0"/>
            <a:t>0%      </a:t>
          </a:r>
          <a:r>
            <a:rPr lang="sv-SE" sz="800" dirty="0"/>
            <a:t>(0%, </a:t>
          </a:r>
          <a:r>
            <a:rPr lang="sv-SE" sz="800" i="1" dirty="0"/>
            <a:t>0%</a:t>
          </a:r>
          <a:r>
            <a:rPr lang="sv-SE" sz="800" dirty="0"/>
            <a:t>)</a:t>
          </a:r>
        </a:p>
      </cdr:txBody>
    </cdr:sp>
  </cdr:relSizeAnchor>
</c:userShapes>
</file>

<file path=ppt/drawings/drawing4.xml><?xml version="1.0" encoding="utf-8"?>
<c:userShapes xmlns:c="http://schemas.openxmlformats.org/drawingml/2006/chart">
  <cdr:relSizeAnchor xmlns:cdr="http://schemas.openxmlformats.org/drawingml/2006/chartDrawing">
    <cdr:from>
      <cdr:x>0.17914</cdr:x>
      <cdr:y>0.14113</cdr:y>
    </cdr:from>
    <cdr:to>
      <cdr:x>0.31138</cdr:x>
      <cdr:y>0.21819</cdr:y>
    </cdr:to>
    <cdr:sp macro="" textlink="">
      <cdr:nvSpPr>
        <cdr:cNvPr id="2" name="textruta 1">
          <a:extLst xmlns:a="http://schemas.openxmlformats.org/drawingml/2006/main">
            <a:ext uri="{FF2B5EF4-FFF2-40B4-BE49-F238E27FC236}">
              <a16:creationId xmlns:a16="http://schemas.microsoft.com/office/drawing/2014/main" id="{DEB85E07-F9BC-4C41-1345-62D017FF3F3D}"/>
            </a:ext>
          </a:extLst>
        </cdr:cNvPr>
        <cdr:cNvSpPr txBox="1"/>
      </cdr:nvSpPr>
      <cdr:spPr>
        <a:xfrm xmlns:a="http://schemas.openxmlformats.org/drawingml/2006/main">
          <a:off x="819015" y="339564"/>
          <a:ext cx="604615" cy="1853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800" kern="1200" dirty="0"/>
            <a:t>(2%,</a:t>
          </a:r>
          <a:r>
            <a:rPr lang="sv-SE" sz="800" i="1" kern="1200" dirty="0"/>
            <a:t>4%</a:t>
          </a:r>
          <a:r>
            <a:rPr lang="sv-SE" sz="800" kern="1200" dirty="0"/>
            <a:t>)</a:t>
          </a:r>
        </a:p>
      </cdr:txBody>
    </cdr:sp>
  </cdr:relSizeAnchor>
  <cdr:relSizeAnchor xmlns:cdr="http://schemas.openxmlformats.org/drawingml/2006/chartDrawing">
    <cdr:from>
      <cdr:x>0.17979</cdr:x>
      <cdr:y>0.24112</cdr:y>
    </cdr:from>
    <cdr:to>
      <cdr:x>0.34145</cdr:x>
      <cdr:y>0.31817</cdr:y>
    </cdr:to>
    <cdr:sp macro="" textlink="">
      <cdr:nvSpPr>
        <cdr:cNvPr id="3" name="textruta 1">
          <a:extLst xmlns:a="http://schemas.openxmlformats.org/drawingml/2006/main">
            <a:ext uri="{FF2B5EF4-FFF2-40B4-BE49-F238E27FC236}">
              <a16:creationId xmlns:a16="http://schemas.microsoft.com/office/drawing/2014/main" id="{30B162A6-3B23-16E1-0A68-80915F295228}"/>
            </a:ext>
          </a:extLst>
        </cdr:cNvPr>
        <cdr:cNvSpPr txBox="1"/>
      </cdr:nvSpPr>
      <cdr:spPr>
        <a:xfrm xmlns:a="http://schemas.openxmlformats.org/drawingml/2006/main">
          <a:off x="822002" y="580131"/>
          <a:ext cx="739088"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(34%,</a:t>
          </a:r>
          <a:r>
            <a:rPr lang="sv-SE" sz="800" i="1" kern="1200" dirty="0"/>
            <a:t>38%</a:t>
          </a:r>
          <a:r>
            <a:rPr lang="sv-SE" sz="800" kern="1200" dirty="0"/>
            <a:t>)</a:t>
          </a:r>
        </a:p>
      </cdr:txBody>
    </cdr:sp>
  </cdr:relSizeAnchor>
  <cdr:relSizeAnchor xmlns:cdr="http://schemas.openxmlformats.org/drawingml/2006/chartDrawing">
    <cdr:from>
      <cdr:x>0.17893</cdr:x>
      <cdr:y>0.43089</cdr:y>
    </cdr:from>
    <cdr:to>
      <cdr:x>0.34059</cdr:x>
      <cdr:y>0.50794</cdr:y>
    </cdr:to>
    <cdr:sp macro="" textlink="">
      <cdr:nvSpPr>
        <cdr:cNvPr id="4" name="textruta 1">
          <a:extLst xmlns:a="http://schemas.openxmlformats.org/drawingml/2006/main">
            <a:ext uri="{FF2B5EF4-FFF2-40B4-BE49-F238E27FC236}">
              <a16:creationId xmlns:a16="http://schemas.microsoft.com/office/drawing/2014/main" id="{14F2DF3B-A90B-F5B0-C082-185AAE0F4559}"/>
            </a:ext>
          </a:extLst>
        </cdr:cNvPr>
        <cdr:cNvSpPr txBox="1"/>
      </cdr:nvSpPr>
      <cdr:spPr>
        <a:xfrm xmlns:a="http://schemas.openxmlformats.org/drawingml/2006/main">
          <a:off x="818085" y="1036703"/>
          <a:ext cx="739088"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(50%,</a:t>
          </a:r>
          <a:r>
            <a:rPr lang="sv-SE" sz="800" i="1" kern="1200" dirty="0"/>
            <a:t>48%</a:t>
          </a:r>
          <a:r>
            <a:rPr lang="sv-SE" sz="800" kern="1200" dirty="0"/>
            <a:t>)</a:t>
          </a:r>
        </a:p>
      </cdr:txBody>
    </cdr:sp>
  </cdr:relSizeAnchor>
  <cdr:relSizeAnchor xmlns:cdr="http://schemas.openxmlformats.org/drawingml/2006/chartDrawing">
    <cdr:from>
      <cdr:x>0.17893</cdr:x>
      <cdr:y>0.58302</cdr:y>
    </cdr:from>
    <cdr:to>
      <cdr:x>0.34059</cdr:x>
      <cdr:y>0.66007</cdr:y>
    </cdr:to>
    <cdr:sp macro="" textlink="">
      <cdr:nvSpPr>
        <cdr:cNvPr id="5" name="textruta 1">
          <a:extLst xmlns:a="http://schemas.openxmlformats.org/drawingml/2006/main">
            <a:ext uri="{FF2B5EF4-FFF2-40B4-BE49-F238E27FC236}">
              <a16:creationId xmlns:a16="http://schemas.microsoft.com/office/drawing/2014/main" id="{F0E25BFA-46ED-4A5B-08B9-88367B2D2AF9}"/>
            </a:ext>
          </a:extLst>
        </cdr:cNvPr>
        <cdr:cNvSpPr txBox="1"/>
      </cdr:nvSpPr>
      <cdr:spPr>
        <a:xfrm xmlns:a="http://schemas.openxmlformats.org/drawingml/2006/main">
          <a:off x="818085" y="1402728"/>
          <a:ext cx="739088"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(14%,</a:t>
          </a:r>
          <a:r>
            <a:rPr lang="sv-SE" sz="800" i="1" kern="1200" dirty="0"/>
            <a:t>10%</a:t>
          </a:r>
          <a:r>
            <a:rPr lang="sv-SE" sz="800" kern="1200" dirty="0"/>
            <a:t>)</a:t>
          </a:r>
        </a:p>
      </cdr:txBody>
    </cdr:sp>
  </cdr:relSizeAnchor>
  <cdr:relSizeAnchor xmlns:cdr="http://schemas.openxmlformats.org/drawingml/2006/chartDrawing">
    <cdr:from>
      <cdr:x>0.39766</cdr:x>
      <cdr:y>0.3153</cdr:y>
    </cdr:from>
    <cdr:to>
      <cdr:x>0.55931</cdr:x>
      <cdr:y>0.39235</cdr:y>
    </cdr:to>
    <cdr:sp macro="" textlink="">
      <cdr:nvSpPr>
        <cdr:cNvPr id="6" name="textruta 1">
          <a:extLst xmlns:a="http://schemas.openxmlformats.org/drawingml/2006/main">
            <a:ext uri="{FF2B5EF4-FFF2-40B4-BE49-F238E27FC236}">
              <a16:creationId xmlns:a16="http://schemas.microsoft.com/office/drawing/2014/main" id="{F0E25BFA-46ED-4A5B-08B9-88367B2D2AF9}"/>
            </a:ext>
          </a:extLst>
        </cdr:cNvPr>
        <cdr:cNvSpPr txBox="1"/>
      </cdr:nvSpPr>
      <cdr:spPr>
        <a:xfrm xmlns:a="http://schemas.openxmlformats.org/drawingml/2006/main">
          <a:off x="1891554" y="758602"/>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(30%,</a:t>
          </a:r>
          <a:r>
            <a:rPr lang="sv-SE" sz="800" i="1" kern="1200" dirty="0"/>
            <a:t>31%</a:t>
          </a:r>
          <a:r>
            <a:rPr lang="sv-SE" sz="800" kern="1200" dirty="0"/>
            <a:t>)</a:t>
          </a:r>
        </a:p>
      </cdr:txBody>
    </cdr:sp>
  </cdr:relSizeAnchor>
  <cdr:relSizeAnchor xmlns:cdr="http://schemas.openxmlformats.org/drawingml/2006/chartDrawing">
    <cdr:from>
      <cdr:x>0.39452</cdr:x>
      <cdr:y>0.50293</cdr:y>
    </cdr:from>
    <cdr:to>
      <cdr:x>0.55617</cdr:x>
      <cdr:y>0.57998</cdr:y>
    </cdr:to>
    <cdr:sp macro="" textlink="">
      <cdr:nvSpPr>
        <cdr:cNvPr id="7" name="textruta 1">
          <a:extLst xmlns:a="http://schemas.openxmlformats.org/drawingml/2006/main">
            <a:ext uri="{FF2B5EF4-FFF2-40B4-BE49-F238E27FC236}">
              <a16:creationId xmlns:a16="http://schemas.microsoft.com/office/drawing/2014/main" id="{F0E25BFA-46ED-4A5B-08B9-88367B2D2AF9}"/>
            </a:ext>
          </a:extLst>
        </cdr:cNvPr>
        <cdr:cNvSpPr txBox="1"/>
      </cdr:nvSpPr>
      <cdr:spPr>
        <a:xfrm xmlns:a="http://schemas.openxmlformats.org/drawingml/2006/main">
          <a:off x="1876620" y="1210035"/>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(35%,</a:t>
          </a:r>
          <a:r>
            <a:rPr lang="sv-SE" sz="800" i="1" kern="1200" dirty="0"/>
            <a:t>44%</a:t>
          </a:r>
          <a:r>
            <a:rPr lang="sv-SE" sz="800" kern="1200" dirty="0"/>
            <a:t>)</a:t>
          </a:r>
        </a:p>
      </cdr:txBody>
    </cdr:sp>
  </cdr:relSizeAnchor>
  <cdr:relSizeAnchor xmlns:cdr="http://schemas.openxmlformats.org/drawingml/2006/chartDrawing">
    <cdr:from>
      <cdr:x>0.39452</cdr:x>
      <cdr:y>0.61171</cdr:y>
    </cdr:from>
    <cdr:to>
      <cdr:x>0.55617</cdr:x>
      <cdr:y>0.68877</cdr:y>
    </cdr:to>
    <cdr:sp macro="" textlink="">
      <cdr:nvSpPr>
        <cdr:cNvPr id="8" name="textruta 1">
          <a:extLst xmlns:a="http://schemas.openxmlformats.org/drawingml/2006/main">
            <a:ext uri="{FF2B5EF4-FFF2-40B4-BE49-F238E27FC236}">
              <a16:creationId xmlns:a16="http://schemas.microsoft.com/office/drawing/2014/main" id="{F0E25BFA-46ED-4A5B-08B9-88367B2D2AF9}"/>
            </a:ext>
          </a:extLst>
        </cdr:cNvPr>
        <cdr:cNvSpPr txBox="1"/>
      </cdr:nvSpPr>
      <cdr:spPr>
        <a:xfrm xmlns:a="http://schemas.openxmlformats.org/drawingml/2006/main">
          <a:off x="1876620" y="1471767"/>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(25%,</a:t>
          </a:r>
          <a:r>
            <a:rPr lang="sv-SE" sz="800" i="1" kern="1200" dirty="0"/>
            <a:t>13%</a:t>
          </a:r>
          <a:r>
            <a:rPr lang="sv-SE" sz="800" kern="1200" dirty="0"/>
            <a:t>)</a:t>
          </a:r>
        </a:p>
      </cdr:txBody>
    </cdr:sp>
  </cdr:relSizeAnchor>
  <cdr:relSizeAnchor xmlns:cdr="http://schemas.openxmlformats.org/drawingml/2006/chartDrawing">
    <cdr:from>
      <cdr:x>0.32392</cdr:x>
      <cdr:y>0.64535</cdr:y>
    </cdr:from>
    <cdr:to>
      <cdr:x>0.34052</cdr:x>
      <cdr:y>0.68191</cdr:y>
    </cdr:to>
    <cdr:sp macro="" textlink="">
      <cdr:nvSpPr>
        <cdr:cNvPr id="9" name="Ned 18">
          <a:extLst xmlns:a="http://schemas.openxmlformats.org/drawingml/2006/main">
            <a:ext uri="{FF2B5EF4-FFF2-40B4-BE49-F238E27FC236}">
              <a16:creationId xmlns:a16="http://schemas.microsoft.com/office/drawing/2014/main" id="{47B26818-B132-4C54-7CBF-3B96C27568AC}"/>
            </a:ext>
          </a:extLst>
        </cdr:cNvPr>
        <cdr:cNvSpPr/>
      </cdr:nvSpPr>
      <cdr:spPr>
        <a:xfrm xmlns:a="http://schemas.openxmlformats.org/drawingml/2006/main">
          <a:off x="1540819" y="1552691"/>
          <a:ext cx="78962" cy="87964"/>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sv-SE" dirty="0"/>
        </a:p>
      </cdr:txBody>
    </cdr:sp>
  </cdr:relSizeAnchor>
  <cdr:relSizeAnchor xmlns:cdr="http://schemas.openxmlformats.org/drawingml/2006/chartDrawing">
    <cdr:from>
      <cdr:x>0.61659</cdr:x>
      <cdr:y>0.15176</cdr:y>
    </cdr:from>
    <cdr:to>
      <cdr:x>0.77824</cdr:x>
      <cdr:y>0.22881</cdr:y>
    </cdr:to>
    <cdr:sp macro="" textlink="">
      <cdr:nvSpPr>
        <cdr:cNvPr id="10" name="textruta 1">
          <a:extLst xmlns:a="http://schemas.openxmlformats.org/drawingml/2006/main">
            <a:ext uri="{FF2B5EF4-FFF2-40B4-BE49-F238E27FC236}">
              <a16:creationId xmlns:a16="http://schemas.microsoft.com/office/drawing/2014/main" id="{210FE839-E91F-0442-C9A4-840375D3DBF1}"/>
            </a:ext>
          </a:extLst>
        </cdr:cNvPr>
        <cdr:cNvSpPr txBox="1"/>
      </cdr:nvSpPr>
      <cdr:spPr>
        <a:xfrm xmlns:a="http://schemas.openxmlformats.org/drawingml/2006/main">
          <a:off x="2932968" y="365131"/>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(3%,</a:t>
          </a:r>
          <a:r>
            <a:rPr lang="sv-SE" sz="800" i="1" kern="1200" dirty="0"/>
            <a:t>6%</a:t>
          </a:r>
          <a:r>
            <a:rPr lang="sv-SE" sz="800" kern="1200" dirty="0"/>
            <a:t>)</a:t>
          </a:r>
        </a:p>
      </cdr:txBody>
    </cdr:sp>
  </cdr:relSizeAnchor>
  <cdr:relSizeAnchor xmlns:cdr="http://schemas.openxmlformats.org/drawingml/2006/chartDrawing">
    <cdr:from>
      <cdr:x>0.61792</cdr:x>
      <cdr:y>0.27965</cdr:y>
    </cdr:from>
    <cdr:to>
      <cdr:x>0.77958</cdr:x>
      <cdr:y>0.3567</cdr:y>
    </cdr:to>
    <cdr:sp macro="" textlink="">
      <cdr:nvSpPr>
        <cdr:cNvPr id="11" name="textruta 1">
          <a:extLst xmlns:a="http://schemas.openxmlformats.org/drawingml/2006/main">
            <a:ext uri="{FF2B5EF4-FFF2-40B4-BE49-F238E27FC236}">
              <a16:creationId xmlns:a16="http://schemas.microsoft.com/office/drawing/2014/main" id="{0AEF8BAD-CB80-710A-B615-5C01FE45AAC8}"/>
            </a:ext>
          </a:extLst>
        </cdr:cNvPr>
        <cdr:cNvSpPr txBox="1"/>
      </cdr:nvSpPr>
      <cdr:spPr>
        <a:xfrm xmlns:a="http://schemas.openxmlformats.org/drawingml/2006/main">
          <a:off x="2939304" y="672824"/>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(45%,</a:t>
          </a:r>
          <a:r>
            <a:rPr lang="sv-SE" sz="800" i="1" kern="1200" dirty="0"/>
            <a:t>39%</a:t>
          </a:r>
          <a:r>
            <a:rPr lang="sv-SE" sz="800" kern="1200" dirty="0"/>
            <a:t>)</a:t>
          </a:r>
        </a:p>
      </cdr:txBody>
    </cdr:sp>
  </cdr:relSizeAnchor>
  <cdr:relSizeAnchor xmlns:cdr="http://schemas.openxmlformats.org/drawingml/2006/chartDrawing">
    <cdr:from>
      <cdr:x>0.62535</cdr:x>
      <cdr:y>0.50006</cdr:y>
    </cdr:from>
    <cdr:to>
      <cdr:x>0.78701</cdr:x>
      <cdr:y>0.57712</cdr:y>
    </cdr:to>
    <cdr:sp macro="" textlink="">
      <cdr:nvSpPr>
        <cdr:cNvPr id="12" name="textruta 1">
          <a:extLst xmlns:a="http://schemas.openxmlformats.org/drawingml/2006/main">
            <a:ext uri="{FF2B5EF4-FFF2-40B4-BE49-F238E27FC236}">
              <a16:creationId xmlns:a16="http://schemas.microsoft.com/office/drawing/2014/main" id="{01D7FA39-A506-7102-BDB0-3B8BCB71D4B9}"/>
            </a:ext>
          </a:extLst>
        </cdr:cNvPr>
        <cdr:cNvSpPr txBox="1"/>
      </cdr:nvSpPr>
      <cdr:spPr>
        <a:xfrm xmlns:a="http://schemas.openxmlformats.org/drawingml/2006/main">
          <a:off x="2974661" y="1203142"/>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(48%,</a:t>
          </a:r>
          <a:r>
            <a:rPr lang="sv-SE" sz="800" i="1" kern="1200" dirty="0"/>
            <a:t>42%</a:t>
          </a:r>
          <a:r>
            <a:rPr lang="sv-SE" sz="800" kern="1200" dirty="0"/>
            <a:t>)</a:t>
          </a:r>
        </a:p>
      </cdr:txBody>
    </cdr:sp>
  </cdr:relSizeAnchor>
  <cdr:relSizeAnchor xmlns:cdr="http://schemas.openxmlformats.org/drawingml/2006/chartDrawing">
    <cdr:from>
      <cdr:x>0.62535</cdr:x>
      <cdr:y>0.63768</cdr:y>
    </cdr:from>
    <cdr:to>
      <cdr:x>0.78701</cdr:x>
      <cdr:y>0.71473</cdr:y>
    </cdr:to>
    <cdr:sp macro="" textlink="">
      <cdr:nvSpPr>
        <cdr:cNvPr id="13" name="textruta 1">
          <a:extLst xmlns:a="http://schemas.openxmlformats.org/drawingml/2006/main">
            <a:ext uri="{FF2B5EF4-FFF2-40B4-BE49-F238E27FC236}">
              <a16:creationId xmlns:a16="http://schemas.microsoft.com/office/drawing/2014/main" id="{01D7FA39-A506-7102-BDB0-3B8BCB71D4B9}"/>
            </a:ext>
          </a:extLst>
        </cdr:cNvPr>
        <cdr:cNvSpPr txBox="1"/>
      </cdr:nvSpPr>
      <cdr:spPr>
        <a:xfrm xmlns:a="http://schemas.openxmlformats.org/drawingml/2006/main">
          <a:off x="2974661" y="1534249"/>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(3%,</a:t>
          </a:r>
          <a:r>
            <a:rPr lang="sv-SE" sz="800" i="1" kern="1200" dirty="0"/>
            <a:t>13%</a:t>
          </a:r>
          <a:r>
            <a:rPr lang="sv-SE" sz="800" kern="1200" dirty="0"/>
            <a:t>)</a:t>
          </a:r>
        </a:p>
      </cdr:txBody>
    </cdr:sp>
  </cdr:relSizeAnchor>
  <cdr:relSizeAnchor xmlns:cdr="http://schemas.openxmlformats.org/drawingml/2006/chartDrawing">
    <cdr:from>
      <cdr:x>0.83834</cdr:x>
      <cdr:y>0.20027</cdr:y>
    </cdr:from>
    <cdr:to>
      <cdr:x>1</cdr:x>
      <cdr:y>0.27732</cdr:y>
    </cdr:to>
    <cdr:sp macro="" textlink="">
      <cdr:nvSpPr>
        <cdr:cNvPr id="14" name="textruta 1">
          <a:extLst xmlns:a="http://schemas.openxmlformats.org/drawingml/2006/main">
            <a:ext uri="{FF2B5EF4-FFF2-40B4-BE49-F238E27FC236}">
              <a16:creationId xmlns:a16="http://schemas.microsoft.com/office/drawing/2014/main" id="{F58BEC06-2CA0-95C8-386D-4768C780114B}"/>
            </a:ext>
          </a:extLst>
        </cdr:cNvPr>
        <cdr:cNvSpPr txBox="1"/>
      </cdr:nvSpPr>
      <cdr:spPr>
        <a:xfrm xmlns:a="http://schemas.openxmlformats.org/drawingml/2006/main">
          <a:off x="3987814" y="481842"/>
          <a:ext cx="768957"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(33%,</a:t>
          </a:r>
          <a:r>
            <a:rPr lang="sv-SE" sz="800" i="1" kern="1200" dirty="0"/>
            <a:t>20%</a:t>
          </a:r>
          <a:r>
            <a:rPr lang="sv-SE" sz="800" kern="1200" dirty="0"/>
            <a:t>)</a:t>
          </a:r>
        </a:p>
      </cdr:txBody>
    </cdr:sp>
  </cdr:relSizeAnchor>
  <cdr:relSizeAnchor xmlns:cdr="http://schemas.openxmlformats.org/drawingml/2006/chartDrawing">
    <cdr:from>
      <cdr:x>0.83834</cdr:x>
      <cdr:y>0.43</cdr:y>
    </cdr:from>
    <cdr:to>
      <cdr:x>1</cdr:x>
      <cdr:y>0.50705</cdr:y>
    </cdr:to>
    <cdr:sp macro="" textlink="">
      <cdr:nvSpPr>
        <cdr:cNvPr id="15" name="textruta 1">
          <a:extLst xmlns:a="http://schemas.openxmlformats.org/drawingml/2006/main">
            <a:ext uri="{FF2B5EF4-FFF2-40B4-BE49-F238E27FC236}">
              <a16:creationId xmlns:a16="http://schemas.microsoft.com/office/drawing/2014/main" id="{F58BEC06-2CA0-95C8-386D-4768C780114B}"/>
            </a:ext>
          </a:extLst>
        </cdr:cNvPr>
        <cdr:cNvSpPr txBox="1"/>
      </cdr:nvSpPr>
      <cdr:spPr>
        <a:xfrm xmlns:a="http://schemas.openxmlformats.org/drawingml/2006/main">
          <a:off x="3832912" y="1034568"/>
          <a:ext cx="739088"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(11%,</a:t>
          </a:r>
          <a:r>
            <a:rPr lang="sv-SE" sz="800" i="1" kern="1200" dirty="0"/>
            <a:t>20%</a:t>
          </a:r>
          <a:r>
            <a:rPr lang="sv-SE" sz="800" kern="1200" dirty="0"/>
            <a:t>)</a:t>
          </a:r>
        </a:p>
      </cdr:txBody>
    </cdr:sp>
  </cdr:relSizeAnchor>
  <cdr:relSizeAnchor xmlns:cdr="http://schemas.openxmlformats.org/drawingml/2006/chartDrawing">
    <cdr:from>
      <cdr:x>0.83834</cdr:x>
      <cdr:y>0.62825</cdr:y>
    </cdr:from>
    <cdr:to>
      <cdr:x>1</cdr:x>
      <cdr:y>0.7053</cdr:y>
    </cdr:to>
    <cdr:sp macro="" textlink="">
      <cdr:nvSpPr>
        <cdr:cNvPr id="16" name="textruta 1">
          <a:extLst xmlns:a="http://schemas.openxmlformats.org/drawingml/2006/main">
            <a:ext uri="{FF2B5EF4-FFF2-40B4-BE49-F238E27FC236}">
              <a16:creationId xmlns:a16="http://schemas.microsoft.com/office/drawing/2014/main" id="{F58BEC06-2CA0-95C8-386D-4768C780114B}"/>
            </a:ext>
          </a:extLst>
        </cdr:cNvPr>
        <cdr:cNvSpPr txBox="1"/>
      </cdr:nvSpPr>
      <cdr:spPr>
        <a:xfrm xmlns:a="http://schemas.openxmlformats.org/drawingml/2006/main">
          <a:off x="3832912" y="1511543"/>
          <a:ext cx="739088"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kern="1200" dirty="0"/>
            <a:t>(56%,</a:t>
          </a:r>
          <a:r>
            <a:rPr lang="sv-SE" sz="800" i="1" kern="1200" dirty="0"/>
            <a:t>20%</a:t>
          </a:r>
          <a:r>
            <a:rPr lang="sv-SE" sz="800" kern="1200" dirty="0"/>
            <a:t>)</a:t>
          </a:r>
        </a:p>
      </cdr:txBody>
    </cdr:sp>
  </cdr:relSizeAnchor>
  <cdr:relSizeAnchor xmlns:cdr="http://schemas.openxmlformats.org/drawingml/2006/chartDrawing">
    <cdr:from>
      <cdr:x>0.78701</cdr:x>
      <cdr:y>0.10359</cdr:y>
    </cdr:from>
    <cdr:to>
      <cdr:x>0.98337</cdr:x>
      <cdr:y>0.18064</cdr:y>
    </cdr:to>
    <cdr:sp macro="" textlink="">
      <cdr:nvSpPr>
        <cdr:cNvPr id="17" name="textruta 1">
          <a:extLst xmlns:a="http://schemas.openxmlformats.org/drawingml/2006/main">
            <a:ext uri="{FF2B5EF4-FFF2-40B4-BE49-F238E27FC236}">
              <a16:creationId xmlns:a16="http://schemas.microsoft.com/office/drawing/2014/main" id="{F58BEC06-2CA0-95C8-386D-4768C780114B}"/>
            </a:ext>
          </a:extLst>
        </cdr:cNvPr>
        <cdr:cNvSpPr txBox="1"/>
      </cdr:nvSpPr>
      <cdr:spPr>
        <a:xfrm xmlns:a="http://schemas.openxmlformats.org/drawingml/2006/main">
          <a:off x="3743618" y="249224"/>
          <a:ext cx="934059" cy="1853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800" b="1" kern="1200" dirty="0"/>
            <a:t>0%    </a:t>
          </a:r>
          <a:r>
            <a:rPr lang="sv-SE" sz="800" kern="1200" dirty="0"/>
            <a:t>(0%,</a:t>
          </a:r>
          <a:r>
            <a:rPr lang="sv-SE" sz="800" i="1" kern="1200" dirty="0"/>
            <a:t>40%</a:t>
          </a:r>
          <a:r>
            <a:rPr lang="sv-SE" sz="800" kern="1200" dirty="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7DD306B5-E3DA-44B9-8049-B6E9A83C83E2}" type="datetimeFigureOut">
              <a:rPr lang="en-GB" smtClean="0"/>
              <a:t>11/06/2026</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351FC60-CE85-431B-9EF3-A8AAB2CA2D23}" type="datetimeFigureOut">
              <a:rPr lang="en-GB" smtClean="0"/>
              <a:t>11/06/2026</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1</a:t>
            </a:fld>
            <a:endParaRPr lang="en-GB"/>
          </a:p>
        </p:txBody>
      </p:sp>
    </p:spTree>
    <p:extLst>
      <p:ext uri="{BB962C8B-B14F-4D97-AF65-F5344CB8AC3E}">
        <p14:creationId xmlns:p14="http://schemas.microsoft.com/office/powerpoint/2010/main" val="274113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Bilden visar en sortering per kundkategori av företag utifrån hur stor andel av företagets omsättning som kommer från respektive kundkategori. </a:t>
            </a:r>
          </a:p>
        </p:txBody>
      </p:sp>
      <p:sp>
        <p:nvSpPr>
          <p:cNvPr id="4" name="Platshållare för bildnummer 3"/>
          <p:cNvSpPr>
            <a:spLocks noGrp="1"/>
          </p:cNvSpPr>
          <p:nvPr>
            <p:ph type="sldNum" sz="quarter" idx="5"/>
          </p:nvPr>
        </p:nvSpPr>
        <p:spPr/>
        <p:txBody>
          <a:bodyPr/>
          <a:lstStyle/>
          <a:p>
            <a:fld id="{49B85065-868C-4A43-9EDC-ADC733B0FD94}" type="slidenum">
              <a:rPr lang="en-GB" smtClean="0"/>
              <a:t>24</a:t>
            </a:fld>
            <a:endParaRPr lang="en-GB"/>
          </a:p>
        </p:txBody>
      </p:sp>
    </p:spTree>
    <p:extLst>
      <p:ext uri="{BB962C8B-B14F-4D97-AF65-F5344CB8AC3E}">
        <p14:creationId xmlns:p14="http://schemas.microsoft.com/office/powerpoint/2010/main" val="2613837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E5F3B-AD20-37CB-75B2-0399BC792AC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E2F4B1B-AF33-7F00-85B8-FA88674EFF8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0D5A720-6302-B833-87E3-50573DD1F46D}"/>
              </a:ext>
            </a:extLst>
          </p:cNvPr>
          <p:cNvSpPr>
            <a:spLocks noGrp="1"/>
          </p:cNvSpPr>
          <p:nvPr>
            <p:ph type="body" idx="1"/>
          </p:nvPr>
        </p:nvSpPr>
        <p:spPr/>
        <p:txBody>
          <a:bodyPr/>
          <a:lstStyle/>
          <a:p>
            <a:r>
              <a:rPr lang="sv-SE"/>
              <a:t>Egen omsättning avser den del av företagets totala omsättning som genererats av företagets egna anställda konsulter, exklusive det arbete som utförts av underkonsulter eller vidarefakturerade tredjepartsleverantörer.</a:t>
            </a:r>
          </a:p>
        </p:txBody>
      </p:sp>
      <p:sp>
        <p:nvSpPr>
          <p:cNvPr id="4" name="Platshållare för bildnummer 3">
            <a:extLst>
              <a:ext uri="{FF2B5EF4-FFF2-40B4-BE49-F238E27FC236}">
                <a16:creationId xmlns:a16="http://schemas.microsoft.com/office/drawing/2014/main" id="{3C735693-2AB1-4597-76B5-786C8A73C13A}"/>
              </a:ext>
            </a:extLst>
          </p:cNvPr>
          <p:cNvSpPr>
            <a:spLocks noGrp="1"/>
          </p:cNvSpPr>
          <p:nvPr>
            <p:ph type="sldNum" sz="quarter" idx="5"/>
          </p:nvPr>
        </p:nvSpPr>
        <p:spPr/>
        <p:txBody>
          <a:bodyPr/>
          <a:lstStyle/>
          <a:p>
            <a:fld id="{49B85065-868C-4A43-9EDC-ADC733B0FD94}" type="slidenum">
              <a:rPr lang="en-GB" smtClean="0"/>
              <a:t>25</a:t>
            </a:fld>
            <a:endParaRPr lang="en-GB"/>
          </a:p>
        </p:txBody>
      </p:sp>
    </p:spTree>
    <p:extLst>
      <p:ext uri="{BB962C8B-B14F-4D97-AF65-F5344CB8AC3E}">
        <p14:creationId xmlns:p14="http://schemas.microsoft.com/office/powerpoint/2010/main" val="209079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26</a:t>
            </a:fld>
            <a:endParaRPr lang="en-GB"/>
          </a:p>
        </p:txBody>
      </p:sp>
    </p:spTree>
    <p:extLst>
      <p:ext uri="{BB962C8B-B14F-4D97-AF65-F5344CB8AC3E}">
        <p14:creationId xmlns:p14="http://schemas.microsoft.com/office/powerpoint/2010/main" val="1477910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Enkätfråga: Inom vilka branscher är era kunder verksamma, och hur stor andel av er omsättning avser respektive bransch?</a:t>
            </a:r>
          </a:p>
        </p:txBody>
      </p:sp>
      <p:sp>
        <p:nvSpPr>
          <p:cNvPr id="4" name="Platshållare för bildnummer 3"/>
          <p:cNvSpPr>
            <a:spLocks noGrp="1"/>
          </p:cNvSpPr>
          <p:nvPr>
            <p:ph type="sldNum" sz="quarter" idx="5"/>
          </p:nvPr>
        </p:nvSpPr>
        <p:spPr/>
        <p:txBody>
          <a:bodyPr/>
          <a:lstStyle/>
          <a:p>
            <a:fld id="{49B85065-868C-4A43-9EDC-ADC733B0FD94}" type="slidenum">
              <a:rPr lang="en-GB" smtClean="0"/>
              <a:t>27</a:t>
            </a:fld>
            <a:endParaRPr lang="en-GB"/>
          </a:p>
        </p:txBody>
      </p:sp>
    </p:spTree>
    <p:extLst>
      <p:ext uri="{BB962C8B-B14F-4D97-AF65-F5344CB8AC3E}">
        <p14:creationId xmlns:p14="http://schemas.microsoft.com/office/powerpoint/2010/main" val="419094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Enkätfråga: Inom vilka branscher är era kunder verksamma, och hur stor andel av er omsättning avser respektive bransch?</a:t>
            </a:r>
          </a:p>
        </p:txBody>
      </p:sp>
      <p:sp>
        <p:nvSpPr>
          <p:cNvPr id="4" name="Platshållare för bildnummer 3"/>
          <p:cNvSpPr>
            <a:spLocks noGrp="1"/>
          </p:cNvSpPr>
          <p:nvPr>
            <p:ph type="sldNum" sz="quarter" idx="5"/>
          </p:nvPr>
        </p:nvSpPr>
        <p:spPr/>
        <p:txBody>
          <a:bodyPr/>
          <a:lstStyle/>
          <a:p>
            <a:fld id="{49B85065-868C-4A43-9EDC-ADC733B0FD94}" type="slidenum">
              <a:rPr lang="en-GB" smtClean="0"/>
              <a:t>28</a:t>
            </a:fld>
            <a:endParaRPr lang="en-GB"/>
          </a:p>
        </p:txBody>
      </p:sp>
    </p:spTree>
    <p:extLst>
      <p:ext uri="{BB962C8B-B14F-4D97-AF65-F5344CB8AC3E}">
        <p14:creationId xmlns:p14="http://schemas.microsoft.com/office/powerpoint/2010/main" val="3329324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38</a:t>
            </a:fld>
            <a:endParaRPr lang="en-GB"/>
          </a:p>
        </p:txBody>
      </p:sp>
    </p:spTree>
    <p:extLst>
      <p:ext uri="{BB962C8B-B14F-4D97-AF65-F5344CB8AC3E}">
        <p14:creationId xmlns:p14="http://schemas.microsoft.com/office/powerpoint/2010/main" val="4001711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andelarna summerar till mer än 100% beror på att man fick ange flera svarsalternativ.</a:t>
            </a:r>
          </a:p>
        </p:txBody>
      </p:sp>
      <p:sp>
        <p:nvSpPr>
          <p:cNvPr id="4" name="Platshållare för bildnummer 3"/>
          <p:cNvSpPr>
            <a:spLocks noGrp="1"/>
          </p:cNvSpPr>
          <p:nvPr>
            <p:ph type="sldNum" sz="quarter" idx="5"/>
          </p:nvPr>
        </p:nvSpPr>
        <p:spPr/>
        <p:txBody>
          <a:bodyPr/>
          <a:lstStyle/>
          <a:p>
            <a:fld id="{49B85065-868C-4A43-9EDC-ADC733B0FD94}" type="slidenum">
              <a:rPr lang="en-GB" smtClean="0"/>
              <a:t>41</a:t>
            </a:fld>
            <a:endParaRPr lang="en-GB"/>
          </a:p>
        </p:txBody>
      </p:sp>
    </p:spTree>
    <p:extLst>
      <p:ext uri="{BB962C8B-B14F-4D97-AF65-F5344CB8AC3E}">
        <p14:creationId xmlns:p14="http://schemas.microsoft.com/office/powerpoint/2010/main" val="219836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94E74-6BF1-8625-4076-308DF68513F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CBE738A-F7D0-44C7-2EAA-E3D9FC25E50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F822129-63A8-B7CB-EEB4-EA89B1DE8B7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63950FA7-99FA-A2DE-2249-9FC6B68AC032}"/>
              </a:ext>
            </a:extLst>
          </p:cNvPr>
          <p:cNvSpPr>
            <a:spLocks noGrp="1"/>
          </p:cNvSpPr>
          <p:nvPr>
            <p:ph type="sldNum" sz="quarter" idx="5"/>
          </p:nvPr>
        </p:nvSpPr>
        <p:spPr/>
        <p:txBody>
          <a:bodyPr/>
          <a:lstStyle/>
          <a:p>
            <a:fld id="{49B85065-868C-4A43-9EDC-ADC733B0FD94}" type="slidenum">
              <a:rPr lang="en-GB" smtClean="0"/>
              <a:t>42</a:t>
            </a:fld>
            <a:endParaRPr lang="en-GB"/>
          </a:p>
        </p:txBody>
      </p:sp>
    </p:spTree>
    <p:extLst>
      <p:ext uri="{BB962C8B-B14F-4D97-AF65-F5344CB8AC3E}">
        <p14:creationId xmlns:p14="http://schemas.microsoft.com/office/powerpoint/2010/main" val="352304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44</a:t>
            </a:fld>
            <a:endParaRPr lang="en-GB"/>
          </a:p>
        </p:txBody>
      </p:sp>
    </p:spTree>
    <p:extLst>
      <p:ext uri="{BB962C8B-B14F-4D97-AF65-F5344CB8AC3E}">
        <p14:creationId xmlns:p14="http://schemas.microsoft.com/office/powerpoint/2010/main" val="268057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3</a:t>
            </a:fld>
            <a:endParaRPr lang="en-GB"/>
          </a:p>
        </p:txBody>
      </p:sp>
    </p:spTree>
    <p:extLst>
      <p:ext uri="{BB962C8B-B14F-4D97-AF65-F5344CB8AC3E}">
        <p14:creationId xmlns:p14="http://schemas.microsoft.com/office/powerpoint/2010/main" val="255007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Intäkter från andra länder utgör ett bredare mått än export och omfattar samtliga intäkter från utländska kunder, oavsett var tjänsten produceras. Detta inkluderar även verksamhet som bedrivs lokalt på utländska marknader, exempelvis genom dotterbolag eller etableringar i andra länder. För arkitekt- och ingenjörsföretag innebär detta att intäkter från andra länder kan inkludera både export av tjänster från Sverige och lokalt producerade tjänster i utlandet.</a:t>
            </a:r>
          </a:p>
        </p:txBody>
      </p:sp>
      <p:sp>
        <p:nvSpPr>
          <p:cNvPr id="4" name="Platshållare för bildnummer 3"/>
          <p:cNvSpPr>
            <a:spLocks noGrp="1"/>
          </p:cNvSpPr>
          <p:nvPr>
            <p:ph type="sldNum" sz="quarter" idx="5"/>
          </p:nvPr>
        </p:nvSpPr>
        <p:spPr/>
        <p:txBody>
          <a:bodyPr/>
          <a:lstStyle/>
          <a:p>
            <a:fld id="{49B85065-868C-4A43-9EDC-ADC733B0FD94}" type="slidenum">
              <a:rPr lang="en-GB" smtClean="0"/>
              <a:t>7</a:t>
            </a:fld>
            <a:endParaRPr lang="en-GB"/>
          </a:p>
        </p:txBody>
      </p:sp>
    </p:spTree>
    <p:extLst>
      <p:ext uri="{BB962C8B-B14F-4D97-AF65-F5344CB8AC3E}">
        <p14:creationId xmlns:p14="http://schemas.microsoft.com/office/powerpoint/2010/main" val="287929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Export avser tjänster som produceras i Sverige och säljs till kunder i utlandet. Intäkter från andra länder omfattar samtliga intäkter från utländska kunder, inklusive verksamhet som bedrivs lokalt utomlands.</a:t>
            </a:r>
          </a:p>
        </p:txBody>
      </p:sp>
      <p:sp>
        <p:nvSpPr>
          <p:cNvPr id="4" name="Platshållare för bildnummer 3"/>
          <p:cNvSpPr>
            <a:spLocks noGrp="1"/>
          </p:cNvSpPr>
          <p:nvPr>
            <p:ph type="sldNum" sz="quarter" idx="5"/>
          </p:nvPr>
        </p:nvSpPr>
        <p:spPr/>
        <p:txBody>
          <a:bodyPr/>
          <a:lstStyle/>
          <a:p>
            <a:fld id="{49B85065-868C-4A43-9EDC-ADC733B0FD94}" type="slidenum">
              <a:rPr lang="en-GB" smtClean="0"/>
              <a:t>8</a:t>
            </a:fld>
            <a:endParaRPr lang="en-GB"/>
          </a:p>
        </p:txBody>
      </p:sp>
    </p:spTree>
    <p:extLst>
      <p:ext uri="{BB962C8B-B14F-4D97-AF65-F5344CB8AC3E}">
        <p14:creationId xmlns:p14="http://schemas.microsoft.com/office/powerpoint/2010/main" val="1778885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D0BCD-D3E5-7ABF-8235-B5DDBB398D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23EBF8F-BC8E-1C80-0D40-F10D3756FCF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038C6AC-79CA-26E4-2BB3-403F9323FA16}"/>
              </a:ext>
            </a:extLst>
          </p:cNvPr>
          <p:cNvSpPr>
            <a:spLocks noGrp="1"/>
          </p:cNvSpPr>
          <p:nvPr>
            <p:ph type="body" idx="1"/>
          </p:nvPr>
        </p:nvSpPr>
        <p:spPr/>
        <p:txBody>
          <a:bodyPr/>
          <a:lstStyle/>
          <a:p>
            <a:r>
              <a:rPr lang="sv-SE"/>
              <a:t>Alternativ rubrik: Runt 70 procent av Innovationsföretagen har icke-arvodesbaserade intäkter i någon mån</a:t>
            </a:r>
          </a:p>
        </p:txBody>
      </p:sp>
      <p:sp>
        <p:nvSpPr>
          <p:cNvPr id="4" name="Platshållare för bildnummer 3">
            <a:extLst>
              <a:ext uri="{FF2B5EF4-FFF2-40B4-BE49-F238E27FC236}">
                <a16:creationId xmlns:a16="http://schemas.microsoft.com/office/drawing/2014/main" id="{54DD7985-B29C-39B3-6CA8-5D27B58555C6}"/>
              </a:ext>
            </a:extLst>
          </p:cNvPr>
          <p:cNvSpPr>
            <a:spLocks noGrp="1"/>
          </p:cNvSpPr>
          <p:nvPr>
            <p:ph type="sldNum" sz="quarter" idx="5"/>
          </p:nvPr>
        </p:nvSpPr>
        <p:spPr/>
        <p:txBody>
          <a:bodyPr/>
          <a:lstStyle/>
          <a:p>
            <a:fld id="{49B85065-868C-4A43-9EDC-ADC733B0FD94}" type="slidenum">
              <a:rPr lang="en-GB" smtClean="0"/>
              <a:t>10</a:t>
            </a:fld>
            <a:endParaRPr lang="en-GB"/>
          </a:p>
        </p:txBody>
      </p:sp>
    </p:spTree>
    <p:extLst>
      <p:ext uri="{BB962C8B-B14F-4D97-AF65-F5344CB8AC3E}">
        <p14:creationId xmlns:p14="http://schemas.microsoft.com/office/powerpoint/2010/main" val="280359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DFDFC-BBA4-B36C-B0C9-4CE12D45C55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FA16824-129A-FB58-23B1-F4D9AF3F3E8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59640C-8617-6D23-6685-FEC9DA036CD1}"/>
              </a:ext>
            </a:extLst>
          </p:cNvPr>
          <p:cNvSpPr>
            <a:spLocks noGrp="1"/>
          </p:cNvSpPr>
          <p:nvPr>
            <p:ph type="body" idx="1"/>
          </p:nvPr>
        </p:nvSpPr>
        <p:spPr/>
        <p:txBody>
          <a:bodyPr/>
          <a:lstStyle/>
          <a:p>
            <a:r>
              <a:rPr lang="sv-SE"/>
              <a:t>Enkätfråga: Vilka typer av icke arvodesbaserade intäkter har ert företag idag? </a:t>
            </a:r>
          </a:p>
          <a:p>
            <a:r>
              <a:rPr lang="sv-SE"/>
              <a:t>Staplarna visar hur stor andel företag per verksamhetsområde som har respektive typ av icke-arvodesbaserad intäkt. </a:t>
            </a:r>
          </a:p>
          <a:p>
            <a:r>
              <a:rPr lang="sv-SE"/>
              <a:t>Staplarna säger alltså hur vanligt förekommande olika typer av icke-arvodesbaserade intäkter är, men inget om hur stora intäkterna är.</a:t>
            </a:r>
          </a:p>
        </p:txBody>
      </p:sp>
      <p:sp>
        <p:nvSpPr>
          <p:cNvPr id="4" name="Platshållare för bildnummer 3">
            <a:extLst>
              <a:ext uri="{FF2B5EF4-FFF2-40B4-BE49-F238E27FC236}">
                <a16:creationId xmlns:a16="http://schemas.microsoft.com/office/drawing/2014/main" id="{1B43BDA1-FD8D-CC54-9AA3-0D4C1E6FC3AE}"/>
              </a:ext>
            </a:extLst>
          </p:cNvPr>
          <p:cNvSpPr>
            <a:spLocks noGrp="1"/>
          </p:cNvSpPr>
          <p:nvPr>
            <p:ph type="sldNum" sz="quarter" idx="5"/>
          </p:nvPr>
        </p:nvSpPr>
        <p:spPr/>
        <p:txBody>
          <a:bodyPr/>
          <a:lstStyle/>
          <a:p>
            <a:fld id="{49B85065-868C-4A43-9EDC-ADC733B0FD94}" type="slidenum">
              <a:rPr lang="en-GB" smtClean="0"/>
              <a:t>11</a:t>
            </a:fld>
            <a:endParaRPr lang="en-GB"/>
          </a:p>
        </p:txBody>
      </p:sp>
    </p:spTree>
    <p:extLst>
      <p:ext uri="{BB962C8B-B14F-4D97-AF65-F5344CB8AC3E}">
        <p14:creationId xmlns:p14="http://schemas.microsoft.com/office/powerpoint/2010/main" val="64672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Kundbasen har totalt sett breddats. (det totala snittet ökar)</a:t>
            </a:r>
          </a:p>
        </p:txBody>
      </p:sp>
      <p:sp>
        <p:nvSpPr>
          <p:cNvPr id="4" name="Platshållare för bildnummer 3"/>
          <p:cNvSpPr>
            <a:spLocks noGrp="1"/>
          </p:cNvSpPr>
          <p:nvPr>
            <p:ph type="sldNum" sz="quarter" idx="5"/>
          </p:nvPr>
        </p:nvSpPr>
        <p:spPr/>
        <p:txBody>
          <a:bodyPr/>
          <a:lstStyle/>
          <a:p>
            <a:fld id="{49B85065-868C-4A43-9EDC-ADC733B0FD94}" type="slidenum">
              <a:rPr lang="en-GB" smtClean="0"/>
              <a:t>19</a:t>
            </a:fld>
            <a:endParaRPr lang="en-GB"/>
          </a:p>
        </p:txBody>
      </p:sp>
    </p:spTree>
    <p:extLst>
      <p:ext uri="{BB962C8B-B14F-4D97-AF65-F5344CB8AC3E}">
        <p14:creationId xmlns:p14="http://schemas.microsoft.com/office/powerpoint/2010/main" val="14079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Bilden visar en sortering per kundkategori av företag utifrån hur stor andel av företagets omsättning som kommer från respektive kundkategori. </a:t>
            </a:r>
          </a:p>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22</a:t>
            </a:fld>
            <a:endParaRPr lang="en-GB"/>
          </a:p>
        </p:txBody>
      </p:sp>
    </p:spTree>
    <p:extLst>
      <p:ext uri="{BB962C8B-B14F-4D97-AF65-F5344CB8AC3E}">
        <p14:creationId xmlns:p14="http://schemas.microsoft.com/office/powerpoint/2010/main" val="10555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Bilden visar en sortering per kundkategori av företag utifrån hur stor andel av företagets omsättning som kommer från respektive kundkategori. </a:t>
            </a:r>
          </a:p>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23</a:t>
            </a:fld>
            <a:endParaRPr lang="en-GB"/>
          </a:p>
        </p:txBody>
      </p:sp>
    </p:spTree>
    <p:extLst>
      <p:ext uri="{BB962C8B-B14F-4D97-AF65-F5344CB8AC3E}">
        <p14:creationId xmlns:p14="http://schemas.microsoft.com/office/powerpoint/2010/main" val="93202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C68D3943-7AD8-4952-BF4B-69F6AF215839}" type="datetime1">
              <a:rPr lang="sv-SE" smtClean="0"/>
              <a:t>2026-06-11</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4B9A867A-6F11-43DE-B76F-520A1457486A}" type="datetime1">
              <a:rPr lang="sv-SE" smtClean="0"/>
              <a:t>2026-06-11</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BCB53B51-8306-4166-8093-CA608121A2E2}" type="datetime1">
              <a:rPr lang="sv-SE" smtClean="0"/>
              <a:t>2026-06-11</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5514977B-29BC-492D-904E-30C7ACBF32B6}" type="datetime1">
              <a:rPr lang="sv-SE" smtClean="0"/>
              <a:t>2026-06-11</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18397B45-3AF5-47C1-910C-FD362CA15BC2}" type="datetime1">
              <a:rPr lang="sv-SE" smtClean="0"/>
              <a:t>2026-06-11</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a:t>Insikt 2024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4924842A-D27E-433E-AD6A-A1F1E030D6A0}" type="datetime1">
              <a:rPr lang="sv-SE" smtClean="0"/>
              <a:t>2026-06-11</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a:t>Insikt 2024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318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C650BF2F-47B5-42AE-9C1A-143A1DF9947F}"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A496A1AE-7AFA-45D4-8427-18D5A0F74173}"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20A6D2BE-1D26-4CB4-A25D-45F381143C3F}"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24E04DF3-01C8-4A82-A869-34277E978CAD}"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494201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1C852D1C-7E1D-43D4-A7A1-54FD48AF6492}" type="datetime1">
              <a:rPr lang="sv-SE" smtClean="0"/>
              <a:t>2026-06-11</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8344BB3B-590B-48E0-9A9D-CC23F6723ED9}" type="datetime1">
              <a:rPr lang="sv-SE" smtClean="0"/>
              <a:t>2026-06-11</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E78CCA88-CF94-4640-90A6-799437CE21E8}" type="datetime1">
              <a:rPr lang="sv-SE" smtClean="0"/>
              <a:t>2026-06-11</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0C54A738-771C-4A5C-9E87-8EBE7596C2E8}" type="datetime1">
              <a:rPr lang="sv-SE" smtClean="0"/>
              <a:t>2026-06-11</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2C4BBB6E-6D60-4F2C-8506-49D1CFCC023D}" type="datetime1">
              <a:rPr lang="sv-SE" smtClean="0"/>
              <a:t>2026-06-11</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754AD859-A05B-49AD-91A4-CFF533703CB1}" type="datetime1">
              <a:rPr lang="sv-SE" smtClean="0"/>
              <a:t>2026-06-11</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88B9DA33-5D37-484E-8D4A-69DAEBF7C05E}" type="datetime1">
              <a:rPr lang="sv-SE" smtClean="0"/>
              <a:t>2026-06-11</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939122916"/>
      </p:ext>
    </p:extLst>
  </p:cSld>
  <p:clrMapOvr>
    <a:masterClrMapping/>
  </p:clrMapOvr>
  <p:extLst>
    <p:ext uri="{DCECCB84-F9BA-43D5-87BE-67443E8EF086}">
      <p15:sldGuideLst xmlns:p15="http://schemas.microsoft.com/office/powerpoint/2012/main">
        <p15:guide id="1" orient="horz" pos="2478">
          <p15:clr>
            <a:srgbClr val="FBAE40"/>
          </p15:clr>
        </p15:guide>
        <p15:guide id="3" orient="horz" pos="2341">
          <p15:clr>
            <a:srgbClr val="FBAE40"/>
          </p15:clr>
        </p15:guide>
        <p15:guide id="4" pos="39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314BA8D7-9610-4085-AF7C-CA430D1741DC}" type="datetime1">
              <a:rPr lang="sv-SE" smtClean="0"/>
              <a:t>2026-06-11</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4125237638"/>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38025CD-AD19-496B-91F7-60443F5A86CA}" type="datetime1">
              <a:rPr lang="sv-SE" smtClean="0"/>
              <a:t>2026-06-11</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1885020340"/>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C2587179-74C1-43AE-A459-7FFF34FB17C2}" type="datetime1">
              <a:rPr lang="sv-SE" smtClean="0"/>
              <a:t>2026-06-11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795203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01487" y="293413"/>
            <a:ext cx="11590474" cy="514662"/>
          </a:xfrm>
        </p:spPr>
        <p:txBody>
          <a:bodyPr anchor="t"/>
          <a:lstStyle>
            <a:lvl1pPr>
              <a:defRPr sz="2400"/>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01486" y="1020726"/>
            <a:ext cx="11590473" cy="4863339"/>
          </a:xfrm>
        </p:spPr>
        <p:txBody>
          <a:bodyPr/>
          <a:lstStyle>
            <a:lvl1pPr>
              <a:buClr>
                <a:schemeClr val="accent1"/>
              </a:buClr>
              <a:buFontTx/>
              <a:buBlip>
                <a:blip r:embed="rId2"/>
              </a:buBlip>
              <a:defRPr sz="2000"/>
            </a:lvl1pPr>
            <a:lvl2pPr>
              <a:buFontTx/>
              <a:buBlip>
                <a:blip r:embed="rId2"/>
              </a:buBlip>
              <a:defRPr sz="2000"/>
            </a:lvl2pPr>
            <a:lvl3pPr>
              <a:buFontTx/>
              <a:buBlip>
                <a:blip r:embed="rId2"/>
              </a:buBlip>
              <a:defRPr sz="2000"/>
            </a:lvl3pPr>
            <a:lvl4pPr>
              <a:buFontTx/>
              <a:buBlip>
                <a:blip r:embed="rId2"/>
              </a:buBlip>
              <a:defRPr sz="2000"/>
            </a:lvl4pPr>
            <a:lvl5pPr>
              <a:buFontTx/>
              <a:buBlip>
                <a:blip r:embed="rId2"/>
              </a:buBlip>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5D68C38-F665-4E0F-98D4-299086B1884E}" type="datetime1">
              <a:rPr lang="sv-SE" smtClean="0"/>
              <a:t>2026-06-11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75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76D90B34-AA0B-4DF6-A244-C9CC27403E6C}" type="datetime1">
              <a:rPr lang="sv-SE" smtClean="0"/>
              <a:t>2026-06-11</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1BF091A7-2DEA-41B9-99DF-A13B91A9ED06}" type="datetime1">
              <a:rPr lang="sv-SE" smtClean="0"/>
              <a:t>2026-06-11</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032106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129C86B6-9221-49EB-A582-8724B36782E8}" type="datetime1">
              <a:rPr lang="sv-SE" smtClean="0"/>
              <a:t>2026-06-11</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4005490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EA95402F-D2E4-4556-B65A-0A36698E27DE}" type="datetime1">
              <a:rPr lang="sv-SE" smtClean="0"/>
              <a:t>2026-06-11</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65756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85EC5860-7803-4316-A411-209CD622BBD4}" type="datetime1">
              <a:rPr lang="sv-SE" smtClean="0"/>
              <a:t>2026-06-11</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a:t>Insikt 2024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1419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5AD4DAA-A096-47F7-A57D-BD557F23E17C}" type="datetime1">
              <a:rPr lang="sv-SE" smtClean="0"/>
              <a:t>2026-06-11</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a:t>Insikt 2024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235072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649061AE-A379-46D2-B322-AC8DDC4113E2}"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8850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611EE392-AD12-4E2B-B90E-B43D561ADDC5}"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104912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4A004F7C-A2D7-41DC-8DED-4436908B0169}"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459328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A3648437-7CA3-46EB-8961-EF2654D7A2E8}" type="datetime1">
              <a:rPr lang="sv-SE" smtClean="0"/>
              <a:t>2026-06-11</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58443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27A32C17-45FE-4A72-850B-8C03DCFC59C0}" type="datetime1">
              <a:rPr lang="sv-SE" smtClean="0"/>
              <a:t>2026-06-11</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599797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DD0A54D9-1657-4117-858D-6AC83BFEE004}" type="datetime1">
              <a:rPr lang="sv-SE" smtClean="0"/>
              <a:t>2026-06-11</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A57D13D5-3FB8-41B0-B48E-84797FE8AB96}" type="datetime1">
              <a:rPr lang="sv-SE" smtClean="0"/>
              <a:t>2026-06-11</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938107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821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5C523668-FC2B-4E9F-BC1A-B41DF3DCC55D}" type="datetime1">
              <a:rPr lang="sv-SE" smtClean="0"/>
              <a:t>2026-06-11</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4206472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ED70A5C1-8FF7-4551-B1AC-1D78C32F4150}" type="datetime1">
              <a:rPr lang="sv-SE" smtClean="0"/>
              <a:t>2026-06-11</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982455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B6242D30-D642-4888-A1C7-34BBDCBAD11D}" type="datetime1">
              <a:rPr lang="sv-SE" smtClean="0"/>
              <a:t>2026-06-11</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27438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Rubrik och innehåll - mindr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8" y="293413"/>
            <a:ext cx="11474720"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19"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5282D27-7248-418E-88FA-FD6EFA237D3E}" type="datetime1">
              <a:rPr lang="sv-SE" smtClean="0"/>
              <a:t>2026-06-11</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Platshållare för sidfot 4">
            <a:extLst>
              <a:ext uri="{FF2B5EF4-FFF2-40B4-BE49-F238E27FC236}">
                <a16:creationId xmlns:a16="http://schemas.microsoft.com/office/drawing/2014/main" id="{34D4AD98-F361-9142-966B-C6149996027A}"/>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3" name="Platshållare för bildnummer 5">
            <a:extLst>
              <a:ext uri="{FF2B5EF4-FFF2-40B4-BE49-F238E27FC236}">
                <a16:creationId xmlns:a16="http://schemas.microsoft.com/office/drawing/2014/main" id="{3ECBB01F-EAA2-7C4E-92B0-AB4655F4909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26375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649B940-DD23-419F-9A35-0CF51A8B3E8D}" type="datetime1">
              <a:rPr lang="sv-SE" smtClean="0"/>
              <a:t>2026-06-11</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Platshållare för sidfot 4">
            <a:extLst>
              <a:ext uri="{FF2B5EF4-FFF2-40B4-BE49-F238E27FC236}">
                <a16:creationId xmlns:a16="http://schemas.microsoft.com/office/drawing/2014/main" id="{EA3F6432-9379-DD4B-AADB-AC8A4CA57818}"/>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8" name="Platshållare för bildnummer 5">
            <a:extLst>
              <a:ext uri="{FF2B5EF4-FFF2-40B4-BE49-F238E27FC236}">
                <a16:creationId xmlns:a16="http://schemas.microsoft.com/office/drawing/2014/main" id="{3AAFCD95-3EAC-DD4C-ABA3-FBE989F0CEB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2802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563770EE-9562-4B1F-B3F4-247E5E390109}" type="datetime1">
              <a:rPr lang="sv-SE" smtClean="0"/>
              <a:t>2026-06-11</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8248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02BCA8A-EA43-4F5C-8A1C-38069D5AB5A2}" type="datetime1">
              <a:rPr lang="sv-SE" smtClean="0"/>
              <a:t>2026-06-11</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15671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ubrik och innehåll - mindre">
    <p:bg>
      <p:bgPr>
        <a:solidFill>
          <a:srgbClr val="89918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3"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2"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40DF202-EF67-499C-A0A2-46573800CE4C}" type="datetime1">
              <a:rPr lang="sv-SE" smtClean="0"/>
              <a:t>2026-06-11</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sidfot 4">
            <a:extLst>
              <a:ext uri="{FF2B5EF4-FFF2-40B4-BE49-F238E27FC236}">
                <a16:creationId xmlns:a16="http://schemas.microsoft.com/office/drawing/2014/main" id="{4E1666C5-04D6-9B47-9583-9DE3A253EDE1}"/>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4" name="Platshållare för bildnummer 5">
            <a:extLst>
              <a:ext uri="{FF2B5EF4-FFF2-40B4-BE49-F238E27FC236}">
                <a16:creationId xmlns:a16="http://schemas.microsoft.com/office/drawing/2014/main" id="{B3EEBD22-98CB-5E45-A727-73335D47CE26}"/>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79749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3065367C-D168-4011-8256-D58183AF6F1D}" type="datetime1">
              <a:rPr lang="sv-SE" smtClean="0"/>
              <a:t>2026-06-11</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a:t>Insikt 2024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6"/>
            </p:custDataLst>
          </p:nvPr>
        </p:nvPicPr>
        <p:blipFill>
          <a:blip r:embed="rId27">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73" r:id="rId5"/>
    <p:sldLayoutId id="2147483670" r:id="rId6"/>
    <p:sldLayoutId id="2147483671" r:id="rId7"/>
    <p:sldLayoutId id="2147483674" r:id="rId8"/>
    <p:sldLayoutId id="2147483672" r:id="rId9"/>
    <p:sldLayoutId id="2147483668" r:id="rId10"/>
    <p:sldLayoutId id="2147483669" r:id="rId11"/>
    <p:sldLayoutId id="2147483661" r:id="rId12"/>
    <p:sldLayoutId id="2147483652" r:id="rId13"/>
    <p:sldLayoutId id="2147483653" r:id="rId14"/>
    <p:sldLayoutId id="2147483654" r:id="rId15"/>
    <p:sldLayoutId id="2147483662" r:id="rId16"/>
    <p:sldLayoutId id="2147483663" r:id="rId17"/>
    <p:sldLayoutId id="2147483667" r:id="rId18"/>
    <p:sldLayoutId id="2147483656" r:id="rId19"/>
    <p:sldLayoutId id="2147483664" r:id="rId20"/>
    <p:sldLayoutId id="2147483657" r:id="rId21"/>
    <p:sldLayoutId id="2147483655" r:id="rId22"/>
    <p:sldLayoutId id="2147483665" r:id="rId23"/>
    <p:sldLayoutId id="2147483666" r:id="rId24"/>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35ADA5EB-F49F-4DBD-BFF0-4E7000AB4B36}" type="datetime1">
              <a:rPr lang="sv-SE" smtClean="0"/>
              <a:t>2026-06-11</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a:t>Insikt 2024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2363597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5.xml"/><Relationship Id="rId5" Type="http://schemas.openxmlformats.org/officeDocument/2006/relationships/chart" Target="../charts/chart1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chart" Target="../charts/char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25.xml"/><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2.png"/><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emf"/><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3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chart" Target="../charts/chart34.xml"/></Relationships>
</file>

<file path=ppt/slides/_rels/slide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chart" Target="../charts/chart35.xml"/><Relationship Id="rId1" Type="http://schemas.openxmlformats.org/officeDocument/2006/relationships/slideLayout" Target="../slideLayouts/slideLayout5.xml"/><Relationship Id="rId4" Type="http://schemas.openxmlformats.org/officeDocument/2006/relationships/chart" Target="../charts/char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38.xml"/><Relationship Id="rId4" Type="http://schemas.openxmlformats.org/officeDocument/2006/relationships/chart" Target="../charts/chart37.xm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43.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chart" Target="../charts/chart41.xml"/><Relationship Id="rId7" Type="http://schemas.openxmlformats.org/officeDocument/2006/relationships/chart" Target="../charts/chart4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emf"/><Relationship Id="rId4" Type="http://schemas.openxmlformats.org/officeDocument/2006/relationships/chart" Target="../charts/chart42.xml"/></Relationships>
</file>

<file path=ppt/slides/_rels/slide4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chart" Target="../charts/chart46.xml"/><Relationship Id="rId4" Type="http://schemas.openxmlformats.org/officeDocument/2006/relationships/chart" Target="../charts/chart45.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14/relationships/chartEx" Target="../charts/chartEx1.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4/relationships/chartEx" Target="../charts/chartEx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Genererad bild: Modern arbetsyta med minimalistisk design">
            <a:extLst>
              <a:ext uri="{FF2B5EF4-FFF2-40B4-BE49-F238E27FC236}">
                <a16:creationId xmlns:a16="http://schemas.microsoft.com/office/drawing/2014/main" id="{B1FE4783-65B9-14A8-6A6F-B1B01770C4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58265-E6F6-9643-0144-BD3ADA80D586}"/>
            </a:ext>
          </a:extLst>
        </p:cNvPr>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0D91E9B1-5C6D-DDF7-0ACF-9294A105C4C1}"/>
              </a:ext>
            </a:extLst>
          </p:cNvPr>
          <p:cNvGraphicFramePr>
            <a:graphicFrameLocks/>
          </p:cNvGraphicFramePr>
          <p:nvPr>
            <p:extLst>
              <p:ext uri="{D42A27DB-BD31-4B8C-83A1-F6EECF244321}">
                <p14:modId xmlns:p14="http://schemas.microsoft.com/office/powerpoint/2010/main" val="1574547529"/>
              </p:ext>
            </p:extLst>
          </p:nvPr>
        </p:nvGraphicFramePr>
        <p:xfrm>
          <a:off x="1032148" y="1697707"/>
          <a:ext cx="10858358" cy="4139566"/>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objekt 4">
            <a:extLst>
              <a:ext uri="{FF2B5EF4-FFF2-40B4-BE49-F238E27FC236}">
                <a16:creationId xmlns:a16="http://schemas.microsoft.com/office/drawing/2014/main" id="{4802C0DC-ACA8-1DEE-7755-6AC93818C1E0}"/>
              </a:ext>
            </a:extLst>
          </p:cNvPr>
          <p:cNvPicPr>
            <a:picLocks noChangeAspect="1"/>
          </p:cNvPicPr>
          <p:nvPr/>
        </p:nvPicPr>
        <p:blipFill rotWithShape="1">
          <a:blip r:embed="rId4">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02148795-D1FC-E230-72C3-B746FD1606A6}"/>
              </a:ext>
            </a:extLst>
          </p:cNvPr>
          <p:cNvSpPr>
            <a:spLocks noGrp="1"/>
          </p:cNvSpPr>
          <p:nvPr>
            <p:ph type="title"/>
          </p:nvPr>
        </p:nvSpPr>
        <p:spPr>
          <a:xfrm>
            <a:off x="415787" y="293413"/>
            <a:ext cx="9983576" cy="514662"/>
          </a:xfrm>
        </p:spPr>
        <p:txBody>
          <a:bodyPr/>
          <a:lstStyle/>
          <a:p>
            <a:r>
              <a:rPr lang="sv-SE"/>
              <a:t>Omsättning från icke-arvodesbaserade intäkter</a:t>
            </a:r>
          </a:p>
        </p:txBody>
      </p:sp>
      <p:sp>
        <p:nvSpPr>
          <p:cNvPr id="9" name="Platshållare för innehåll 8">
            <a:extLst>
              <a:ext uri="{FF2B5EF4-FFF2-40B4-BE49-F238E27FC236}">
                <a16:creationId xmlns:a16="http://schemas.microsoft.com/office/drawing/2014/main" id="{0A8FE132-2FB4-96EF-6E3A-8EBE04D79E97}"/>
              </a:ext>
            </a:extLst>
          </p:cNvPr>
          <p:cNvSpPr>
            <a:spLocks noGrp="1"/>
          </p:cNvSpPr>
          <p:nvPr>
            <p:ph idx="1"/>
          </p:nvPr>
        </p:nvSpPr>
        <p:spPr>
          <a:xfrm>
            <a:off x="415787" y="1020727"/>
            <a:ext cx="7227127" cy="560804"/>
          </a:xfrm>
        </p:spPr>
        <p:txBody>
          <a:bodyPr/>
          <a:lstStyle/>
          <a:p>
            <a:r>
              <a:rPr lang="sv-SE" b="1"/>
              <a:t>Fördelning per verksamhetsområde</a:t>
            </a:r>
            <a:br>
              <a:rPr lang="sv-SE"/>
            </a:br>
            <a:r>
              <a:rPr lang="sv-SE"/>
              <a:t> Procent av totala omsättningen</a:t>
            </a:r>
          </a:p>
        </p:txBody>
      </p:sp>
      <p:sp>
        <p:nvSpPr>
          <p:cNvPr id="3" name="Platshållare för sidfot 2">
            <a:extLst>
              <a:ext uri="{FF2B5EF4-FFF2-40B4-BE49-F238E27FC236}">
                <a16:creationId xmlns:a16="http://schemas.microsoft.com/office/drawing/2014/main" id="{71EFB8B9-BB9B-D0CE-D4C1-2D419795A40B}"/>
              </a:ext>
            </a:extLst>
          </p:cNvPr>
          <p:cNvSpPr>
            <a:spLocks noGrp="1"/>
          </p:cNvSpPr>
          <p:nvPr>
            <p:ph type="ftr" sz="quarter" idx="11"/>
          </p:nvPr>
        </p:nvSpPr>
        <p:spPr/>
        <p:txBody>
          <a:bodyPr/>
          <a:lstStyle/>
          <a:p>
            <a:r>
              <a:rPr lang="sv-SE"/>
              <a:t>Insikt 2026 |</a:t>
            </a:r>
          </a:p>
        </p:txBody>
      </p:sp>
      <p:sp>
        <p:nvSpPr>
          <p:cNvPr id="6" name="Platshållare för bildnummer 5">
            <a:extLst>
              <a:ext uri="{FF2B5EF4-FFF2-40B4-BE49-F238E27FC236}">
                <a16:creationId xmlns:a16="http://schemas.microsoft.com/office/drawing/2014/main" id="{B9E5E2F0-2E7A-A83C-61A8-4BA998A6DBC4}"/>
              </a:ext>
            </a:extLst>
          </p:cNvPr>
          <p:cNvSpPr>
            <a:spLocks noGrp="1"/>
          </p:cNvSpPr>
          <p:nvPr>
            <p:ph type="sldNum" sz="quarter" idx="12"/>
          </p:nvPr>
        </p:nvSpPr>
        <p:spPr/>
        <p:txBody>
          <a:bodyPr/>
          <a:lstStyle/>
          <a:p>
            <a:fld id="{AE086683-F536-42AB-ABBC-F4803DFE8DBC}" type="slidenum">
              <a:rPr lang="sv-SE" smtClean="0"/>
              <a:t>10</a:t>
            </a:fld>
            <a:endParaRPr lang="sv-SE"/>
          </a:p>
        </p:txBody>
      </p:sp>
      <p:sp>
        <p:nvSpPr>
          <p:cNvPr id="4" name="textruta 3">
            <a:extLst>
              <a:ext uri="{FF2B5EF4-FFF2-40B4-BE49-F238E27FC236}">
                <a16:creationId xmlns:a16="http://schemas.microsoft.com/office/drawing/2014/main" id="{5C4985CA-1094-A236-290B-FE108F3D1AE2}"/>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7" name="textruta 6">
            <a:extLst>
              <a:ext uri="{FF2B5EF4-FFF2-40B4-BE49-F238E27FC236}">
                <a16:creationId xmlns:a16="http://schemas.microsoft.com/office/drawing/2014/main" id="{9FF263EA-95F2-F1FB-97C9-E2B783DA5F8A}"/>
              </a:ext>
            </a:extLst>
          </p:cNvPr>
          <p:cNvSpPr txBox="1"/>
          <p:nvPr/>
        </p:nvSpPr>
        <p:spPr>
          <a:xfrm>
            <a:off x="3970926" y="6279235"/>
            <a:ext cx="5057736" cy="338554"/>
          </a:xfrm>
          <a:prstGeom prst="rect">
            <a:avLst/>
          </a:prstGeom>
          <a:noFill/>
        </p:spPr>
        <p:txBody>
          <a:bodyPr wrap="square" rtlCol="0">
            <a:spAutoFit/>
          </a:bodyPr>
          <a:lstStyle/>
          <a:p>
            <a:pPr algn="ctr"/>
            <a:r>
              <a:rPr lang="sv-SE" sz="800"/>
              <a:t>Icke-arvodesbaserade intäkter är tex. fastpris, serviceavtal, licenser mm. Medan arvodesbaserade intäkter är intäkter från löpande och ofta rörliga faktureringsmodeller som grundas på tid och resursanvändning. </a:t>
            </a:r>
          </a:p>
        </p:txBody>
      </p:sp>
      <p:sp>
        <p:nvSpPr>
          <p:cNvPr id="8" name="Höger klammerparentes 7">
            <a:extLst>
              <a:ext uri="{FF2B5EF4-FFF2-40B4-BE49-F238E27FC236}">
                <a16:creationId xmlns:a16="http://schemas.microsoft.com/office/drawing/2014/main" id="{16C3ABB5-C20B-79E2-8D89-1CC4F664E579}"/>
              </a:ext>
            </a:extLst>
          </p:cNvPr>
          <p:cNvSpPr/>
          <p:nvPr/>
        </p:nvSpPr>
        <p:spPr>
          <a:xfrm rot="16200000">
            <a:off x="8922154" y="878316"/>
            <a:ext cx="106876" cy="4368525"/>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Höger klammerparentes 15">
            <a:extLst>
              <a:ext uri="{FF2B5EF4-FFF2-40B4-BE49-F238E27FC236}">
                <a16:creationId xmlns:a16="http://schemas.microsoft.com/office/drawing/2014/main" id="{21FA508D-3B72-6476-BAFF-4FDD152917D8}"/>
              </a:ext>
            </a:extLst>
          </p:cNvPr>
          <p:cNvSpPr/>
          <p:nvPr/>
        </p:nvSpPr>
        <p:spPr>
          <a:xfrm rot="16200000">
            <a:off x="8617876" y="-550404"/>
            <a:ext cx="236275" cy="5641977"/>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Höger klammerparentes 17">
            <a:extLst>
              <a:ext uri="{FF2B5EF4-FFF2-40B4-BE49-F238E27FC236}">
                <a16:creationId xmlns:a16="http://schemas.microsoft.com/office/drawing/2014/main" id="{803BBD6D-87D6-97F7-A8DC-2980BA2F307C}"/>
              </a:ext>
            </a:extLst>
          </p:cNvPr>
          <p:cNvSpPr/>
          <p:nvPr/>
        </p:nvSpPr>
        <p:spPr>
          <a:xfrm rot="16200000">
            <a:off x="8860194" y="1261603"/>
            <a:ext cx="208844" cy="5184774"/>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8D571107-779A-EC8B-95C3-E1CAD5AE3B81}"/>
              </a:ext>
            </a:extLst>
          </p:cNvPr>
          <p:cNvSpPr/>
          <p:nvPr/>
        </p:nvSpPr>
        <p:spPr>
          <a:xfrm rot="16200000">
            <a:off x="8032795" y="1225307"/>
            <a:ext cx="253915" cy="6794501"/>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5" name="Grupp 14">
            <a:extLst>
              <a:ext uri="{FF2B5EF4-FFF2-40B4-BE49-F238E27FC236}">
                <a16:creationId xmlns:a16="http://schemas.microsoft.com/office/drawing/2014/main" id="{836D1E26-EC04-9339-959F-4FA64706EF6C}"/>
              </a:ext>
            </a:extLst>
          </p:cNvPr>
          <p:cNvGrpSpPr/>
          <p:nvPr/>
        </p:nvGrpSpPr>
        <p:grpSpPr>
          <a:xfrm>
            <a:off x="7139133" y="1697707"/>
            <a:ext cx="3021981" cy="415498"/>
            <a:chOff x="6007001" y="1738746"/>
            <a:chExt cx="3021981" cy="415498"/>
          </a:xfrm>
        </p:grpSpPr>
        <p:sp>
          <p:nvSpPr>
            <p:cNvPr id="21" name="textruta 20">
              <a:extLst>
                <a:ext uri="{FF2B5EF4-FFF2-40B4-BE49-F238E27FC236}">
                  <a16:creationId xmlns:a16="http://schemas.microsoft.com/office/drawing/2014/main" id="{A5B99EE6-37C0-D808-B6B6-86ABCFF12733}"/>
                </a:ext>
              </a:extLst>
            </p:cNvPr>
            <p:cNvSpPr txBox="1"/>
            <p:nvPr/>
          </p:nvSpPr>
          <p:spPr>
            <a:xfrm>
              <a:off x="6007001" y="1738746"/>
              <a:ext cx="3021981" cy="415498"/>
            </a:xfrm>
            <a:prstGeom prst="rect">
              <a:avLst/>
            </a:prstGeom>
            <a:noFill/>
          </p:spPr>
          <p:txBody>
            <a:bodyPr wrap="none" rtlCol="0">
              <a:spAutoFit/>
            </a:bodyPr>
            <a:lstStyle/>
            <a:p>
              <a:pPr algn="ctr"/>
              <a:r>
                <a:rPr lang="sv-SE" sz="1050" i="1"/>
                <a:t>Har icke-arvodesbaserade intäkter i någon mån</a:t>
              </a:r>
              <a:br>
                <a:rPr lang="sv-SE" sz="1050" b="1"/>
              </a:br>
              <a:r>
                <a:rPr lang="sv-SE" sz="1050" b="1"/>
                <a:t> 65% </a:t>
              </a:r>
              <a:r>
                <a:rPr lang="sv-SE" sz="1050"/>
                <a:t>(70%)</a:t>
              </a:r>
            </a:p>
          </p:txBody>
        </p:sp>
        <p:sp>
          <p:nvSpPr>
            <p:cNvPr id="26" name="Ned 25">
              <a:extLst>
                <a:ext uri="{FF2B5EF4-FFF2-40B4-BE49-F238E27FC236}">
                  <a16:creationId xmlns:a16="http://schemas.microsoft.com/office/drawing/2014/main" id="{BCFDB30B-0E63-75AA-0F1D-94D4834BEB52}"/>
                </a:ext>
              </a:extLst>
            </p:cNvPr>
            <p:cNvSpPr/>
            <p:nvPr/>
          </p:nvSpPr>
          <p:spPr>
            <a:xfrm>
              <a:off x="7016105" y="1963896"/>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4" name="Grupp 13">
            <a:extLst>
              <a:ext uri="{FF2B5EF4-FFF2-40B4-BE49-F238E27FC236}">
                <a16:creationId xmlns:a16="http://schemas.microsoft.com/office/drawing/2014/main" id="{8039891A-BE16-ECE7-8D46-A88CF8BB8E6B}"/>
              </a:ext>
            </a:extLst>
          </p:cNvPr>
          <p:cNvGrpSpPr/>
          <p:nvPr/>
        </p:nvGrpSpPr>
        <p:grpSpPr>
          <a:xfrm>
            <a:off x="7571176" y="2814865"/>
            <a:ext cx="907914" cy="253916"/>
            <a:chOff x="7892740" y="2890037"/>
            <a:chExt cx="907914" cy="253916"/>
          </a:xfrm>
        </p:grpSpPr>
        <p:sp>
          <p:nvSpPr>
            <p:cNvPr id="22" name="textruta 21">
              <a:extLst>
                <a:ext uri="{FF2B5EF4-FFF2-40B4-BE49-F238E27FC236}">
                  <a16:creationId xmlns:a16="http://schemas.microsoft.com/office/drawing/2014/main" id="{1EC5AF1C-BC26-6B6B-CD05-160D72691E32}"/>
                </a:ext>
              </a:extLst>
            </p:cNvPr>
            <p:cNvSpPr txBox="1"/>
            <p:nvPr/>
          </p:nvSpPr>
          <p:spPr>
            <a:xfrm>
              <a:off x="7947535" y="2890037"/>
              <a:ext cx="853119" cy="253916"/>
            </a:xfrm>
            <a:prstGeom prst="rect">
              <a:avLst/>
            </a:prstGeom>
            <a:noFill/>
          </p:spPr>
          <p:txBody>
            <a:bodyPr wrap="none" rtlCol="0">
              <a:spAutoFit/>
            </a:bodyPr>
            <a:lstStyle/>
            <a:p>
              <a:r>
                <a:rPr lang="sv-SE" sz="1050" b="1"/>
                <a:t>50% </a:t>
              </a:r>
              <a:r>
                <a:rPr lang="sv-SE" sz="1050"/>
                <a:t>(73%)</a:t>
              </a:r>
            </a:p>
          </p:txBody>
        </p:sp>
        <p:sp>
          <p:nvSpPr>
            <p:cNvPr id="27" name="Ned 26">
              <a:extLst>
                <a:ext uri="{FF2B5EF4-FFF2-40B4-BE49-F238E27FC236}">
                  <a16:creationId xmlns:a16="http://schemas.microsoft.com/office/drawing/2014/main" id="{09660058-C550-E2BD-3C3C-5CF640F928B6}"/>
                </a:ext>
              </a:extLst>
            </p:cNvPr>
            <p:cNvSpPr/>
            <p:nvPr/>
          </p:nvSpPr>
          <p:spPr>
            <a:xfrm>
              <a:off x="7892740" y="2919232"/>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upp 19">
            <a:extLst>
              <a:ext uri="{FF2B5EF4-FFF2-40B4-BE49-F238E27FC236}">
                <a16:creationId xmlns:a16="http://schemas.microsoft.com/office/drawing/2014/main" id="{D9D588DB-2B6D-0CC7-8D37-0B28F2FC84BA}"/>
              </a:ext>
            </a:extLst>
          </p:cNvPr>
          <p:cNvGrpSpPr/>
          <p:nvPr/>
        </p:nvGrpSpPr>
        <p:grpSpPr>
          <a:xfrm>
            <a:off x="7795811" y="4286770"/>
            <a:ext cx="907914" cy="253916"/>
            <a:chOff x="7290230" y="4756065"/>
            <a:chExt cx="907914" cy="253916"/>
          </a:xfrm>
        </p:grpSpPr>
        <p:sp>
          <p:nvSpPr>
            <p:cNvPr id="24" name="textruta 23">
              <a:extLst>
                <a:ext uri="{FF2B5EF4-FFF2-40B4-BE49-F238E27FC236}">
                  <a16:creationId xmlns:a16="http://schemas.microsoft.com/office/drawing/2014/main" id="{62C22339-893B-F51F-418E-E571E586327E}"/>
                </a:ext>
              </a:extLst>
            </p:cNvPr>
            <p:cNvSpPr txBox="1"/>
            <p:nvPr/>
          </p:nvSpPr>
          <p:spPr>
            <a:xfrm>
              <a:off x="7345025" y="4756065"/>
              <a:ext cx="853119" cy="253916"/>
            </a:xfrm>
            <a:prstGeom prst="rect">
              <a:avLst/>
            </a:prstGeom>
            <a:noFill/>
          </p:spPr>
          <p:txBody>
            <a:bodyPr wrap="none" lIns="91440" tIns="45720" rIns="91440" bIns="45720" rtlCol="0" anchor="t">
              <a:spAutoFit/>
            </a:bodyPr>
            <a:lstStyle/>
            <a:p>
              <a:r>
                <a:rPr lang="sv-SE" sz="1050" b="1"/>
                <a:t>77% </a:t>
              </a:r>
              <a:r>
                <a:rPr lang="sv-SE" sz="1050"/>
                <a:t>(67%)</a:t>
              </a:r>
              <a:endParaRPr lang="sv-SE" sz="1050">
                <a:cs typeface="Arial"/>
              </a:endParaRPr>
            </a:p>
          </p:txBody>
        </p:sp>
        <p:sp>
          <p:nvSpPr>
            <p:cNvPr id="28" name="Ned 27">
              <a:extLst>
                <a:ext uri="{FF2B5EF4-FFF2-40B4-BE49-F238E27FC236}">
                  <a16:creationId xmlns:a16="http://schemas.microsoft.com/office/drawing/2014/main" id="{9734560F-4544-9402-A65C-EEAE186C0255}"/>
                </a:ext>
              </a:extLst>
            </p:cNvPr>
            <p:cNvSpPr/>
            <p:nvPr/>
          </p:nvSpPr>
          <p:spPr>
            <a:xfrm rot="10800000">
              <a:off x="7290230" y="480330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sv-SE">
                <a:cs typeface="Arial"/>
              </a:endParaRPr>
            </a:p>
          </p:txBody>
        </p:sp>
      </p:grpSp>
      <p:sp>
        <p:nvSpPr>
          <p:cNvPr id="23" name="textruta 22">
            <a:extLst>
              <a:ext uri="{FF2B5EF4-FFF2-40B4-BE49-F238E27FC236}">
                <a16:creationId xmlns:a16="http://schemas.microsoft.com/office/drawing/2014/main" id="{E40E23D6-ACA2-27DE-639B-AA28AFAEEE30}"/>
              </a:ext>
            </a:extLst>
          </p:cNvPr>
          <p:cNvSpPr txBox="1"/>
          <p:nvPr/>
        </p:nvSpPr>
        <p:spPr>
          <a:xfrm>
            <a:off x="8290952" y="3535624"/>
            <a:ext cx="853119" cy="253916"/>
          </a:xfrm>
          <a:prstGeom prst="rect">
            <a:avLst/>
          </a:prstGeom>
          <a:noFill/>
        </p:spPr>
        <p:txBody>
          <a:bodyPr wrap="none" rtlCol="0">
            <a:spAutoFit/>
          </a:bodyPr>
          <a:lstStyle/>
          <a:p>
            <a:r>
              <a:rPr lang="sv-SE" sz="1050" b="1"/>
              <a:t>59% </a:t>
            </a:r>
            <a:r>
              <a:rPr lang="sv-SE" sz="1050"/>
              <a:t>(68%)</a:t>
            </a:r>
          </a:p>
        </p:txBody>
      </p:sp>
      <p:sp>
        <p:nvSpPr>
          <p:cNvPr id="12" name="Ned 25">
            <a:extLst>
              <a:ext uri="{FF2B5EF4-FFF2-40B4-BE49-F238E27FC236}">
                <a16:creationId xmlns:a16="http://schemas.microsoft.com/office/drawing/2014/main" id="{B54D8A3B-EDCF-B088-4F89-768D9D7B75D4}"/>
              </a:ext>
            </a:extLst>
          </p:cNvPr>
          <p:cNvSpPr/>
          <p:nvPr/>
        </p:nvSpPr>
        <p:spPr>
          <a:xfrm>
            <a:off x="8148237" y="3584658"/>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49789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5DAC-3270-6B97-D79F-A3F48635978B}"/>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1A5434C6-EF56-8270-3F77-07602BFCF1A8}"/>
              </a:ext>
            </a:extLst>
          </p:cNvPr>
          <p:cNvPicPr>
            <a:picLocks noChangeAspect="1"/>
          </p:cNvPicPr>
          <p:nvPr/>
        </p:nvPicPr>
        <p:blipFill rotWithShape="1">
          <a:blip r:embed="rId3">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7BA46D11-3B57-87A2-BD51-334DA66EC92E}"/>
              </a:ext>
            </a:extLst>
          </p:cNvPr>
          <p:cNvSpPr>
            <a:spLocks noGrp="1"/>
          </p:cNvSpPr>
          <p:nvPr>
            <p:ph type="title"/>
          </p:nvPr>
        </p:nvSpPr>
        <p:spPr>
          <a:xfrm>
            <a:off x="415787" y="293413"/>
            <a:ext cx="9983576" cy="514662"/>
          </a:xfrm>
        </p:spPr>
        <p:txBody>
          <a:bodyPr/>
          <a:lstStyle/>
          <a:p>
            <a:r>
              <a:rPr lang="sv-SE"/>
              <a:t>Andelar av olika typer av icke-arvodesbaserade intäkter</a:t>
            </a:r>
          </a:p>
        </p:txBody>
      </p:sp>
      <p:sp>
        <p:nvSpPr>
          <p:cNvPr id="3" name="Platshållare för sidfot 2">
            <a:extLst>
              <a:ext uri="{FF2B5EF4-FFF2-40B4-BE49-F238E27FC236}">
                <a16:creationId xmlns:a16="http://schemas.microsoft.com/office/drawing/2014/main" id="{C1439F32-E5BA-9363-3A46-0179AF78D8DF}"/>
              </a:ext>
            </a:extLst>
          </p:cNvPr>
          <p:cNvSpPr>
            <a:spLocks noGrp="1"/>
          </p:cNvSpPr>
          <p:nvPr>
            <p:ph type="ftr" sz="quarter" idx="11"/>
          </p:nvPr>
        </p:nvSpPr>
        <p:spPr/>
        <p:txBody>
          <a:bodyPr/>
          <a:lstStyle/>
          <a:p>
            <a:r>
              <a:rPr lang="sv-SE"/>
              <a:t>Insikt 2026 |</a:t>
            </a:r>
          </a:p>
        </p:txBody>
      </p:sp>
      <p:sp>
        <p:nvSpPr>
          <p:cNvPr id="6" name="Platshållare för bildnummer 5">
            <a:extLst>
              <a:ext uri="{FF2B5EF4-FFF2-40B4-BE49-F238E27FC236}">
                <a16:creationId xmlns:a16="http://schemas.microsoft.com/office/drawing/2014/main" id="{4E2C68DD-9EC0-983C-B222-F49A5B39C2FE}"/>
              </a:ext>
            </a:extLst>
          </p:cNvPr>
          <p:cNvSpPr>
            <a:spLocks noGrp="1"/>
          </p:cNvSpPr>
          <p:nvPr>
            <p:ph type="sldNum" sz="quarter" idx="12"/>
          </p:nvPr>
        </p:nvSpPr>
        <p:spPr/>
        <p:txBody>
          <a:bodyPr/>
          <a:lstStyle/>
          <a:p>
            <a:fld id="{AE086683-F536-42AB-ABBC-F4803DFE8DBC}" type="slidenum">
              <a:rPr lang="sv-SE" smtClean="0"/>
              <a:t>11</a:t>
            </a:fld>
            <a:endParaRPr lang="sv-SE"/>
          </a:p>
        </p:txBody>
      </p:sp>
      <p:sp>
        <p:nvSpPr>
          <p:cNvPr id="4" name="textruta 3">
            <a:extLst>
              <a:ext uri="{FF2B5EF4-FFF2-40B4-BE49-F238E27FC236}">
                <a16:creationId xmlns:a16="http://schemas.microsoft.com/office/drawing/2014/main" id="{83F2B2FE-A981-C81C-30F2-8246CE1E3531}"/>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7" name="textruta 6">
            <a:extLst>
              <a:ext uri="{FF2B5EF4-FFF2-40B4-BE49-F238E27FC236}">
                <a16:creationId xmlns:a16="http://schemas.microsoft.com/office/drawing/2014/main" id="{B7A4F242-3439-0EDC-B64E-7B30F28F3854}"/>
              </a:ext>
            </a:extLst>
          </p:cNvPr>
          <p:cNvSpPr txBox="1"/>
          <p:nvPr/>
        </p:nvSpPr>
        <p:spPr>
          <a:xfrm>
            <a:off x="3970926" y="6279235"/>
            <a:ext cx="5057736" cy="338554"/>
          </a:xfrm>
          <a:prstGeom prst="rect">
            <a:avLst/>
          </a:prstGeom>
          <a:noFill/>
        </p:spPr>
        <p:txBody>
          <a:bodyPr wrap="square" rtlCol="0">
            <a:spAutoFit/>
          </a:bodyPr>
          <a:lstStyle/>
          <a:p>
            <a:pPr algn="ctr"/>
            <a:r>
              <a:rPr lang="sv-SE" sz="800"/>
              <a:t>Icke-arvodesbaserade intäkter är tex. fastpris, serviceavtal, licenser mm. Medan arvodesbaserade intäkter är intäkter från löpande och ofta rörliga faktureringsmodeller som grundas på tid och resursanvändning. </a:t>
            </a:r>
          </a:p>
        </p:txBody>
      </p:sp>
      <p:graphicFrame>
        <p:nvGraphicFramePr>
          <p:cNvPr id="11" name="Diagram 10">
            <a:extLst>
              <a:ext uri="{FF2B5EF4-FFF2-40B4-BE49-F238E27FC236}">
                <a16:creationId xmlns:a16="http://schemas.microsoft.com/office/drawing/2014/main" id="{9D268707-7F07-1EDC-31A1-A40164140E98}"/>
              </a:ext>
            </a:extLst>
          </p:cNvPr>
          <p:cNvGraphicFramePr>
            <a:graphicFrameLocks/>
          </p:cNvGraphicFramePr>
          <p:nvPr>
            <p:extLst>
              <p:ext uri="{D42A27DB-BD31-4B8C-83A1-F6EECF244321}">
                <p14:modId xmlns:p14="http://schemas.microsoft.com/office/powerpoint/2010/main" val="2857833456"/>
              </p:ext>
            </p:extLst>
          </p:nvPr>
        </p:nvGraphicFramePr>
        <p:xfrm>
          <a:off x="714375" y="837473"/>
          <a:ext cx="10906125" cy="5356802"/>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ruta 12">
            <a:extLst>
              <a:ext uri="{FF2B5EF4-FFF2-40B4-BE49-F238E27FC236}">
                <a16:creationId xmlns:a16="http://schemas.microsoft.com/office/drawing/2014/main" id="{86991A9E-A0C2-8CA8-B077-5EA144AFB552}"/>
              </a:ext>
            </a:extLst>
          </p:cNvPr>
          <p:cNvSpPr txBox="1"/>
          <p:nvPr/>
        </p:nvSpPr>
        <p:spPr>
          <a:xfrm>
            <a:off x="9792738" y="4985194"/>
            <a:ext cx="1827762" cy="1323439"/>
          </a:xfrm>
          <a:prstGeom prst="rect">
            <a:avLst/>
          </a:prstGeom>
          <a:noFill/>
        </p:spPr>
        <p:txBody>
          <a:bodyPr wrap="square" rtlCol="0">
            <a:spAutoFit/>
          </a:bodyPr>
          <a:lstStyle/>
          <a:p>
            <a:r>
              <a:rPr lang="sv-SE" sz="800">
                <a:solidFill>
                  <a:schemeClr val="bg2">
                    <a:lumMod val="50000"/>
                  </a:schemeClr>
                </a:solidFill>
              </a:rPr>
              <a:t>Exempel på andra typer av icke-arvodesbaserade intäkter:</a:t>
            </a:r>
          </a:p>
          <a:p>
            <a:pPr marL="171450" indent="-171450">
              <a:buFont typeface="Arial" panose="020B0604020202020204" pitchFamily="34" charset="0"/>
              <a:buChar char="•"/>
            </a:pPr>
            <a:r>
              <a:rPr lang="sv-SE" sz="800">
                <a:solidFill>
                  <a:schemeClr val="bg2">
                    <a:lumMod val="50000"/>
                  </a:schemeClr>
                </a:solidFill>
              </a:rPr>
              <a:t>Hyresintäkter</a:t>
            </a:r>
          </a:p>
          <a:p>
            <a:pPr marL="171450" indent="-171450">
              <a:buFont typeface="Arial" panose="020B0604020202020204" pitchFamily="34" charset="0"/>
              <a:buChar char="•"/>
            </a:pPr>
            <a:r>
              <a:rPr lang="sv-SE" sz="800">
                <a:solidFill>
                  <a:schemeClr val="bg2">
                    <a:lumMod val="50000"/>
                  </a:schemeClr>
                </a:solidFill>
              </a:rPr>
              <a:t>Fastpris tävlingsarvode </a:t>
            </a:r>
          </a:p>
          <a:p>
            <a:pPr marL="171450" indent="-171450">
              <a:buFont typeface="Arial" panose="020B0604020202020204" pitchFamily="34" charset="0"/>
              <a:buChar char="•"/>
            </a:pPr>
            <a:r>
              <a:rPr lang="sv-SE" sz="800">
                <a:solidFill>
                  <a:schemeClr val="bg2">
                    <a:lumMod val="50000"/>
                  </a:schemeClr>
                </a:solidFill>
              </a:rPr>
              <a:t>Fastpris arvodering</a:t>
            </a:r>
          </a:p>
          <a:p>
            <a:pPr marL="171450" indent="-171450">
              <a:buFont typeface="Arial" panose="020B0604020202020204" pitchFamily="34" charset="0"/>
              <a:buChar char="•"/>
            </a:pPr>
            <a:r>
              <a:rPr lang="sv-SE" sz="800">
                <a:solidFill>
                  <a:schemeClr val="bg2">
                    <a:lumMod val="50000"/>
                  </a:schemeClr>
                </a:solidFill>
              </a:rPr>
              <a:t>FoU</a:t>
            </a:r>
          </a:p>
          <a:p>
            <a:pPr marL="171450" indent="-171450">
              <a:buFont typeface="Arial" panose="020B0604020202020204" pitchFamily="34" charset="0"/>
              <a:buChar char="•"/>
            </a:pPr>
            <a:r>
              <a:rPr lang="sv-SE" sz="800">
                <a:solidFill>
                  <a:schemeClr val="bg2">
                    <a:lumMod val="50000"/>
                  </a:schemeClr>
                </a:solidFill>
              </a:rPr>
              <a:t>Beredskapsavtal</a:t>
            </a:r>
          </a:p>
          <a:p>
            <a:pPr marL="171450" indent="-171450">
              <a:buFont typeface="Arial" panose="020B0604020202020204" pitchFamily="34" charset="0"/>
              <a:buChar char="•"/>
            </a:pPr>
            <a:r>
              <a:rPr lang="sv-SE" sz="800">
                <a:solidFill>
                  <a:schemeClr val="bg2">
                    <a:lumMod val="50000"/>
                  </a:schemeClr>
                </a:solidFill>
              </a:rPr>
              <a:t>Varor</a:t>
            </a:r>
          </a:p>
          <a:p>
            <a:pPr marL="171450" indent="-171450">
              <a:buFont typeface="Arial" panose="020B0604020202020204" pitchFamily="34" charset="0"/>
              <a:buChar char="•"/>
            </a:pPr>
            <a:r>
              <a:rPr lang="sv-SE" sz="800">
                <a:solidFill>
                  <a:schemeClr val="bg2">
                    <a:lumMod val="50000"/>
                  </a:schemeClr>
                </a:solidFill>
              </a:rPr>
              <a:t>Underentreprenörer/konsulter</a:t>
            </a:r>
          </a:p>
          <a:p>
            <a:endParaRPr lang="sv-SE" sz="800"/>
          </a:p>
        </p:txBody>
      </p:sp>
    </p:spTree>
    <p:extLst>
      <p:ext uri="{BB962C8B-B14F-4D97-AF65-F5344CB8AC3E}">
        <p14:creationId xmlns:p14="http://schemas.microsoft.com/office/powerpoint/2010/main" val="3525867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 12">
            <a:extLst>
              <a:ext uri="{FF2B5EF4-FFF2-40B4-BE49-F238E27FC236}">
                <a16:creationId xmlns:a16="http://schemas.microsoft.com/office/drawing/2014/main" id="{76ED754B-0D9B-EA4C-9759-F74A1A8B7023}"/>
              </a:ext>
            </a:extLst>
          </p:cNvPr>
          <p:cNvSpPr/>
          <p:nvPr/>
        </p:nvSpPr>
        <p:spPr>
          <a:xfrm>
            <a:off x="3259358" y="1712167"/>
            <a:ext cx="1065247" cy="3165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EBCB166A-0740-634D-BD4B-193AD41705F1}"/>
              </a:ext>
            </a:extLst>
          </p:cNvPr>
          <p:cNvSpPr txBox="1"/>
          <p:nvPr/>
        </p:nvSpPr>
        <p:spPr>
          <a:xfrm>
            <a:off x="3289551" y="1756403"/>
            <a:ext cx="992197" cy="253916"/>
          </a:xfrm>
          <a:prstGeom prst="rect">
            <a:avLst/>
          </a:prstGeom>
          <a:noFill/>
        </p:spPr>
        <p:txBody>
          <a:bodyPr wrap="square" rtlCol="0">
            <a:spAutoFit/>
          </a:bodyPr>
          <a:lstStyle/>
          <a:p>
            <a:r>
              <a:rPr lang="sv-SE" sz="105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sv-SE" sz="1050" b="1"/>
              <a:t>55% </a:t>
            </a:r>
            <a:r>
              <a:rPr lang="sv-SE" sz="1050"/>
              <a:t>(66%)</a:t>
            </a:r>
          </a:p>
        </p:txBody>
      </p:sp>
      <p:pic>
        <p:nvPicPr>
          <p:cNvPr id="20" name="Bildobjekt 19">
            <a:extLst>
              <a:ext uri="{FF2B5EF4-FFF2-40B4-BE49-F238E27FC236}">
                <a16:creationId xmlns:a16="http://schemas.microsoft.com/office/drawing/2014/main" id="{F91F4440-BED1-1945-9C21-50330DBAF2EA}"/>
              </a:ext>
            </a:extLst>
          </p:cNvPr>
          <p:cNvPicPr>
            <a:picLocks noChangeAspect="1"/>
          </p:cNvPicPr>
          <p:nvPr/>
        </p:nvPicPr>
        <p:blipFill rotWithShape="1">
          <a:blip r:embed="rId2">
            <a:biLevel thresh="50000"/>
          </a:blip>
          <a:srcRect t="14883" r="18462"/>
          <a:stretch/>
        </p:blipFill>
        <p:spPr>
          <a:xfrm>
            <a:off x="6393522" y="14690"/>
            <a:ext cx="5798478" cy="5837273"/>
          </a:xfrm>
          <a:prstGeom prst="rect">
            <a:avLst/>
          </a:prstGeom>
        </p:spPr>
      </p:pic>
      <p:sp>
        <p:nvSpPr>
          <p:cNvPr id="2" name="Rubrik 1">
            <a:extLst>
              <a:ext uri="{FF2B5EF4-FFF2-40B4-BE49-F238E27FC236}">
                <a16:creationId xmlns:a16="http://schemas.microsoft.com/office/drawing/2014/main" id="{7636540D-21BE-EE45-BF33-9510546FE1CC}"/>
              </a:ext>
            </a:extLst>
          </p:cNvPr>
          <p:cNvSpPr>
            <a:spLocks noGrp="1"/>
          </p:cNvSpPr>
          <p:nvPr>
            <p:ph type="title"/>
          </p:nvPr>
        </p:nvSpPr>
        <p:spPr/>
        <p:txBody>
          <a:bodyPr/>
          <a:lstStyle/>
          <a:p>
            <a:r>
              <a:rPr lang="sv-SE"/>
              <a:t>Andel investerat i </a:t>
            </a:r>
            <a:r>
              <a:rPr lang="sv-SE" err="1"/>
              <a:t>FoI</a:t>
            </a:r>
            <a:r>
              <a:rPr lang="sv-SE"/>
              <a:t> (Forskning och Innovation)</a:t>
            </a:r>
          </a:p>
        </p:txBody>
      </p:sp>
      <p:sp>
        <p:nvSpPr>
          <p:cNvPr id="3" name="Platshållare för innehåll 2">
            <a:extLst>
              <a:ext uri="{FF2B5EF4-FFF2-40B4-BE49-F238E27FC236}">
                <a16:creationId xmlns:a16="http://schemas.microsoft.com/office/drawing/2014/main" id="{4B505D28-0EFD-E84B-87CC-F4BAD38939C1}"/>
              </a:ext>
            </a:extLst>
          </p:cNvPr>
          <p:cNvSpPr>
            <a:spLocks noGrp="1"/>
          </p:cNvSpPr>
          <p:nvPr>
            <p:ph idx="1"/>
          </p:nvPr>
        </p:nvSpPr>
        <p:spPr>
          <a:xfrm>
            <a:off x="415787" y="1020726"/>
            <a:ext cx="7956688" cy="601321"/>
          </a:xfrm>
        </p:spPr>
        <p:txBody>
          <a:bodyPr/>
          <a:lstStyle/>
          <a:p>
            <a:r>
              <a:rPr lang="sv-SE" b="1"/>
              <a:t>55 procent av medlemsföretagen investerar i forskning och innovation (</a:t>
            </a:r>
            <a:r>
              <a:rPr lang="sv-SE" b="1" err="1"/>
              <a:t>FoI</a:t>
            </a:r>
            <a:r>
              <a:rPr lang="sv-SE" b="1"/>
              <a:t>)</a:t>
            </a:r>
            <a:r>
              <a:rPr lang="sv-SE"/>
              <a:t> Procent av totala omsättningen, hela branschen</a:t>
            </a:r>
          </a:p>
        </p:txBody>
      </p:sp>
      <p:sp>
        <p:nvSpPr>
          <p:cNvPr id="4" name="Platshållare för sidfot 3">
            <a:extLst>
              <a:ext uri="{FF2B5EF4-FFF2-40B4-BE49-F238E27FC236}">
                <a16:creationId xmlns:a16="http://schemas.microsoft.com/office/drawing/2014/main" id="{D63C7D92-AD66-D645-AA85-5CA49F2947A3}"/>
              </a:ext>
            </a:extLst>
          </p:cNvPr>
          <p:cNvSpPr>
            <a:spLocks noGrp="1"/>
          </p:cNvSpPr>
          <p:nvPr>
            <p:ph type="ftr" sz="quarter" idx="11"/>
          </p:nvPr>
        </p:nvSpPr>
        <p:spPr/>
        <p:txBody>
          <a:bodyPr/>
          <a:lstStyle/>
          <a:p>
            <a:r>
              <a:rPr lang="sv-SE"/>
              <a:t>Insikt 2026 |</a:t>
            </a:r>
          </a:p>
        </p:txBody>
      </p:sp>
      <p:sp>
        <p:nvSpPr>
          <p:cNvPr id="14" name="Platshållare för bildnummer 13">
            <a:extLst>
              <a:ext uri="{FF2B5EF4-FFF2-40B4-BE49-F238E27FC236}">
                <a16:creationId xmlns:a16="http://schemas.microsoft.com/office/drawing/2014/main" id="{06AC4661-2D5D-2E4F-821B-A3E0C0617C63}"/>
              </a:ext>
            </a:extLst>
          </p:cNvPr>
          <p:cNvSpPr>
            <a:spLocks noGrp="1"/>
          </p:cNvSpPr>
          <p:nvPr>
            <p:ph type="sldNum" sz="quarter" idx="12"/>
          </p:nvPr>
        </p:nvSpPr>
        <p:spPr>
          <a:xfrm>
            <a:off x="9174738" y="6338031"/>
            <a:ext cx="2743200" cy="165400"/>
          </a:xfrm>
        </p:spPr>
        <p:txBody>
          <a:bodyPr/>
          <a:lstStyle/>
          <a:p>
            <a:fld id="{AE086683-F536-42AB-ABBC-F4803DFE8DBC}" type="slidenum">
              <a:rPr lang="sv-SE" smtClean="0"/>
              <a:t>12</a:t>
            </a:fld>
            <a:endParaRPr lang="sv-SE"/>
          </a:p>
        </p:txBody>
      </p:sp>
      <p:sp>
        <p:nvSpPr>
          <p:cNvPr id="22" name="TextBox 9">
            <a:extLst>
              <a:ext uri="{FF2B5EF4-FFF2-40B4-BE49-F238E27FC236}">
                <a16:creationId xmlns:a16="http://schemas.microsoft.com/office/drawing/2014/main" id="{7621A408-1F77-F945-9CFA-52B39A9403DD}"/>
              </a:ext>
            </a:extLst>
          </p:cNvPr>
          <p:cNvSpPr txBox="1"/>
          <p:nvPr/>
        </p:nvSpPr>
        <p:spPr>
          <a:xfrm>
            <a:off x="2685957" y="5480665"/>
            <a:ext cx="1971119" cy="261610"/>
          </a:xfrm>
          <a:prstGeom prst="rect">
            <a:avLst/>
          </a:prstGeom>
          <a:noFill/>
        </p:spPr>
        <p:txBody>
          <a:bodyPr wrap="square" rtlCol="0">
            <a:spAutoFit/>
          </a:bodyPr>
          <a:lstStyle/>
          <a:p>
            <a:pPr algn="ctr"/>
            <a:r>
              <a:rPr lang="sv-SE" sz="1100" b="1"/>
              <a:t>Andel investerat i </a:t>
            </a:r>
            <a:r>
              <a:rPr lang="sv-SE" sz="1100" b="1" err="1"/>
              <a:t>FoI</a:t>
            </a:r>
            <a:endParaRPr lang="sv-SE" sz="1100" b="1"/>
          </a:p>
        </p:txBody>
      </p:sp>
      <p:sp>
        <p:nvSpPr>
          <p:cNvPr id="23" name="TextBox 15">
            <a:extLst>
              <a:ext uri="{FF2B5EF4-FFF2-40B4-BE49-F238E27FC236}">
                <a16:creationId xmlns:a16="http://schemas.microsoft.com/office/drawing/2014/main" id="{3DE9EE74-03A8-CF43-A653-17B93C9AC49A}"/>
              </a:ext>
            </a:extLst>
          </p:cNvPr>
          <p:cNvSpPr txBox="1"/>
          <p:nvPr/>
        </p:nvSpPr>
        <p:spPr>
          <a:xfrm>
            <a:off x="103035" y="3198898"/>
            <a:ext cx="970633" cy="431183"/>
          </a:xfrm>
          <a:prstGeom prst="rect">
            <a:avLst/>
          </a:prstGeom>
          <a:noFill/>
        </p:spPr>
        <p:txBody>
          <a:bodyPr wrap="square" rtlCol="0">
            <a:spAutoFit/>
          </a:bodyPr>
          <a:lstStyle/>
          <a:p>
            <a:pPr algn="r"/>
            <a:r>
              <a:rPr lang="sv-SE" sz="1100" b="1"/>
              <a:t>Andel av företagen</a:t>
            </a:r>
          </a:p>
        </p:txBody>
      </p:sp>
      <p:sp>
        <p:nvSpPr>
          <p:cNvPr id="5" name="Höger klammerparentes 4">
            <a:extLst>
              <a:ext uri="{FF2B5EF4-FFF2-40B4-BE49-F238E27FC236}">
                <a16:creationId xmlns:a16="http://schemas.microsoft.com/office/drawing/2014/main" id="{ECF8BDA1-D463-A64B-98B5-37A5267C8FE3}"/>
              </a:ext>
            </a:extLst>
          </p:cNvPr>
          <p:cNvSpPr/>
          <p:nvPr/>
        </p:nvSpPr>
        <p:spPr>
          <a:xfrm rot="16200000">
            <a:off x="3654539" y="635597"/>
            <a:ext cx="242552" cy="3102194"/>
          </a:xfrm>
          <a:prstGeom prst="rightBrace">
            <a:avLst>
              <a:gd name="adj1" fmla="val 3910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textruta 48">
            <a:extLst>
              <a:ext uri="{FF2B5EF4-FFF2-40B4-BE49-F238E27FC236}">
                <a16:creationId xmlns:a16="http://schemas.microsoft.com/office/drawing/2014/main" id="{C137142C-23C9-A344-A449-8747D2D85CEB}"/>
              </a:ext>
            </a:extLst>
          </p:cNvPr>
          <p:cNvSpPr txBox="1"/>
          <p:nvPr/>
        </p:nvSpPr>
        <p:spPr>
          <a:xfrm>
            <a:off x="3338457" y="6272598"/>
            <a:ext cx="6110133" cy="307777"/>
          </a:xfrm>
          <a:prstGeom prst="rect">
            <a:avLst/>
          </a:prstGeom>
        </p:spPr>
        <p:txBody>
          <a:bodyPr wrap="square">
            <a:spAutoFit/>
          </a:bodyPr>
          <a:lstStyle>
            <a:defPPr>
              <a:defRPr lang="sv-SE"/>
            </a:defPPr>
            <a:lvl1pPr algn="ctr">
              <a:defRPr sz="700"/>
            </a:lvl1pPr>
          </a:lstStyle>
          <a:p>
            <a:r>
              <a:rPr lang="sv-SE" err="1"/>
              <a:t>FoI</a:t>
            </a:r>
            <a:r>
              <a:rPr lang="sv-SE"/>
              <a:t>-kostnader inkluderar både </a:t>
            </a:r>
            <a:r>
              <a:rPr lang="sv-SE" err="1"/>
              <a:t>FoI</a:t>
            </a:r>
            <a:r>
              <a:rPr lang="sv-SE"/>
              <a:t> som utförts av egen personal, konsulter och leds internt samt utlagd </a:t>
            </a:r>
            <a:r>
              <a:rPr lang="sv-SE" err="1"/>
              <a:t>FoI</a:t>
            </a:r>
            <a:r>
              <a:rPr lang="sv-SE"/>
              <a:t> som myndigheter/institutioner ger i uppdrag att utföra. </a:t>
            </a:r>
            <a:r>
              <a:rPr lang="sv-SE" err="1"/>
              <a:t>FoI</a:t>
            </a:r>
            <a:r>
              <a:rPr lang="sv-SE"/>
              <a:t> skall karaktäriseras av: Nyskapande, Kreativitet, Ovisshet, Systematik och Överförbarhet och/eller Reproducerbarhet.</a:t>
            </a:r>
          </a:p>
        </p:txBody>
      </p:sp>
      <p:graphicFrame>
        <p:nvGraphicFramePr>
          <p:cNvPr id="6" name="Tabell 5">
            <a:extLst>
              <a:ext uri="{FF2B5EF4-FFF2-40B4-BE49-F238E27FC236}">
                <a16:creationId xmlns:a16="http://schemas.microsoft.com/office/drawing/2014/main" id="{F22DFA74-2A82-4E1A-E26C-05FF0C064BBC}"/>
              </a:ext>
            </a:extLst>
          </p:cNvPr>
          <p:cNvGraphicFramePr>
            <a:graphicFrameLocks noGrp="1"/>
          </p:cNvGraphicFramePr>
          <p:nvPr>
            <p:extLst>
              <p:ext uri="{D42A27DB-BD31-4B8C-83A1-F6EECF244321}">
                <p14:modId xmlns:p14="http://schemas.microsoft.com/office/powerpoint/2010/main" val="409860930"/>
              </p:ext>
            </p:extLst>
          </p:nvPr>
        </p:nvGraphicFramePr>
        <p:xfrm>
          <a:off x="6696359" y="2510553"/>
          <a:ext cx="5392606" cy="1436769"/>
        </p:xfrm>
        <a:graphic>
          <a:graphicData uri="http://schemas.openxmlformats.org/drawingml/2006/table">
            <a:tbl>
              <a:tblPr>
                <a:tableStyleId>{F5AB1C69-6EDB-4FF4-983F-18BD219EF322}</a:tableStyleId>
              </a:tblPr>
              <a:tblGrid>
                <a:gridCol w="1017214">
                  <a:extLst>
                    <a:ext uri="{9D8B030D-6E8A-4147-A177-3AD203B41FA5}">
                      <a16:colId xmlns:a16="http://schemas.microsoft.com/office/drawing/2014/main" val="1404145581"/>
                    </a:ext>
                  </a:extLst>
                </a:gridCol>
                <a:gridCol w="364616">
                  <a:extLst>
                    <a:ext uri="{9D8B030D-6E8A-4147-A177-3AD203B41FA5}">
                      <a16:colId xmlns:a16="http://schemas.microsoft.com/office/drawing/2014/main" val="1922320625"/>
                    </a:ext>
                  </a:extLst>
                </a:gridCol>
                <a:gridCol w="364616">
                  <a:extLst>
                    <a:ext uri="{9D8B030D-6E8A-4147-A177-3AD203B41FA5}">
                      <a16:colId xmlns:a16="http://schemas.microsoft.com/office/drawing/2014/main" val="2219084376"/>
                    </a:ext>
                  </a:extLst>
                </a:gridCol>
                <a:gridCol w="364616">
                  <a:extLst>
                    <a:ext uri="{9D8B030D-6E8A-4147-A177-3AD203B41FA5}">
                      <a16:colId xmlns:a16="http://schemas.microsoft.com/office/drawing/2014/main" val="918119286"/>
                    </a:ext>
                  </a:extLst>
                </a:gridCol>
                <a:gridCol w="364616">
                  <a:extLst>
                    <a:ext uri="{9D8B030D-6E8A-4147-A177-3AD203B41FA5}">
                      <a16:colId xmlns:a16="http://schemas.microsoft.com/office/drawing/2014/main" val="2782325469"/>
                    </a:ext>
                  </a:extLst>
                </a:gridCol>
                <a:gridCol w="364616">
                  <a:extLst>
                    <a:ext uri="{9D8B030D-6E8A-4147-A177-3AD203B41FA5}">
                      <a16:colId xmlns:a16="http://schemas.microsoft.com/office/drawing/2014/main" val="2654619178"/>
                    </a:ext>
                  </a:extLst>
                </a:gridCol>
                <a:gridCol w="364616">
                  <a:extLst>
                    <a:ext uri="{9D8B030D-6E8A-4147-A177-3AD203B41FA5}">
                      <a16:colId xmlns:a16="http://schemas.microsoft.com/office/drawing/2014/main" val="2902445417"/>
                    </a:ext>
                  </a:extLst>
                </a:gridCol>
                <a:gridCol w="364616">
                  <a:extLst>
                    <a:ext uri="{9D8B030D-6E8A-4147-A177-3AD203B41FA5}">
                      <a16:colId xmlns:a16="http://schemas.microsoft.com/office/drawing/2014/main" val="2279515036"/>
                    </a:ext>
                  </a:extLst>
                </a:gridCol>
                <a:gridCol w="364616">
                  <a:extLst>
                    <a:ext uri="{9D8B030D-6E8A-4147-A177-3AD203B41FA5}">
                      <a16:colId xmlns:a16="http://schemas.microsoft.com/office/drawing/2014/main" val="2479983166"/>
                    </a:ext>
                  </a:extLst>
                </a:gridCol>
                <a:gridCol w="364616">
                  <a:extLst>
                    <a:ext uri="{9D8B030D-6E8A-4147-A177-3AD203B41FA5}">
                      <a16:colId xmlns:a16="http://schemas.microsoft.com/office/drawing/2014/main" val="1055579829"/>
                    </a:ext>
                  </a:extLst>
                </a:gridCol>
                <a:gridCol w="364616">
                  <a:extLst>
                    <a:ext uri="{9D8B030D-6E8A-4147-A177-3AD203B41FA5}">
                      <a16:colId xmlns:a16="http://schemas.microsoft.com/office/drawing/2014/main" val="201169120"/>
                    </a:ext>
                  </a:extLst>
                </a:gridCol>
                <a:gridCol w="364616">
                  <a:extLst>
                    <a:ext uri="{9D8B030D-6E8A-4147-A177-3AD203B41FA5}">
                      <a16:colId xmlns:a16="http://schemas.microsoft.com/office/drawing/2014/main" val="2510811181"/>
                    </a:ext>
                  </a:extLst>
                </a:gridCol>
                <a:gridCol w="364616">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Industri- och </a:t>
                      </a:r>
                      <a:r>
                        <a:rPr lang="sv-SE" sz="800" b="1" u="none" strike="noStrike" kern="1200" err="1">
                          <a:solidFill>
                            <a:schemeClr val="tx1"/>
                          </a:solidFill>
                          <a:effectLst/>
                          <a:latin typeface="+mn-lt"/>
                          <a:ea typeface="+mn-ea"/>
                          <a:cs typeface="+mn-cs"/>
                        </a:rPr>
                        <a:t>techkonsultföretag</a:t>
                      </a:r>
                      <a:endParaRPr lang="sv-SE" sz="8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Övriga</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7234">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38%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36%</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97234">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1-4%</a:t>
                      </a:r>
                      <a:endParaRPr lang="sv-SE" sz="900" u="none" strike="noStrike" kern="1200">
                        <a:solidFill>
                          <a:schemeClr val="tx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40%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333333"/>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7234">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5-9%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97234">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10-25%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29%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7234">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Mer än 25%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333333"/>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333333"/>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7234">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Vet ej</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bl>
          </a:graphicData>
        </a:graphic>
      </p:graphicFrame>
      <p:graphicFrame>
        <p:nvGraphicFramePr>
          <p:cNvPr id="8" name="Diagram 7">
            <a:extLst>
              <a:ext uri="{FF2B5EF4-FFF2-40B4-BE49-F238E27FC236}">
                <a16:creationId xmlns:a16="http://schemas.microsoft.com/office/drawing/2014/main" id="{A8662078-03A2-881E-B79E-E86DE93B3241}"/>
              </a:ext>
            </a:extLst>
          </p:cNvPr>
          <p:cNvGraphicFramePr>
            <a:graphicFrameLocks/>
          </p:cNvGraphicFramePr>
          <p:nvPr>
            <p:extLst>
              <p:ext uri="{D42A27DB-BD31-4B8C-83A1-F6EECF244321}">
                <p14:modId xmlns:p14="http://schemas.microsoft.com/office/powerpoint/2010/main" val="3271342035"/>
              </p:ext>
            </p:extLst>
          </p:nvPr>
        </p:nvGraphicFramePr>
        <p:xfrm>
          <a:off x="935664" y="2363068"/>
          <a:ext cx="5319519" cy="281994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6682714F-E585-5971-FCC4-26DDC3709A36}"/>
              </a:ext>
            </a:extLst>
          </p:cNvPr>
          <p:cNvSpPr txBox="1"/>
          <p:nvPr/>
        </p:nvSpPr>
        <p:spPr>
          <a:xfrm>
            <a:off x="7715458" y="2152370"/>
            <a:ext cx="3969711" cy="276999"/>
          </a:xfrm>
          <a:prstGeom prst="rect">
            <a:avLst/>
          </a:prstGeom>
          <a:noFill/>
        </p:spPr>
        <p:txBody>
          <a:bodyPr wrap="square" rtlCol="0">
            <a:spAutoFit/>
          </a:bodyPr>
          <a:lstStyle/>
          <a:p>
            <a:r>
              <a:rPr lang="sv-SE" sz="1200"/>
              <a:t>Fördelning per verksamhetsområde 2026 (2025)</a:t>
            </a:r>
          </a:p>
        </p:txBody>
      </p:sp>
    </p:spTree>
    <p:extLst>
      <p:ext uri="{BB962C8B-B14F-4D97-AF65-F5344CB8AC3E}">
        <p14:creationId xmlns:p14="http://schemas.microsoft.com/office/powerpoint/2010/main" val="215152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B660C09-BE77-932A-5216-BA55003541B6}"/>
              </a:ext>
            </a:extLst>
          </p:cNvPr>
          <p:cNvSpPr/>
          <p:nvPr/>
        </p:nvSpPr>
        <p:spPr>
          <a:xfrm>
            <a:off x="6097445"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Ellips 42">
            <a:extLst>
              <a:ext uri="{FF2B5EF4-FFF2-40B4-BE49-F238E27FC236}">
                <a16:creationId xmlns:a16="http://schemas.microsoft.com/office/drawing/2014/main" id="{D4E016DF-E9D2-FB59-DD6A-F02AD73AFE19}"/>
              </a:ext>
            </a:extLst>
          </p:cNvPr>
          <p:cNvSpPr/>
          <p:nvPr/>
        </p:nvSpPr>
        <p:spPr>
          <a:xfrm>
            <a:off x="7671046" y="2550800"/>
            <a:ext cx="1360638" cy="88752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BF9173CD-76FA-5BAA-8149-ABA02F0B7068}"/>
              </a:ext>
            </a:extLst>
          </p:cNvPr>
          <p:cNvGraphicFramePr>
            <a:graphicFrameLocks/>
          </p:cNvGraphicFramePr>
          <p:nvPr>
            <p:extLst>
              <p:ext uri="{D42A27DB-BD31-4B8C-83A1-F6EECF244321}">
                <p14:modId xmlns:p14="http://schemas.microsoft.com/office/powerpoint/2010/main" val="4090407197"/>
              </p:ext>
            </p:extLst>
          </p:nvPr>
        </p:nvGraphicFramePr>
        <p:xfrm>
          <a:off x="441355" y="2740680"/>
          <a:ext cx="53594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Diagram 19">
            <a:extLst>
              <a:ext uri="{FF2B5EF4-FFF2-40B4-BE49-F238E27FC236}">
                <a16:creationId xmlns:a16="http://schemas.microsoft.com/office/drawing/2014/main" id="{880B2044-99D6-4F00-B052-973914C70D50}"/>
              </a:ext>
            </a:extLst>
          </p:cNvPr>
          <p:cNvGraphicFramePr>
            <a:graphicFrameLocks/>
          </p:cNvGraphicFramePr>
          <p:nvPr>
            <p:extLst>
              <p:ext uri="{D42A27DB-BD31-4B8C-83A1-F6EECF244321}">
                <p14:modId xmlns:p14="http://schemas.microsoft.com/office/powerpoint/2010/main" val="3263096690"/>
              </p:ext>
            </p:extLst>
          </p:nvPr>
        </p:nvGraphicFramePr>
        <p:xfrm>
          <a:off x="6543279" y="2579325"/>
          <a:ext cx="5070300" cy="3155743"/>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883667EF-B94B-61F3-338E-0B0DCD8B04EB}"/>
              </a:ext>
            </a:extLst>
          </p:cNvPr>
          <p:cNvSpPr>
            <a:spLocks noGrp="1"/>
          </p:cNvSpPr>
          <p:nvPr>
            <p:ph type="title"/>
          </p:nvPr>
        </p:nvSpPr>
        <p:spPr>
          <a:xfrm>
            <a:off x="415788" y="293413"/>
            <a:ext cx="9376394" cy="514662"/>
          </a:xfrm>
        </p:spPr>
        <p:txBody>
          <a:bodyPr/>
          <a:lstStyle/>
          <a:p>
            <a:r>
              <a:rPr lang="sv-SE"/>
              <a:t>Pris före kvalitet – en central utmaning för branschen</a:t>
            </a:r>
          </a:p>
        </p:txBody>
      </p:sp>
      <p:sp>
        <p:nvSpPr>
          <p:cNvPr id="4" name="Platshållare för sidfot 3">
            <a:extLst>
              <a:ext uri="{FF2B5EF4-FFF2-40B4-BE49-F238E27FC236}">
                <a16:creationId xmlns:a16="http://schemas.microsoft.com/office/drawing/2014/main" id="{830E6A4C-123F-6C70-AA1D-0487CCFD8AC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2026 |</a:t>
            </a:r>
          </a:p>
        </p:txBody>
      </p:sp>
      <p:sp>
        <p:nvSpPr>
          <p:cNvPr id="5" name="Platshållare för bildnummer 4">
            <a:extLst>
              <a:ext uri="{FF2B5EF4-FFF2-40B4-BE49-F238E27FC236}">
                <a16:creationId xmlns:a16="http://schemas.microsoft.com/office/drawing/2014/main" id="{5C9EE86B-1A15-0EC2-B842-95681AD43063}"/>
              </a:ext>
            </a:extLst>
          </p:cNvPr>
          <p:cNvSpPr>
            <a:spLocks noGrp="1"/>
          </p:cNvSpPr>
          <p:nvPr>
            <p:ph type="sldNum" sz="quarter" idx="12"/>
          </p:nvPr>
        </p:nvSpPr>
        <p:spPr>
          <a:xfrm>
            <a:off x="9145445" y="6326326"/>
            <a:ext cx="2743200" cy="165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6" name="Platshållare för innehåll 2">
            <a:extLst>
              <a:ext uri="{FF2B5EF4-FFF2-40B4-BE49-F238E27FC236}">
                <a16:creationId xmlns:a16="http://schemas.microsoft.com/office/drawing/2014/main" id="{E2EC6590-72A6-E7D7-B2EC-BD7BA75917CF}"/>
              </a:ext>
            </a:extLst>
          </p:cNvPr>
          <p:cNvSpPr>
            <a:spLocks noGrp="1"/>
          </p:cNvSpPr>
          <p:nvPr>
            <p:ph idx="1"/>
          </p:nvPr>
        </p:nvSpPr>
        <p:spPr>
          <a:xfrm>
            <a:off x="415787" y="1020727"/>
            <a:ext cx="5570850" cy="853793"/>
          </a:xfrm>
        </p:spPr>
        <p:txBody>
          <a:bodyPr/>
          <a:lstStyle/>
          <a:p>
            <a:r>
              <a:rPr lang="sv-SE" sz="1400" b="1"/>
              <a:t>De största utmaningarna framöver (bortsett från konjunkturen)</a:t>
            </a:r>
            <a:br>
              <a:rPr lang="sv-SE" sz="1400"/>
            </a:br>
            <a:r>
              <a:rPr lang="sv-SE" sz="1400"/>
              <a:t>I procent av totalen</a:t>
            </a:r>
          </a:p>
        </p:txBody>
      </p:sp>
      <p:sp>
        <p:nvSpPr>
          <p:cNvPr id="7" name="Platshållare för innehåll 2">
            <a:extLst>
              <a:ext uri="{FF2B5EF4-FFF2-40B4-BE49-F238E27FC236}">
                <a16:creationId xmlns:a16="http://schemas.microsoft.com/office/drawing/2014/main" id="{B4EA3DB2-08C3-05A7-D7A6-DFFBCD7D26F8}"/>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57B71"/>
              </a:buClr>
              <a:buSzTx/>
              <a:buFontTx/>
              <a:buBlip>
                <a:blip r:embed="rId4"/>
              </a:buBlip>
              <a:tabLst/>
              <a:defRPr/>
            </a:pPr>
            <a:r>
              <a:rPr lang="sv-SE" sz="1400" b="1">
                <a:solidFill>
                  <a:prstClr val="black"/>
                </a:solidFill>
                <a:latin typeface="Arial" panose="020B0604020202020204"/>
              </a:rPr>
              <a:t>Viktigaste faktorn för att företagen ska öka sina investeringar</a:t>
            </a:r>
            <a:br>
              <a:rPr lang="sv-SE" sz="1400" b="1">
                <a:solidFill>
                  <a:prstClr val="black"/>
                </a:solidFill>
                <a:latin typeface="Arial" panose="020B0604020202020204"/>
              </a:rPr>
            </a:br>
            <a:r>
              <a:rPr lang="sv-SE" sz="1400" b="1">
                <a:solidFill>
                  <a:prstClr val="black"/>
                </a:solidFill>
                <a:latin typeface="Arial" panose="020B0604020202020204"/>
              </a:rPr>
              <a:t>i Sverige</a:t>
            </a:r>
            <a:br>
              <a:rPr kumimoji="0" lang="sv-SE" sz="1400" b="1" i="0" u="none" strike="noStrike" kern="1200" cap="none" spc="0" normalizeH="0" baseline="0" noProof="0">
                <a:ln>
                  <a:noFill/>
                </a:ln>
                <a:solidFill>
                  <a:prstClr val="black"/>
                </a:solidFill>
                <a:effectLst/>
                <a:uLnTx/>
                <a:uFillTx/>
                <a:latin typeface="Arial" panose="020B0604020202020204"/>
                <a:ea typeface="+mn-ea"/>
                <a:cs typeface="+mn-cs"/>
              </a:rPr>
            </a:br>
            <a:r>
              <a:rPr kumimoji="0" lang="sv-SE" sz="1400" b="0" i="0" u="none" strike="noStrike" kern="1200" cap="none" spc="0" normalizeH="0" baseline="0" noProof="0">
                <a:ln>
                  <a:noFill/>
                </a:ln>
                <a:solidFill>
                  <a:prstClr val="black"/>
                </a:solidFill>
                <a:effectLst/>
                <a:uLnTx/>
                <a:uFillTx/>
                <a:latin typeface="Arial" panose="020B0604020202020204"/>
                <a:ea typeface="+mn-ea"/>
                <a:cs typeface="+mn-cs"/>
              </a:rPr>
              <a:t>I procent av totalen</a:t>
            </a:r>
          </a:p>
        </p:txBody>
      </p:sp>
      <p:sp>
        <p:nvSpPr>
          <p:cNvPr id="3" name="Rectangular Callout 6">
            <a:extLst>
              <a:ext uri="{FF2B5EF4-FFF2-40B4-BE49-F238E27FC236}">
                <a16:creationId xmlns:a16="http://schemas.microsoft.com/office/drawing/2014/main" id="{9CFC1499-45EA-CAD4-0AF1-3774BEFCFEB9}"/>
              </a:ext>
            </a:extLst>
          </p:cNvPr>
          <p:cNvSpPr/>
          <p:nvPr/>
        </p:nvSpPr>
        <p:spPr>
          <a:xfrm flipV="1">
            <a:off x="415785" y="1901572"/>
            <a:ext cx="11776215"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9">
            <a:extLst>
              <a:ext uri="{FF2B5EF4-FFF2-40B4-BE49-F238E27FC236}">
                <a16:creationId xmlns:a16="http://schemas.microsoft.com/office/drawing/2014/main" id="{38BC64D1-F4EC-B9B8-D71E-AEAEFA02B0EF}"/>
              </a:ext>
            </a:extLst>
          </p:cNvPr>
          <p:cNvSpPr/>
          <p:nvPr/>
        </p:nvSpPr>
        <p:spPr>
          <a:xfrm>
            <a:off x="1013664"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27</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18" name="TextBox 15">
            <a:extLst>
              <a:ext uri="{FF2B5EF4-FFF2-40B4-BE49-F238E27FC236}">
                <a16:creationId xmlns:a16="http://schemas.microsoft.com/office/drawing/2014/main" id="{5774F683-1CAE-4CA5-7FBB-477335A2DE5C}"/>
              </a:ext>
            </a:extLst>
          </p:cNvPr>
          <p:cNvSpPr txBox="1"/>
          <p:nvPr/>
        </p:nvSpPr>
        <p:spPr>
          <a:xfrm>
            <a:off x="11383876" y="1939366"/>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36" name="Oval 9">
            <a:extLst>
              <a:ext uri="{FF2B5EF4-FFF2-40B4-BE49-F238E27FC236}">
                <a16:creationId xmlns:a16="http://schemas.microsoft.com/office/drawing/2014/main" id="{C93DF8DB-FC81-E984-0144-6F827BFC415E}"/>
              </a:ext>
            </a:extLst>
          </p:cNvPr>
          <p:cNvSpPr/>
          <p:nvPr/>
        </p:nvSpPr>
        <p:spPr>
          <a:xfrm>
            <a:off x="222829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a:solidFill>
                  <a:prstClr val="white"/>
                </a:solidFill>
                <a:latin typeface="Arial" panose="020B0604020202020204"/>
              </a:rPr>
              <a:t>7</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37" name="Oval 9">
            <a:extLst>
              <a:ext uri="{FF2B5EF4-FFF2-40B4-BE49-F238E27FC236}">
                <a16:creationId xmlns:a16="http://schemas.microsoft.com/office/drawing/2014/main" id="{6055C3AE-F3CB-A4D7-E2E6-7C5753039BB2}"/>
              </a:ext>
            </a:extLst>
          </p:cNvPr>
          <p:cNvSpPr/>
          <p:nvPr/>
        </p:nvSpPr>
        <p:spPr>
          <a:xfrm>
            <a:off x="3442932"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58</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38" name="Oval 9">
            <a:extLst>
              <a:ext uri="{FF2B5EF4-FFF2-40B4-BE49-F238E27FC236}">
                <a16:creationId xmlns:a16="http://schemas.microsoft.com/office/drawing/2014/main" id="{84739F1F-C1FB-4BF0-AD13-A90D79B383BC}"/>
              </a:ext>
            </a:extLst>
          </p:cNvPr>
          <p:cNvSpPr/>
          <p:nvPr/>
        </p:nvSpPr>
        <p:spPr>
          <a:xfrm>
            <a:off x="4657567"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8</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39" name="Oval 9">
            <a:extLst>
              <a:ext uri="{FF2B5EF4-FFF2-40B4-BE49-F238E27FC236}">
                <a16:creationId xmlns:a16="http://schemas.microsoft.com/office/drawing/2014/main" id="{78AC0F12-DD17-4923-0531-CF14A7503F67}"/>
              </a:ext>
            </a:extLst>
          </p:cNvPr>
          <p:cNvSpPr/>
          <p:nvPr/>
        </p:nvSpPr>
        <p:spPr>
          <a:xfrm>
            <a:off x="691668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32</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40" name="Oval 9">
            <a:extLst>
              <a:ext uri="{FF2B5EF4-FFF2-40B4-BE49-F238E27FC236}">
                <a16:creationId xmlns:a16="http://schemas.microsoft.com/office/drawing/2014/main" id="{D0743F5E-D59B-20AA-EC64-36518FBBCE45}"/>
              </a:ext>
            </a:extLst>
          </p:cNvPr>
          <p:cNvSpPr/>
          <p:nvPr/>
        </p:nvSpPr>
        <p:spPr>
          <a:xfrm>
            <a:off x="815963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a:solidFill>
                  <a:prstClr val="white"/>
                </a:solidFill>
                <a:latin typeface="Arial" panose="020B0604020202020204"/>
              </a:rPr>
              <a:t>12%</a:t>
            </a:r>
            <a:endParaRPr kumimoji="0" lang="en-SE"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Oval 9">
            <a:extLst>
              <a:ext uri="{FF2B5EF4-FFF2-40B4-BE49-F238E27FC236}">
                <a16:creationId xmlns:a16="http://schemas.microsoft.com/office/drawing/2014/main" id="{BAEB4F92-C3D5-676F-0578-546736FB67A8}"/>
              </a:ext>
            </a:extLst>
          </p:cNvPr>
          <p:cNvSpPr/>
          <p:nvPr/>
        </p:nvSpPr>
        <p:spPr>
          <a:xfrm>
            <a:off x="940257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a:solidFill>
                  <a:prstClr val="white"/>
                </a:solidFill>
                <a:latin typeface="Arial" panose="020B0604020202020204"/>
              </a:rPr>
              <a:t>50</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42" name="Oval 9">
            <a:extLst>
              <a:ext uri="{FF2B5EF4-FFF2-40B4-BE49-F238E27FC236}">
                <a16:creationId xmlns:a16="http://schemas.microsoft.com/office/drawing/2014/main" id="{EDDF06E1-01D9-AA97-20D0-B7E17A9D22DE}"/>
              </a:ext>
            </a:extLst>
          </p:cNvPr>
          <p:cNvSpPr/>
          <p:nvPr/>
        </p:nvSpPr>
        <p:spPr>
          <a:xfrm>
            <a:off x="10645523" y="1936545"/>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a:solidFill>
                  <a:prstClr val="white"/>
                </a:solidFill>
                <a:latin typeface="Arial" panose="020B0604020202020204"/>
              </a:rPr>
              <a:t>6</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14" name="textruta 13">
            <a:extLst>
              <a:ext uri="{FF2B5EF4-FFF2-40B4-BE49-F238E27FC236}">
                <a16:creationId xmlns:a16="http://schemas.microsoft.com/office/drawing/2014/main" id="{C281235A-3321-7173-921B-F2C0E024BBF1}"/>
              </a:ext>
            </a:extLst>
          </p:cNvPr>
          <p:cNvSpPr txBox="1"/>
          <p:nvPr/>
        </p:nvSpPr>
        <p:spPr>
          <a:xfrm>
            <a:off x="4482592" y="2659542"/>
            <a:ext cx="144933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prstClr val="black"/>
                </a:solidFill>
                <a:effectLst/>
                <a:uLnTx/>
                <a:uFillTx/>
                <a:latin typeface="Arial" panose="020B0604020202020204"/>
                <a:ea typeface="+mn-ea"/>
                <a:cs typeface="+mn-cs"/>
              </a:rPr>
              <a:t>Kundernas fokus på lågt pris är en stor utmaning för alla, men särskilt för teknikkonsult- och arkitektföretagen</a:t>
            </a:r>
          </a:p>
        </p:txBody>
      </p:sp>
      <p:sp>
        <p:nvSpPr>
          <p:cNvPr id="15" name="textruta 14">
            <a:extLst>
              <a:ext uri="{FF2B5EF4-FFF2-40B4-BE49-F238E27FC236}">
                <a16:creationId xmlns:a16="http://schemas.microsoft.com/office/drawing/2014/main" id="{87F6AB9A-D61F-6E92-1167-E8C89E5284D4}"/>
              </a:ext>
            </a:extLst>
          </p:cNvPr>
          <p:cNvSpPr txBox="1"/>
          <p:nvPr/>
        </p:nvSpPr>
        <p:spPr>
          <a:xfrm>
            <a:off x="7790082" y="2659542"/>
            <a:ext cx="112256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a:ln>
                  <a:noFill/>
                </a:ln>
                <a:solidFill>
                  <a:prstClr val="black"/>
                </a:solidFill>
                <a:effectLst/>
                <a:uLnTx/>
                <a:uFillTx/>
                <a:latin typeface="Arial" panose="020B0604020202020204"/>
                <a:ea typeface="+mn-ea"/>
                <a:cs typeface="+mn-cs"/>
              </a:rPr>
              <a:t>Tillgång på rätt kompetens är viktigt för industri- och </a:t>
            </a:r>
            <a:r>
              <a:rPr kumimoji="0" lang="sv-SE" sz="900" b="0" i="1" u="none" strike="noStrike" kern="1200" cap="none" spc="0" normalizeH="0" baseline="0" noProof="0" err="1">
                <a:ln>
                  <a:noFill/>
                </a:ln>
                <a:solidFill>
                  <a:prstClr val="black"/>
                </a:solidFill>
                <a:effectLst/>
                <a:uLnTx/>
                <a:uFillTx/>
                <a:latin typeface="Arial" panose="020B0604020202020204"/>
                <a:ea typeface="+mn-ea"/>
                <a:cs typeface="+mn-cs"/>
              </a:rPr>
              <a:t>techkonsult</a:t>
            </a:r>
            <a:r>
              <a:rPr kumimoji="0" lang="sv-SE" sz="900" b="0" i="1" u="none" strike="noStrike" kern="1200" cap="none" spc="0" normalizeH="0" baseline="0" noProof="0">
                <a:ln>
                  <a:noFill/>
                </a:ln>
                <a:solidFill>
                  <a:prstClr val="black"/>
                </a:solidFill>
                <a:effectLst/>
                <a:uLnTx/>
                <a:uFillTx/>
                <a:latin typeface="Arial" panose="020B0604020202020204"/>
                <a:ea typeface="+mn-ea"/>
                <a:cs typeface="+mn-cs"/>
              </a:rPr>
              <a:t>- företag</a:t>
            </a:r>
          </a:p>
        </p:txBody>
      </p:sp>
      <p:cxnSp>
        <p:nvCxnSpPr>
          <p:cNvPr id="21" name="Rak pilkoppling 20">
            <a:extLst>
              <a:ext uri="{FF2B5EF4-FFF2-40B4-BE49-F238E27FC236}">
                <a16:creationId xmlns:a16="http://schemas.microsoft.com/office/drawing/2014/main" id="{86AC4FE6-CFCA-202E-E428-D4A80BB5A51F}"/>
              </a:ext>
            </a:extLst>
          </p:cNvPr>
          <p:cNvCxnSpPr>
            <a:cxnSpLocks/>
          </p:cNvCxnSpPr>
          <p:nvPr/>
        </p:nvCxnSpPr>
        <p:spPr>
          <a:xfrm rot="10800000" flipV="1">
            <a:off x="3426228" y="2873831"/>
            <a:ext cx="896616" cy="178125"/>
          </a:xfrm>
          <a:prstGeom prst="curvedConnector3">
            <a:avLst>
              <a:gd name="adj1" fmla="val 95235"/>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Ellips 33">
            <a:extLst>
              <a:ext uri="{FF2B5EF4-FFF2-40B4-BE49-F238E27FC236}">
                <a16:creationId xmlns:a16="http://schemas.microsoft.com/office/drawing/2014/main" id="{988D8CF5-122A-83A6-229C-0CC283C3D07F}"/>
              </a:ext>
            </a:extLst>
          </p:cNvPr>
          <p:cNvSpPr/>
          <p:nvPr/>
        </p:nvSpPr>
        <p:spPr>
          <a:xfrm>
            <a:off x="4290473" y="2579325"/>
            <a:ext cx="1782779" cy="905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5" name="Rak pilkoppling 34">
            <a:extLst>
              <a:ext uri="{FF2B5EF4-FFF2-40B4-BE49-F238E27FC236}">
                <a16:creationId xmlns:a16="http://schemas.microsoft.com/office/drawing/2014/main" id="{C288766C-53F2-15CA-6272-63E2F9ACA73E}"/>
              </a:ext>
            </a:extLst>
          </p:cNvPr>
          <p:cNvCxnSpPr>
            <a:cxnSpLocks/>
          </p:cNvCxnSpPr>
          <p:nvPr/>
        </p:nvCxnSpPr>
        <p:spPr>
          <a:xfrm flipH="1">
            <a:off x="3977894" y="2873831"/>
            <a:ext cx="363368" cy="120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Rak pilkoppling 20">
            <a:extLst>
              <a:ext uri="{FF2B5EF4-FFF2-40B4-BE49-F238E27FC236}">
                <a16:creationId xmlns:a16="http://schemas.microsoft.com/office/drawing/2014/main" id="{23E2DA91-5A0E-849D-99C5-2803F05EC419}"/>
              </a:ext>
            </a:extLst>
          </p:cNvPr>
          <p:cNvCxnSpPr>
            <a:cxnSpLocks/>
          </p:cNvCxnSpPr>
          <p:nvPr/>
        </p:nvCxnSpPr>
        <p:spPr>
          <a:xfrm rot="10800000" flipV="1">
            <a:off x="7182624" y="2995243"/>
            <a:ext cx="447098" cy="197718"/>
          </a:xfrm>
          <a:prstGeom prst="curvedConnector3">
            <a:avLst>
              <a:gd name="adj1" fmla="val 99709"/>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2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Bildobjekt 50">
            <a:extLst>
              <a:ext uri="{FF2B5EF4-FFF2-40B4-BE49-F238E27FC236}">
                <a16:creationId xmlns:a16="http://schemas.microsoft.com/office/drawing/2014/main" id="{839D6387-B351-78DF-22E0-ABF36283C28C}"/>
              </a:ext>
            </a:extLst>
          </p:cNvPr>
          <p:cNvPicPr>
            <a:picLocks noChangeAspect="1"/>
          </p:cNvPicPr>
          <p:nvPr/>
        </p:nvPicPr>
        <p:blipFill rotWithShape="1">
          <a:blip r:embed="rId2"/>
          <a:srcRect t="14883" r="18462"/>
          <a:stretch/>
        </p:blipFill>
        <p:spPr>
          <a:xfrm>
            <a:off x="6401176" y="0"/>
            <a:ext cx="5798478" cy="5837273"/>
          </a:xfrm>
          <a:prstGeom prst="rect">
            <a:avLst/>
          </a:prstGeom>
        </p:spPr>
      </p:pic>
      <p:sp>
        <p:nvSpPr>
          <p:cNvPr id="2" name="Rubrik 1">
            <a:extLst>
              <a:ext uri="{FF2B5EF4-FFF2-40B4-BE49-F238E27FC236}">
                <a16:creationId xmlns:a16="http://schemas.microsoft.com/office/drawing/2014/main" id="{BA3D8A0F-1B87-2841-8311-643508546116}"/>
              </a:ext>
            </a:extLst>
          </p:cNvPr>
          <p:cNvSpPr>
            <a:spLocks noGrp="1"/>
          </p:cNvSpPr>
          <p:nvPr>
            <p:ph type="title"/>
          </p:nvPr>
        </p:nvSpPr>
        <p:spPr/>
        <p:txBody>
          <a:bodyPr/>
          <a:lstStyle/>
          <a:p>
            <a:r>
              <a:rPr lang="sv-SE"/>
              <a:t>91 procent av medlemsföretagen har interna hållbarhetsprocesser</a:t>
            </a:r>
          </a:p>
        </p:txBody>
      </p:sp>
      <p:sp>
        <p:nvSpPr>
          <p:cNvPr id="3" name="Platshållare för innehåll 2">
            <a:extLst>
              <a:ext uri="{FF2B5EF4-FFF2-40B4-BE49-F238E27FC236}">
                <a16:creationId xmlns:a16="http://schemas.microsoft.com/office/drawing/2014/main" id="{1E457E1A-1E63-CB45-98D4-E9C9FA75F6AD}"/>
              </a:ext>
            </a:extLst>
          </p:cNvPr>
          <p:cNvSpPr>
            <a:spLocks noGrp="1"/>
          </p:cNvSpPr>
          <p:nvPr>
            <p:ph idx="1"/>
          </p:nvPr>
        </p:nvSpPr>
        <p:spPr>
          <a:xfrm>
            <a:off x="415788" y="1020727"/>
            <a:ext cx="5971572" cy="348934"/>
          </a:xfrm>
        </p:spPr>
        <p:txBody>
          <a:bodyPr/>
          <a:lstStyle/>
          <a:p>
            <a:r>
              <a:rPr lang="sv-SE" b="1"/>
              <a:t>Andel som har interna hållbarhetsprocesser</a:t>
            </a:r>
            <a:br>
              <a:rPr lang="sv-SE" b="1"/>
            </a:br>
            <a:r>
              <a:rPr lang="sv-SE"/>
              <a:t>Procent av totalen</a:t>
            </a:r>
          </a:p>
        </p:txBody>
      </p:sp>
      <p:sp>
        <p:nvSpPr>
          <p:cNvPr id="5" name="Platshållare för sidfot 4">
            <a:extLst>
              <a:ext uri="{FF2B5EF4-FFF2-40B4-BE49-F238E27FC236}">
                <a16:creationId xmlns:a16="http://schemas.microsoft.com/office/drawing/2014/main" id="{D7465DBE-DF7B-2F4A-B8D0-936D9D8857BA}"/>
              </a:ext>
            </a:extLst>
          </p:cNvPr>
          <p:cNvSpPr>
            <a:spLocks noGrp="1"/>
          </p:cNvSpPr>
          <p:nvPr>
            <p:ph type="ftr" sz="quarter" idx="11"/>
          </p:nvPr>
        </p:nvSpPr>
        <p:spPr/>
        <p:txBody>
          <a:bodyPr/>
          <a:lstStyle/>
          <a:p>
            <a:r>
              <a:rPr lang="sv-SE"/>
              <a:t>Insikt 2026 |</a:t>
            </a:r>
          </a:p>
        </p:txBody>
      </p:sp>
      <p:sp>
        <p:nvSpPr>
          <p:cNvPr id="6" name="Platshållare för bildnummer 5">
            <a:extLst>
              <a:ext uri="{FF2B5EF4-FFF2-40B4-BE49-F238E27FC236}">
                <a16:creationId xmlns:a16="http://schemas.microsoft.com/office/drawing/2014/main" id="{0310F4EB-DC45-0448-AEF1-B2598A1739FF}"/>
              </a:ext>
            </a:extLst>
          </p:cNvPr>
          <p:cNvSpPr>
            <a:spLocks noGrp="1"/>
          </p:cNvSpPr>
          <p:nvPr>
            <p:ph type="sldNum" sz="quarter" idx="12"/>
          </p:nvPr>
        </p:nvSpPr>
        <p:spPr>
          <a:xfrm>
            <a:off x="9157939" y="6338031"/>
            <a:ext cx="2743200" cy="165400"/>
          </a:xfrm>
        </p:spPr>
        <p:txBody>
          <a:bodyPr/>
          <a:lstStyle/>
          <a:p>
            <a:fld id="{AE086683-F536-42AB-ABBC-F4803DFE8DBC}" type="slidenum">
              <a:rPr lang="sv-SE" smtClean="0"/>
              <a:t>14</a:t>
            </a:fld>
            <a:endParaRPr lang="sv-SE"/>
          </a:p>
        </p:txBody>
      </p:sp>
      <p:cxnSp>
        <p:nvCxnSpPr>
          <p:cNvPr id="10" name="Straight Connector 9">
            <a:extLst>
              <a:ext uri="{FF2B5EF4-FFF2-40B4-BE49-F238E27FC236}">
                <a16:creationId xmlns:a16="http://schemas.microsoft.com/office/drawing/2014/main" id="{2EFF6626-1D89-5045-9E50-F22CDF10B114}"/>
              </a:ext>
            </a:extLst>
          </p:cNvPr>
          <p:cNvCxnSpPr>
            <a:cxnSpLocks/>
          </p:cNvCxnSpPr>
          <p:nvPr/>
        </p:nvCxnSpPr>
        <p:spPr>
          <a:xfrm flipH="1" flipV="1">
            <a:off x="2631790" y="3183827"/>
            <a:ext cx="284664" cy="82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096507-9413-3640-95BE-ACEB70FC494F}"/>
              </a:ext>
            </a:extLst>
          </p:cNvPr>
          <p:cNvCxnSpPr>
            <a:cxnSpLocks/>
          </p:cNvCxnSpPr>
          <p:nvPr/>
        </p:nvCxnSpPr>
        <p:spPr>
          <a:xfrm>
            <a:off x="2916454" y="3266406"/>
            <a:ext cx="734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8">
            <a:extLst>
              <a:ext uri="{FF2B5EF4-FFF2-40B4-BE49-F238E27FC236}">
                <a16:creationId xmlns:a16="http://schemas.microsoft.com/office/drawing/2014/main" id="{CFE7F721-34C9-B842-87FF-7D7CEB0B7F1C}"/>
              </a:ext>
            </a:extLst>
          </p:cNvPr>
          <p:cNvSpPr txBox="1"/>
          <p:nvPr/>
        </p:nvSpPr>
        <p:spPr>
          <a:xfrm>
            <a:off x="2943272" y="2864069"/>
            <a:ext cx="853119" cy="415498"/>
          </a:xfrm>
          <a:prstGeom prst="rect">
            <a:avLst/>
          </a:prstGeom>
          <a:noFill/>
        </p:spPr>
        <p:txBody>
          <a:bodyPr wrap="none" rtlCol="0">
            <a:spAutoFit/>
          </a:bodyPr>
          <a:lstStyle/>
          <a:p>
            <a:pPr algn="ctr"/>
            <a:r>
              <a:rPr lang="sv-SE" sz="1050" b="1">
                <a:latin typeface="+mj-lt"/>
              </a:rPr>
              <a:t>Ja</a:t>
            </a:r>
            <a:br>
              <a:rPr lang="sv-SE" sz="1050" b="1">
                <a:latin typeface="+mj-lt"/>
              </a:rPr>
            </a:br>
            <a:r>
              <a:rPr lang="sv-SE" sz="1050" b="1">
                <a:latin typeface="+mj-lt"/>
              </a:rPr>
              <a:t>91% </a:t>
            </a:r>
            <a:r>
              <a:rPr lang="sv-SE" sz="1050">
                <a:latin typeface="+mj-lt"/>
              </a:rPr>
              <a:t>(88%)</a:t>
            </a:r>
          </a:p>
        </p:txBody>
      </p:sp>
      <p:cxnSp>
        <p:nvCxnSpPr>
          <p:cNvPr id="13" name="Straight Connector 13">
            <a:extLst>
              <a:ext uri="{FF2B5EF4-FFF2-40B4-BE49-F238E27FC236}">
                <a16:creationId xmlns:a16="http://schemas.microsoft.com/office/drawing/2014/main" id="{36804A06-575D-E844-A10B-C426D863A6DF}"/>
              </a:ext>
            </a:extLst>
          </p:cNvPr>
          <p:cNvCxnSpPr>
            <a:cxnSpLocks/>
          </p:cNvCxnSpPr>
          <p:nvPr/>
        </p:nvCxnSpPr>
        <p:spPr>
          <a:xfrm>
            <a:off x="1292430" y="2142894"/>
            <a:ext cx="321736" cy="68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4">
            <a:extLst>
              <a:ext uri="{FF2B5EF4-FFF2-40B4-BE49-F238E27FC236}">
                <a16:creationId xmlns:a16="http://schemas.microsoft.com/office/drawing/2014/main" id="{E9FCFEB9-E224-5C42-ACBC-3A6C87F2F76E}"/>
              </a:ext>
            </a:extLst>
          </p:cNvPr>
          <p:cNvCxnSpPr>
            <a:cxnSpLocks/>
          </p:cNvCxnSpPr>
          <p:nvPr/>
        </p:nvCxnSpPr>
        <p:spPr>
          <a:xfrm>
            <a:off x="688036" y="2142893"/>
            <a:ext cx="60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7">
            <a:extLst>
              <a:ext uri="{FF2B5EF4-FFF2-40B4-BE49-F238E27FC236}">
                <a16:creationId xmlns:a16="http://schemas.microsoft.com/office/drawing/2014/main" id="{F1A98B07-DDC7-9042-A9A2-5D1C469C9C22}"/>
              </a:ext>
            </a:extLst>
          </p:cNvPr>
          <p:cNvSpPr txBox="1"/>
          <p:nvPr/>
        </p:nvSpPr>
        <p:spPr>
          <a:xfrm>
            <a:off x="729327" y="1731677"/>
            <a:ext cx="777777" cy="415498"/>
          </a:xfrm>
          <a:prstGeom prst="rect">
            <a:avLst/>
          </a:prstGeom>
          <a:noFill/>
        </p:spPr>
        <p:txBody>
          <a:bodyPr wrap="none" rtlCol="0">
            <a:spAutoFit/>
          </a:bodyPr>
          <a:lstStyle/>
          <a:p>
            <a:pPr algn="ctr"/>
            <a:r>
              <a:rPr lang="sv-SE" sz="1050" b="1">
                <a:latin typeface="+mj-lt"/>
              </a:rPr>
              <a:t>Nej</a:t>
            </a:r>
          </a:p>
          <a:p>
            <a:pPr algn="ctr"/>
            <a:r>
              <a:rPr lang="sv-SE" sz="1050" b="1">
                <a:latin typeface="+mj-lt"/>
              </a:rPr>
              <a:t>9% </a:t>
            </a:r>
            <a:r>
              <a:rPr lang="sv-SE" sz="1050">
                <a:latin typeface="+mj-lt"/>
              </a:rPr>
              <a:t>(11%)</a:t>
            </a:r>
          </a:p>
        </p:txBody>
      </p:sp>
      <p:sp>
        <p:nvSpPr>
          <p:cNvPr id="7" name="TextBox 31">
            <a:extLst>
              <a:ext uri="{FF2B5EF4-FFF2-40B4-BE49-F238E27FC236}">
                <a16:creationId xmlns:a16="http://schemas.microsoft.com/office/drawing/2014/main" id="{8B3FFC20-C83D-CF49-89BA-4A1BEEE1E3F7}"/>
              </a:ext>
            </a:extLst>
          </p:cNvPr>
          <p:cNvSpPr txBox="1"/>
          <p:nvPr/>
        </p:nvSpPr>
        <p:spPr>
          <a:xfrm>
            <a:off x="1635157" y="2847618"/>
            <a:ext cx="593239" cy="276999"/>
          </a:xfrm>
          <a:prstGeom prst="rect">
            <a:avLst/>
          </a:prstGeom>
          <a:noFill/>
        </p:spPr>
        <p:txBody>
          <a:bodyPr wrap="none" rtlCol="0">
            <a:spAutoFit/>
          </a:bodyPr>
          <a:lstStyle/>
          <a:p>
            <a:pPr algn="ctr"/>
            <a:r>
              <a:rPr lang="sv-SE" sz="1200" b="1">
                <a:latin typeface="+mj-lt"/>
              </a:rPr>
              <a:t>Totalt</a:t>
            </a:r>
          </a:p>
        </p:txBody>
      </p:sp>
      <p:sp>
        <p:nvSpPr>
          <p:cNvPr id="26" name="Ned 25">
            <a:extLst>
              <a:ext uri="{FF2B5EF4-FFF2-40B4-BE49-F238E27FC236}">
                <a16:creationId xmlns:a16="http://schemas.microsoft.com/office/drawing/2014/main" id="{EB6A9B7D-3C64-0546-8F4F-B0ABCF46CB07}"/>
              </a:ext>
            </a:extLst>
          </p:cNvPr>
          <p:cNvSpPr/>
          <p:nvPr/>
        </p:nvSpPr>
        <p:spPr>
          <a:xfrm rot="10800000">
            <a:off x="2857081" y="308874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26">
            <a:extLst>
              <a:ext uri="{FF2B5EF4-FFF2-40B4-BE49-F238E27FC236}">
                <a16:creationId xmlns:a16="http://schemas.microsoft.com/office/drawing/2014/main" id="{86D2CBF8-B2C8-594A-B470-9650C60C9D38}"/>
              </a:ext>
            </a:extLst>
          </p:cNvPr>
          <p:cNvSpPr/>
          <p:nvPr/>
        </p:nvSpPr>
        <p:spPr>
          <a:xfrm>
            <a:off x="642796" y="194592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Graphic 2">
            <a:extLst>
              <a:ext uri="{FF2B5EF4-FFF2-40B4-BE49-F238E27FC236}">
                <a16:creationId xmlns:a16="http://schemas.microsoft.com/office/drawing/2014/main" id="{F8A29848-4F5F-7542-E077-4B1F1F3293D7}"/>
              </a:ext>
            </a:extLst>
          </p:cNvPr>
          <p:cNvSpPr/>
          <p:nvPr/>
        </p:nvSpPr>
        <p:spPr>
          <a:xfrm>
            <a:off x="7259320" y="647038"/>
            <a:ext cx="4958705" cy="4955157"/>
          </a:xfrm>
          <a:custGeom>
            <a:avLst/>
            <a:gdLst>
              <a:gd name="connsiteX0" fmla="*/ 6857330 w 6857329"/>
              <a:gd name="connsiteY0" fmla="*/ 3652718 h 6016777"/>
              <a:gd name="connsiteX1" fmla="*/ 4401620 w 6857329"/>
              <a:gd name="connsiteY1" fmla="*/ 1445468 h 6016777"/>
              <a:gd name="connsiteX2" fmla="*/ 1692400 w 6857329"/>
              <a:gd name="connsiteY2" fmla="*/ 22358 h 6016777"/>
              <a:gd name="connsiteX3" fmla="*/ 576620 w 6857329"/>
              <a:gd name="connsiteY3" fmla="*/ 3765906 h 6016777"/>
              <a:gd name="connsiteX4" fmla="*/ 5125875 w 6857329"/>
              <a:gd name="connsiteY4" fmla="*/ 5837334 h 6016777"/>
              <a:gd name="connsiteX5" fmla="*/ 6857330 w 6857329"/>
              <a:gd name="connsiteY5" fmla="*/ 3652718 h 601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7329" h="6016777">
                <a:moveTo>
                  <a:pt x="6857330" y="3652718"/>
                </a:moveTo>
                <a:cubicBezTo>
                  <a:pt x="6857330" y="2260449"/>
                  <a:pt x="6121684" y="1511631"/>
                  <a:pt x="4401620" y="1445468"/>
                </a:cubicBezTo>
                <a:cubicBezTo>
                  <a:pt x="2930456" y="1388861"/>
                  <a:pt x="2967012" y="310445"/>
                  <a:pt x="1692400" y="22358"/>
                </a:cubicBezTo>
                <a:cubicBezTo>
                  <a:pt x="535145" y="-239186"/>
                  <a:pt x="-781381" y="1841616"/>
                  <a:pt x="576620" y="3765906"/>
                </a:cubicBezTo>
                <a:cubicBezTo>
                  <a:pt x="1934621" y="5690197"/>
                  <a:pt x="3733933" y="6380646"/>
                  <a:pt x="5125875" y="5837334"/>
                </a:cubicBezTo>
                <a:cubicBezTo>
                  <a:pt x="6348086" y="5384553"/>
                  <a:pt x="6857330" y="4377143"/>
                  <a:pt x="6857330" y="3652718"/>
                </a:cubicBezTo>
                <a:close/>
              </a:path>
            </a:pathLst>
          </a:custGeom>
          <a:blipFill>
            <a:blip r:embed="rId3"/>
            <a:stretch>
              <a:fillRect l="-13100" t="452" r="-5479" b="-452"/>
            </a:stretch>
          </a:blipFill>
          <a:ln w="2589" cap="flat">
            <a:noFill/>
            <a:prstDash val="solid"/>
            <a:miter/>
          </a:ln>
        </p:spPr>
        <p:txBody>
          <a:bodyPr rtlCol="0" anchor="ctr"/>
          <a:lstStyle/>
          <a:p>
            <a:endParaRPr lang="sv-SE"/>
          </a:p>
        </p:txBody>
      </p:sp>
      <p:graphicFrame>
        <p:nvGraphicFramePr>
          <p:cNvPr id="33" name="BodyContentTable">
            <a:extLst>
              <a:ext uri="{FF2B5EF4-FFF2-40B4-BE49-F238E27FC236}">
                <a16:creationId xmlns:a16="http://schemas.microsoft.com/office/drawing/2014/main" id="{32FB03D7-2450-0BE4-409E-D721280D4AC7}"/>
              </a:ext>
            </a:extLst>
          </p:cNvPr>
          <p:cNvGraphicFramePr>
            <a:graphicFrameLocks/>
          </p:cNvGraphicFramePr>
          <p:nvPr>
            <p:extLst>
              <p:ext uri="{D42A27DB-BD31-4B8C-83A1-F6EECF244321}">
                <p14:modId xmlns:p14="http://schemas.microsoft.com/office/powerpoint/2010/main" val="303974369"/>
              </p:ext>
            </p:extLst>
          </p:nvPr>
        </p:nvGraphicFramePr>
        <p:xfrm>
          <a:off x="729327" y="1731677"/>
          <a:ext cx="2423448" cy="22098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Diagram 35">
            <a:extLst>
              <a:ext uri="{FF2B5EF4-FFF2-40B4-BE49-F238E27FC236}">
                <a16:creationId xmlns:a16="http://schemas.microsoft.com/office/drawing/2014/main" id="{A72A6E43-5DC3-84C7-BE4B-9C9B71E804A0}"/>
              </a:ext>
            </a:extLst>
          </p:cNvPr>
          <p:cNvGraphicFramePr>
            <a:graphicFrameLocks/>
          </p:cNvGraphicFramePr>
          <p:nvPr>
            <p:extLst>
              <p:ext uri="{D42A27DB-BD31-4B8C-83A1-F6EECF244321}">
                <p14:modId xmlns:p14="http://schemas.microsoft.com/office/powerpoint/2010/main" val="3911825410"/>
              </p:ext>
            </p:extLst>
          </p:nvPr>
        </p:nvGraphicFramePr>
        <p:xfrm>
          <a:off x="838200" y="3941523"/>
          <a:ext cx="4849374" cy="21416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74482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a:extLst>
            <a:ext uri="{FF2B5EF4-FFF2-40B4-BE49-F238E27FC236}">
              <a16:creationId xmlns:a16="http://schemas.microsoft.com/office/drawing/2014/main" id="{26E12EC5-1786-2EAE-DEC9-69460EE7D0A0}"/>
            </a:ext>
          </a:extLst>
        </p:cNvPr>
        <p:cNvGrpSpPr/>
        <p:nvPr/>
      </p:nvGrpSpPr>
      <p:grpSpPr>
        <a:xfrm>
          <a:off x="0" y="0"/>
          <a:ext cx="0" cy="0"/>
          <a:chOff x="0" y="0"/>
          <a:chExt cx="0" cy="0"/>
        </a:xfrm>
      </p:grpSpPr>
      <p:sp>
        <p:nvSpPr>
          <p:cNvPr id="15" name="Rektangel 14">
            <a:extLst>
              <a:ext uri="{FF2B5EF4-FFF2-40B4-BE49-F238E27FC236}">
                <a16:creationId xmlns:a16="http://schemas.microsoft.com/office/drawing/2014/main" id="{B62814E3-89B9-E717-4134-FFB536F8F6A1}"/>
              </a:ext>
            </a:extLst>
          </p:cNvPr>
          <p:cNvSpPr/>
          <p:nvPr/>
        </p:nvSpPr>
        <p:spPr>
          <a:xfrm>
            <a:off x="6095999"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87C5DCF5-44D8-6FAF-0A52-91F97C98D485}"/>
              </a:ext>
            </a:extLst>
          </p:cNvPr>
          <p:cNvGraphicFramePr>
            <a:graphicFrameLocks/>
          </p:cNvGraphicFramePr>
          <p:nvPr>
            <p:extLst>
              <p:ext uri="{D42A27DB-BD31-4B8C-83A1-F6EECF244321}">
                <p14:modId xmlns:p14="http://schemas.microsoft.com/office/powerpoint/2010/main" val="1831398256"/>
              </p:ext>
            </p:extLst>
          </p:nvPr>
        </p:nvGraphicFramePr>
        <p:xfrm>
          <a:off x="6444062" y="2360634"/>
          <a:ext cx="5119288" cy="3276983"/>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16">
            <a:extLst>
              <a:ext uri="{FF2B5EF4-FFF2-40B4-BE49-F238E27FC236}">
                <a16:creationId xmlns:a16="http://schemas.microsoft.com/office/drawing/2014/main" id="{27A78FD9-7233-B6A7-9C6D-3179B80D19AF}"/>
              </a:ext>
            </a:extLst>
          </p:cNvPr>
          <p:cNvSpPr/>
          <p:nvPr/>
        </p:nvSpPr>
        <p:spPr>
          <a:xfrm>
            <a:off x="1460462" y="2511835"/>
            <a:ext cx="4522914" cy="449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6C5BE20A-D6AB-395F-A84F-F501B1654961}"/>
              </a:ext>
            </a:extLst>
          </p:cNvPr>
          <p:cNvGraphicFramePr>
            <a:graphicFrameLocks/>
          </p:cNvGraphicFramePr>
          <p:nvPr>
            <p:extLst>
              <p:ext uri="{D42A27DB-BD31-4B8C-83A1-F6EECF244321}">
                <p14:modId xmlns:p14="http://schemas.microsoft.com/office/powerpoint/2010/main" val="1551431260"/>
              </p:ext>
            </p:extLst>
          </p:nvPr>
        </p:nvGraphicFramePr>
        <p:xfrm>
          <a:off x="455993" y="2295996"/>
          <a:ext cx="5559156" cy="3641254"/>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B9ED696E-0354-8932-DF7E-1FB1723DCA78}"/>
              </a:ext>
            </a:extLst>
          </p:cNvPr>
          <p:cNvSpPr>
            <a:spLocks noGrp="1"/>
          </p:cNvSpPr>
          <p:nvPr>
            <p:ph type="title"/>
          </p:nvPr>
        </p:nvSpPr>
        <p:spPr>
          <a:xfrm>
            <a:off x="415787" y="266302"/>
            <a:ext cx="11474727" cy="514662"/>
          </a:xfrm>
        </p:spPr>
        <p:txBody>
          <a:bodyPr/>
          <a:lstStyle/>
          <a:p>
            <a:r>
              <a:rPr lang="sv-SE"/>
              <a:t>Interna processer för eget hållbarhetsarbete </a:t>
            </a:r>
            <a:br>
              <a:rPr lang="sv-SE"/>
            </a:br>
            <a:endParaRPr lang="sv-SE"/>
          </a:p>
        </p:txBody>
      </p:sp>
      <p:sp>
        <p:nvSpPr>
          <p:cNvPr id="3" name="Platshållare för innehåll 2">
            <a:extLst>
              <a:ext uri="{FF2B5EF4-FFF2-40B4-BE49-F238E27FC236}">
                <a16:creationId xmlns:a16="http://schemas.microsoft.com/office/drawing/2014/main" id="{B2030732-FCE8-0956-C29D-07DDA9AA80DD}"/>
              </a:ext>
            </a:extLst>
          </p:cNvPr>
          <p:cNvSpPr>
            <a:spLocks noGrp="1"/>
          </p:cNvSpPr>
          <p:nvPr>
            <p:ph idx="1"/>
          </p:nvPr>
        </p:nvSpPr>
        <p:spPr>
          <a:xfrm>
            <a:off x="415787" y="556911"/>
            <a:ext cx="5599362" cy="1102555"/>
          </a:xfrm>
        </p:spPr>
        <p:txBody>
          <a:bodyPr/>
          <a:lstStyle/>
          <a:p>
            <a:r>
              <a:rPr lang="sv-SE"/>
              <a:t>Hög andel medlemsföretag erbjuder i år hållbara produkter och tjänster</a:t>
            </a:r>
            <a:br>
              <a:rPr lang="sv-SE"/>
            </a:br>
            <a:r>
              <a:rPr lang="sv-SE"/>
              <a:t>–Industri- och techkonsultföretagen i topp</a:t>
            </a:r>
          </a:p>
          <a:p>
            <a:r>
              <a:rPr lang="sv-SE"/>
              <a:t>I procent, fördelat per verksamhetsområde</a:t>
            </a:r>
          </a:p>
        </p:txBody>
      </p:sp>
      <p:sp>
        <p:nvSpPr>
          <p:cNvPr id="12" name="Platshållare för sidfot 11">
            <a:extLst>
              <a:ext uri="{FF2B5EF4-FFF2-40B4-BE49-F238E27FC236}">
                <a16:creationId xmlns:a16="http://schemas.microsoft.com/office/drawing/2014/main" id="{387CC34C-C20D-0DC9-40F7-DCB43A9AABEC}"/>
              </a:ext>
            </a:extLst>
          </p:cNvPr>
          <p:cNvSpPr>
            <a:spLocks noGrp="1"/>
          </p:cNvSpPr>
          <p:nvPr>
            <p:ph type="ftr" sz="quarter" idx="11"/>
          </p:nvPr>
        </p:nvSpPr>
        <p:spPr/>
        <p:txBody>
          <a:bodyPr/>
          <a:lstStyle/>
          <a:p>
            <a:r>
              <a:rPr lang="sv-SE"/>
              <a:t>Insikt 2026 |</a:t>
            </a:r>
          </a:p>
        </p:txBody>
      </p:sp>
      <p:sp>
        <p:nvSpPr>
          <p:cNvPr id="13" name="Platshållare för bildnummer 12">
            <a:extLst>
              <a:ext uri="{FF2B5EF4-FFF2-40B4-BE49-F238E27FC236}">
                <a16:creationId xmlns:a16="http://schemas.microsoft.com/office/drawing/2014/main" id="{1D325A09-4473-702D-FB41-E090A2E7C5C1}"/>
              </a:ext>
            </a:extLst>
          </p:cNvPr>
          <p:cNvSpPr>
            <a:spLocks noGrp="1"/>
          </p:cNvSpPr>
          <p:nvPr>
            <p:ph type="sldNum" sz="quarter" idx="12"/>
          </p:nvPr>
        </p:nvSpPr>
        <p:spPr/>
        <p:txBody>
          <a:bodyPr/>
          <a:lstStyle/>
          <a:p>
            <a:fld id="{AE086683-F536-42AB-ABBC-F4803DFE8DBC}" type="slidenum">
              <a:rPr lang="sv-SE" smtClean="0"/>
              <a:t>15</a:t>
            </a:fld>
            <a:endParaRPr lang="sv-SE"/>
          </a:p>
        </p:txBody>
      </p:sp>
      <p:sp>
        <p:nvSpPr>
          <p:cNvPr id="4" name="Platshållare för innehåll 2">
            <a:extLst>
              <a:ext uri="{FF2B5EF4-FFF2-40B4-BE49-F238E27FC236}">
                <a16:creationId xmlns:a16="http://schemas.microsoft.com/office/drawing/2014/main" id="{B5654109-7746-2FAF-4DCF-81D4ED57D5D9}"/>
              </a:ext>
            </a:extLst>
          </p:cNvPr>
          <p:cNvSpPr txBox="1">
            <a:spLocks/>
          </p:cNvSpPr>
          <p:nvPr/>
        </p:nvSpPr>
        <p:spPr>
          <a:xfrm>
            <a:off x="6316636" y="1020726"/>
            <a:ext cx="4826852" cy="6387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a:t>Erbjuder hållbara produkter/tjänster</a:t>
            </a:r>
            <a:br>
              <a:rPr lang="sv-SE" sz="1600" b="1"/>
            </a:br>
            <a:r>
              <a:rPr lang="sv-SE" sz="1600"/>
              <a:t>I procent, fördelat per verksamhetsområde</a:t>
            </a:r>
          </a:p>
        </p:txBody>
      </p:sp>
      <p:sp>
        <p:nvSpPr>
          <p:cNvPr id="16" name="textruta 15">
            <a:extLst>
              <a:ext uri="{FF2B5EF4-FFF2-40B4-BE49-F238E27FC236}">
                <a16:creationId xmlns:a16="http://schemas.microsoft.com/office/drawing/2014/main" id="{FF6354EF-A28A-6D25-6025-45D971DA00EE}"/>
              </a:ext>
            </a:extLst>
          </p:cNvPr>
          <p:cNvSpPr txBox="1"/>
          <p:nvPr/>
        </p:nvSpPr>
        <p:spPr>
          <a:xfrm>
            <a:off x="3804833" y="6316799"/>
            <a:ext cx="4578617" cy="307777"/>
          </a:xfrm>
          <a:prstGeom prst="rect">
            <a:avLst/>
          </a:prstGeom>
        </p:spPr>
        <p:txBody>
          <a:bodyPr wrap="square">
            <a:spAutoFit/>
          </a:bodyPr>
          <a:lstStyle>
            <a:defPPr>
              <a:defRPr lang="sv-SE"/>
            </a:defPPr>
            <a:lvl1pPr algn="ctr">
              <a:defRPr sz="700"/>
            </a:lvl1pPr>
          </a:lstStyle>
          <a:p>
            <a:r>
              <a:rPr lang="sv-SE"/>
              <a:t>Hållbara produkter/tjänster hjälper kunderna att arbeta mer hållbart/utveckla mer hållbara produkter och tjänster, t.ex. ECO-designtjänster, miljötjänster, hållbarhetsrådgivning, energieffektivisering etc.</a:t>
            </a:r>
          </a:p>
        </p:txBody>
      </p:sp>
      <p:sp>
        <p:nvSpPr>
          <p:cNvPr id="23" name="textruta 22">
            <a:extLst>
              <a:ext uri="{FF2B5EF4-FFF2-40B4-BE49-F238E27FC236}">
                <a16:creationId xmlns:a16="http://schemas.microsoft.com/office/drawing/2014/main" id="{0DAAD9B9-BDFF-3E17-215F-9976900BBBC0}"/>
              </a:ext>
            </a:extLst>
          </p:cNvPr>
          <p:cNvSpPr txBox="1"/>
          <p:nvPr/>
        </p:nvSpPr>
        <p:spPr>
          <a:xfrm>
            <a:off x="3856259" y="2619405"/>
            <a:ext cx="492443" cy="230832"/>
          </a:xfrm>
          <a:prstGeom prst="rect">
            <a:avLst/>
          </a:prstGeom>
          <a:noFill/>
        </p:spPr>
        <p:txBody>
          <a:bodyPr wrap="none" rtlCol="0">
            <a:spAutoFit/>
          </a:bodyPr>
          <a:lstStyle/>
          <a:p>
            <a:r>
              <a:rPr lang="sv-SE" sz="900">
                <a:solidFill>
                  <a:schemeClr val="bg1"/>
                </a:solidFill>
              </a:rPr>
              <a:t>(84%)</a:t>
            </a:r>
          </a:p>
        </p:txBody>
      </p:sp>
      <p:sp>
        <p:nvSpPr>
          <p:cNvPr id="24" name="textruta 23">
            <a:extLst>
              <a:ext uri="{FF2B5EF4-FFF2-40B4-BE49-F238E27FC236}">
                <a16:creationId xmlns:a16="http://schemas.microsoft.com/office/drawing/2014/main" id="{E78ABAF8-0BB2-F6E9-DB31-2BA5F0284AD4}"/>
              </a:ext>
            </a:extLst>
          </p:cNvPr>
          <p:cNvSpPr txBox="1"/>
          <p:nvPr/>
        </p:nvSpPr>
        <p:spPr>
          <a:xfrm>
            <a:off x="3939419" y="3189302"/>
            <a:ext cx="492443" cy="230832"/>
          </a:xfrm>
          <a:prstGeom prst="rect">
            <a:avLst/>
          </a:prstGeom>
          <a:noFill/>
        </p:spPr>
        <p:txBody>
          <a:bodyPr wrap="none" rtlCol="0">
            <a:spAutoFit/>
          </a:bodyPr>
          <a:lstStyle/>
          <a:p>
            <a:r>
              <a:rPr lang="sv-SE" sz="900">
                <a:solidFill>
                  <a:schemeClr val="bg1"/>
                </a:solidFill>
              </a:rPr>
              <a:t>(84%)</a:t>
            </a:r>
          </a:p>
        </p:txBody>
      </p:sp>
      <p:sp>
        <p:nvSpPr>
          <p:cNvPr id="29" name="textruta 28">
            <a:extLst>
              <a:ext uri="{FF2B5EF4-FFF2-40B4-BE49-F238E27FC236}">
                <a16:creationId xmlns:a16="http://schemas.microsoft.com/office/drawing/2014/main" id="{731D594C-2F9D-81E4-B635-38BDB4C2E230}"/>
              </a:ext>
            </a:extLst>
          </p:cNvPr>
          <p:cNvSpPr txBox="1"/>
          <p:nvPr/>
        </p:nvSpPr>
        <p:spPr>
          <a:xfrm>
            <a:off x="3804833" y="3778802"/>
            <a:ext cx="492443" cy="230832"/>
          </a:xfrm>
          <a:prstGeom prst="rect">
            <a:avLst/>
          </a:prstGeom>
          <a:noFill/>
        </p:spPr>
        <p:txBody>
          <a:bodyPr wrap="none" rtlCol="0">
            <a:spAutoFit/>
          </a:bodyPr>
          <a:lstStyle/>
          <a:p>
            <a:r>
              <a:rPr lang="sv-SE" sz="900">
                <a:solidFill>
                  <a:schemeClr val="bg1"/>
                </a:solidFill>
              </a:rPr>
              <a:t>(92%)</a:t>
            </a:r>
          </a:p>
        </p:txBody>
      </p:sp>
      <p:sp>
        <p:nvSpPr>
          <p:cNvPr id="30" name="textruta 29">
            <a:extLst>
              <a:ext uri="{FF2B5EF4-FFF2-40B4-BE49-F238E27FC236}">
                <a16:creationId xmlns:a16="http://schemas.microsoft.com/office/drawing/2014/main" id="{5DEB161F-13F0-ED46-D890-0DE18E2ABF7D}"/>
              </a:ext>
            </a:extLst>
          </p:cNvPr>
          <p:cNvSpPr txBox="1"/>
          <p:nvPr/>
        </p:nvSpPr>
        <p:spPr>
          <a:xfrm>
            <a:off x="3922086" y="4373926"/>
            <a:ext cx="492443" cy="230832"/>
          </a:xfrm>
          <a:prstGeom prst="rect">
            <a:avLst/>
          </a:prstGeom>
          <a:noFill/>
        </p:spPr>
        <p:txBody>
          <a:bodyPr wrap="none" rtlCol="0">
            <a:spAutoFit/>
          </a:bodyPr>
          <a:lstStyle/>
          <a:p>
            <a:r>
              <a:rPr lang="sv-SE" sz="900">
                <a:solidFill>
                  <a:schemeClr val="bg1"/>
                </a:solidFill>
              </a:rPr>
              <a:t>(88%)</a:t>
            </a:r>
          </a:p>
        </p:txBody>
      </p:sp>
      <p:sp>
        <p:nvSpPr>
          <p:cNvPr id="31" name="textruta 30">
            <a:extLst>
              <a:ext uri="{FF2B5EF4-FFF2-40B4-BE49-F238E27FC236}">
                <a16:creationId xmlns:a16="http://schemas.microsoft.com/office/drawing/2014/main" id="{3742A85B-80C5-63D3-0081-9A93147FD30B}"/>
              </a:ext>
            </a:extLst>
          </p:cNvPr>
          <p:cNvSpPr txBox="1"/>
          <p:nvPr/>
        </p:nvSpPr>
        <p:spPr>
          <a:xfrm>
            <a:off x="3630896" y="4963426"/>
            <a:ext cx="492443" cy="230832"/>
          </a:xfrm>
          <a:prstGeom prst="rect">
            <a:avLst/>
          </a:prstGeom>
          <a:noFill/>
        </p:spPr>
        <p:txBody>
          <a:bodyPr wrap="none" rtlCol="0">
            <a:spAutoFit/>
          </a:bodyPr>
          <a:lstStyle/>
          <a:p>
            <a:r>
              <a:rPr lang="sv-SE" sz="900">
                <a:solidFill>
                  <a:schemeClr val="bg1"/>
                </a:solidFill>
              </a:rPr>
              <a:t>(64%)</a:t>
            </a:r>
          </a:p>
        </p:txBody>
      </p:sp>
      <p:sp>
        <p:nvSpPr>
          <p:cNvPr id="33" name="Ned 32">
            <a:extLst>
              <a:ext uri="{FF2B5EF4-FFF2-40B4-BE49-F238E27FC236}">
                <a16:creationId xmlns:a16="http://schemas.microsoft.com/office/drawing/2014/main" id="{8BEAA544-BEFB-636A-2A93-BA9E1B9C7818}"/>
              </a:ext>
            </a:extLst>
          </p:cNvPr>
          <p:cNvSpPr/>
          <p:nvPr/>
        </p:nvSpPr>
        <p:spPr>
          <a:xfrm rot="10800000">
            <a:off x="3217441" y="2672205"/>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34">
            <a:extLst>
              <a:ext uri="{FF2B5EF4-FFF2-40B4-BE49-F238E27FC236}">
                <a16:creationId xmlns:a16="http://schemas.microsoft.com/office/drawing/2014/main" id="{1C55DA47-3944-EB86-BCBA-72DBBA384BD1}"/>
              </a:ext>
            </a:extLst>
          </p:cNvPr>
          <p:cNvSpPr/>
          <p:nvPr/>
        </p:nvSpPr>
        <p:spPr>
          <a:xfrm>
            <a:off x="3217440" y="3854443"/>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6506D9D8-5B7D-D0AA-740B-FA1577A370D2}"/>
              </a:ext>
            </a:extLst>
          </p:cNvPr>
          <p:cNvSpPr/>
          <p:nvPr/>
        </p:nvSpPr>
        <p:spPr>
          <a:xfrm rot="10800000">
            <a:off x="3215783" y="4457729"/>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Ned 37">
            <a:extLst>
              <a:ext uri="{FF2B5EF4-FFF2-40B4-BE49-F238E27FC236}">
                <a16:creationId xmlns:a16="http://schemas.microsoft.com/office/drawing/2014/main" id="{351DDCD5-4EE0-7B52-8717-D468B03270D2}"/>
              </a:ext>
            </a:extLst>
          </p:cNvPr>
          <p:cNvSpPr/>
          <p:nvPr/>
        </p:nvSpPr>
        <p:spPr>
          <a:xfrm rot="10800000">
            <a:off x="3217440" y="501444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Höger klammerparentes 41">
            <a:extLst>
              <a:ext uri="{FF2B5EF4-FFF2-40B4-BE49-F238E27FC236}">
                <a16:creationId xmlns:a16="http://schemas.microsoft.com/office/drawing/2014/main" id="{6AE940C8-9824-FCC1-6C93-896201FE5006}"/>
              </a:ext>
            </a:extLst>
          </p:cNvPr>
          <p:cNvSpPr/>
          <p:nvPr/>
        </p:nvSpPr>
        <p:spPr>
          <a:xfrm rot="16200000">
            <a:off x="9322746" y="1299787"/>
            <a:ext cx="237002" cy="2410982"/>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3" name="textruta 42">
            <a:extLst>
              <a:ext uri="{FF2B5EF4-FFF2-40B4-BE49-F238E27FC236}">
                <a16:creationId xmlns:a16="http://schemas.microsoft.com/office/drawing/2014/main" id="{7E4C9C88-97D2-09CF-0E02-2126719B1B58}"/>
              </a:ext>
            </a:extLst>
          </p:cNvPr>
          <p:cNvSpPr txBox="1"/>
          <p:nvPr/>
        </p:nvSpPr>
        <p:spPr>
          <a:xfrm>
            <a:off x="8995724" y="2142848"/>
            <a:ext cx="755335" cy="230832"/>
          </a:xfrm>
          <a:prstGeom prst="rect">
            <a:avLst/>
          </a:prstGeom>
          <a:noFill/>
        </p:spPr>
        <p:txBody>
          <a:bodyPr wrap="none" rtlCol="0">
            <a:spAutoFit/>
          </a:bodyPr>
          <a:lstStyle/>
          <a:p>
            <a:r>
              <a:rPr lang="sv-SE" sz="900" b="1"/>
              <a:t>81% </a:t>
            </a:r>
            <a:r>
              <a:rPr lang="sv-SE" sz="900"/>
              <a:t>(77%)</a:t>
            </a:r>
          </a:p>
        </p:txBody>
      </p:sp>
      <p:sp>
        <p:nvSpPr>
          <p:cNvPr id="45" name="Höger klammerparentes 44">
            <a:extLst>
              <a:ext uri="{FF2B5EF4-FFF2-40B4-BE49-F238E27FC236}">
                <a16:creationId xmlns:a16="http://schemas.microsoft.com/office/drawing/2014/main" id="{99C3ECD5-4D33-F8E4-F2EB-6100B707DB37}"/>
              </a:ext>
            </a:extLst>
          </p:cNvPr>
          <p:cNvSpPr/>
          <p:nvPr/>
        </p:nvSpPr>
        <p:spPr>
          <a:xfrm rot="16200000">
            <a:off x="9450463" y="1824801"/>
            <a:ext cx="87810" cy="253777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Höger klammerparentes 48">
            <a:extLst>
              <a:ext uri="{FF2B5EF4-FFF2-40B4-BE49-F238E27FC236}">
                <a16:creationId xmlns:a16="http://schemas.microsoft.com/office/drawing/2014/main" id="{12777221-56AE-C5D2-D935-75E5668E8080}"/>
              </a:ext>
            </a:extLst>
          </p:cNvPr>
          <p:cNvSpPr/>
          <p:nvPr/>
        </p:nvSpPr>
        <p:spPr>
          <a:xfrm rot="16200000">
            <a:off x="9465582" y="2336791"/>
            <a:ext cx="161410" cy="2599033"/>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Höger klammerparentes 49">
            <a:extLst>
              <a:ext uri="{FF2B5EF4-FFF2-40B4-BE49-F238E27FC236}">
                <a16:creationId xmlns:a16="http://schemas.microsoft.com/office/drawing/2014/main" id="{B717E19F-DE94-5F38-10BD-65EAB07BEA5C}"/>
              </a:ext>
            </a:extLst>
          </p:cNvPr>
          <p:cNvSpPr/>
          <p:nvPr/>
        </p:nvSpPr>
        <p:spPr>
          <a:xfrm rot="16200000">
            <a:off x="9472624" y="2842174"/>
            <a:ext cx="104754" cy="2599037"/>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8" name="Höger klammerparentes 57">
            <a:extLst>
              <a:ext uri="{FF2B5EF4-FFF2-40B4-BE49-F238E27FC236}">
                <a16:creationId xmlns:a16="http://schemas.microsoft.com/office/drawing/2014/main" id="{8ABCC794-601C-B9A0-5664-CF92E4509C94}"/>
              </a:ext>
            </a:extLst>
          </p:cNvPr>
          <p:cNvSpPr/>
          <p:nvPr/>
        </p:nvSpPr>
        <p:spPr>
          <a:xfrm rot="16200000">
            <a:off x="9504042" y="3274632"/>
            <a:ext cx="164799" cy="2721921"/>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5" name="textruta 64">
            <a:extLst>
              <a:ext uri="{FF2B5EF4-FFF2-40B4-BE49-F238E27FC236}">
                <a16:creationId xmlns:a16="http://schemas.microsoft.com/office/drawing/2014/main" id="{906B120B-DABB-C704-A1E2-64654A8EED0B}"/>
              </a:ext>
            </a:extLst>
          </p:cNvPr>
          <p:cNvSpPr txBox="1"/>
          <p:nvPr/>
        </p:nvSpPr>
        <p:spPr>
          <a:xfrm>
            <a:off x="9146853" y="2859702"/>
            <a:ext cx="755335" cy="230832"/>
          </a:xfrm>
          <a:prstGeom prst="rect">
            <a:avLst/>
          </a:prstGeom>
          <a:noFill/>
        </p:spPr>
        <p:txBody>
          <a:bodyPr wrap="none" rtlCol="0">
            <a:spAutoFit/>
          </a:bodyPr>
          <a:lstStyle/>
          <a:p>
            <a:r>
              <a:rPr lang="sv-SE" sz="900" b="1"/>
              <a:t>84% </a:t>
            </a:r>
            <a:r>
              <a:rPr lang="sv-SE" sz="900"/>
              <a:t>(74%)</a:t>
            </a:r>
          </a:p>
        </p:txBody>
      </p:sp>
      <p:sp>
        <p:nvSpPr>
          <p:cNvPr id="67" name="textruta 66">
            <a:extLst>
              <a:ext uri="{FF2B5EF4-FFF2-40B4-BE49-F238E27FC236}">
                <a16:creationId xmlns:a16="http://schemas.microsoft.com/office/drawing/2014/main" id="{E2126D2C-6099-FE20-758A-CA661F827813}"/>
              </a:ext>
            </a:extLst>
          </p:cNvPr>
          <p:cNvSpPr txBox="1"/>
          <p:nvPr/>
        </p:nvSpPr>
        <p:spPr>
          <a:xfrm>
            <a:off x="9100679" y="3400377"/>
            <a:ext cx="755335" cy="230832"/>
          </a:xfrm>
          <a:prstGeom prst="rect">
            <a:avLst/>
          </a:prstGeom>
          <a:noFill/>
        </p:spPr>
        <p:txBody>
          <a:bodyPr wrap="square" rtlCol="0">
            <a:spAutoFit/>
          </a:bodyPr>
          <a:lstStyle/>
          <a:p>
            <a:r>
              <a:rPr lang="sv-SE" sz="900" b="1"/>
              <a:t>87% </a:t>
            </a:r>
            <a:r>
              <a:rPr lang="sv-SE" sz="900"/>
              <a:t>(71%)</a:t>
            </a:r>
          </a:p>
        </p:txBody>
      </p:sp>
      <p:sp>
        <p:nvSpPr>
          <p:cNvPr id="68" name="textruta 67">
            <a:extLst>
              <a:ext uri="{FF2B5EF4-FFF2-40B4-BE49-F238E27FC236}">
                <a16:creationId xmlns:a16="http://schemas.microsoft.com/office/drawing/2014/main" id="{C22A7D01-ABAB-A08A-6476-C7E90A6DBCAD}"/>
              </a:ext>
            </a:extLst>
          </p:cNvPr>
          <p:cNvSpPr txBox="1"/>
          <p:nvPr/>
        </p:nvSpPr>
        <p:spPr>
          <a:xfrm>
            <a:off x="9167284" y="3903304"/>
            <a:ext cx="755335" cy="230832"/>
          </a:xfrm>
          <a:prstGeom prst="rect">
            <a:avLst/>
          </a:prstGeom>
          <a:noFill/>
        </p:spPr>
        <p:txBody>
          <a:bodyPr wrap="none" rtlCol="0">
            <a:spAutoFit/>
          </a:bodyPr>
          <a:lstStyle/>
          <a:p>
            <a:r>
              <a:rPr lang="sv-SE" sz="900" b="1"/>
              <a:t>85% </a:t>
            </a:r>
            <a:r>
              <a:rPr lang="sv-SE" sz="900"/>
              <a:t>(86%)</a:t>
            </a:r>
          </a:p>
        </p:txBody>
      </p:sp>
      <p:sp>
        <p:nvSpPr>
          <p:cNvPr id="70" name="textruta 69">
            <a:extLst>
              <a:ext uri="{FF2B5EF4-FFF2-40B4-BE49-F238E27FC236}">
                <a16:creationId xmlns:a16="http://schemas.microsoft.com/office/drawing/2014/main" id="{9F50EB19-3200-8C40-3DFA-5AB2D40F2E74}"/>
              </a:ext>
            </a:extLst>
          </p:cNvPr>
          <p:cNvSpPr txBox="1"/>
          <p:nvPr/>
        </p:nvSpPr>
        <p:spPr>
          <a:xfrm>
            <a:off x="9159861" y="4395746"/>
            <a:ext cx="799732" cy="230832"/>
          </a:xfrm>
          <a:prstGeom prst="rect">
            <a:avLst/>
          </a:prstGeom>
          <a:noFill/>
        </p:spPr>
        <p:txBody>
          <a:bodyPr wrap="square" rtlCol="0">
            <a:spAutoFit/>
          </a:bodyPr>
          <a:lstStyle/>
          <a:p>
            <a:r>
              <a:rPr lang="sv-SE" sz="900" b="1"/>
              <a:t>88% </a:t>
            </a:r>
            <a:r>
              <a:rPr lang="sv-SE" sz="900"/>
              <a:t>(86%)</a:t>
            </a:r>
          </a:p>
        </p:txBody>
      </p:sp>
      <p:sp>
        <p:nvSpPr>
          <p:cNvPr id="74" name="Ned 73">
            <a:extLst>
              <a:ext uri="{FF2B5EF4-FFF2-40B4-BE49-F238E27FC236}">
                <a16:creationId xmlns:a16="http://schemas.microsoft.com/office/drawing/2014/main" id="{CFD0F614-804E-EA2B-385D-39C9D43E5A18}"/>
              </a:ext>
            </a:extLst>
          </p:cNvPr>
          <p:cNvSpPr/>
          <p:nvPr/>
        </p:nvSpPr>
        <p:spPr>
          <a:xfrm rot="10800000">
            <a:off x="9089958" y="289423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Ned 74">
            <a:extLst>
              <a:ext uri="{FF2B5EF4-FFF2-40B4-BE49-F238E27FC236}">
                <a16:creationId xmlns:a16="http://schemas.microsoft.com/office/drawing/2014/main" id="{A8E39B97-D831-C148-8C18-6C5A864CDA90}"/>
              </a:ext>
            </a:extLst>
          </p:cNvPr>
          <p:cNvSpPr/>
          <p:nvPr/>
        </p:nvSpPr>
        <p:spPr>
          <a:xfrm rot="10800000">
            <a:off x="9061645" y="347698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Ned 76">
            <a:extLst>
              <a:ext uri="{FF2B5EF4-FFF2-40B4-BE49-F238E27FC236}">
                <a16:creationId xmlns:a16="http://schemas.microsoft.com/office/drawing/2014/main" id="{C7E84DFE-0F9A-C70B-4D47-657007EDCFC2}"/>
              </a:ext>
            </a:extLst>
          </p:cNvPr>
          <p:cNvSpPr/>
          <p:nvPr/>
        </p:nvSpPr>
        <p:spPr>
          <a:xfrm rot="10800000">
            <a:off x="9121999" y="446720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textruta 77">
            <a:extLst>
              <a:ext uri="{FF2B5EF4-FFF2-40B4-BE49-F238E27FC236}">
                <a16:creationId xmlns:a16="http://schemas.microsoft.com/office/drawing/2014/main" id="{23D6943C-A97B-307A-D65E-377DCAC27206}"/>
              </a:ext>
            </a:extLst>
          </p:cNvPr>
          <p:cNvSpPr txBox="1"/>
          <p:nvPr/>
        </p:nvSpPr>
        <p:spPr>
          <a:xfrm>
            <a:off x="524161" y="1660762"/>
            <a:ext cx="2166443" cy="553998"/>
          </a:xfrm>
          <a:prstGeom prst="rect">
            <a:avLst/>
          </a:prstGeom>
          <a:noFill/>
        </p:spPr>
        <p:txBody>
          <a:bodyPr wrap="square" rtlCol="0">
            <a:spAutoFit/>
          </a:bodyPr>
          <a:lstStyle/>
          <a:p>
            <a:pPr algn="ctr"/>
            <a:r>
              <a:rPr lang="sv-SE" sz="1000" i="1"/>
              <a:t>Andelen företag med interna processer för eget </a:t>
            </a:r>
            <a:r>
              <a:rPr lang="sv-SE" sz="1000" i="1" err="1"/>
              <a:t>hållbarhets-arbete</a:t>
            </a:r>
            <a:r>
              <a:rPr lang="sv-SE" sz="1000" i="1"/>
              <a:t> är högt och fortsätter att öka </a:t>
            </a:r>
          </a:p>
        </p:txBody>
      </p:sp>
      <p:sp>
        <p:nvSpPr>
          <p:cNvPr id="80" name="textruta 79">
            <a:extLst>
              <a:ext uri="{FF2B5EF4-FFF2-40B4-BE49-F238E27FC236}">
                <a16:creationId xmlns:a16="http://schemas.microsoft.com/office/drawing/2014/main" id="{58CCC704-A9A8-990B-8B6A-2963C014F2DF}"/>
              </a:ext>
            </a:extLst>
          </p:cNvPr>
          <p:cNvSpPr txBox="1"/>
          <p:nvPr/>
        </p:nvSpPr>
        <p:spPr>
          <a:xfrm>
            <a:off x="6263080" y="1630762"/>
            <a:ext cx="2271603" cy="553998"/>
          </a:xfrm>
          <a:prstGeom prst="rect">
            <a:avLst/>
          </a:prstGeom>
          <a:noFill/>
        </p:spPr>
        <p:txBody>
          <a:bodyPr wrap="square" rtlCol="0">
            <a:spAutoFit/>
          </a:bodyPr>
          <a:lstStyle/>
          <a:p>
            <a:pPr algn="ctr"/>
            <a:r>
              <a:rPr lang="sv-SE" sz="1000" i="1"/>
              <a:t>Medlemsföretagens utbud av hållbara produkter och tjänsteerbjudanden är högt och ökar</a:t>
            </a:r>
          </a:p>
        </p:txBody>
      </p:sp>
      <p:sp>
        <p:nvSpPr>
          <p:cNvPr id="19" name="Ned 34">
            <a:extLst>
              <a:ext uri="{FF2B5EF4-FFF2-40B4-BE49-F238E27FC236}">
                <a16:creationId xmlns:a16="http://schemas.microsoft.com/office/drawing/2014/main" id="{EF1B8768-8282-47C9-CA78-77919BB30C68}"/>
              </a:ext>
            </a:extLst>
          </p:cNvPr>
          <p:cNvSpPr/>
          <p:nvPr/>
        </p:nvSpPr>
        <p:spPr>
          <a:xfrm>
            <a:off x="9132054" y="396817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34">
            <a:extLst>
              <a:ext uri="{FF2B5EF4-FFF2-40B4-BE49-F238E27FC236}">
                <a16:creationId xmlns:a16="http://schemas.microsoft.com/office/drawing/2014/main" id="{154CD24F-55FC-E8CA-1CB6-20B8D7E5A125}"/>
              </a:ext>
            </a:extLst>
          </p:cNvPr>
          <p:cNvSpPr/>
          <p:nvPr/>
        </p:nvSpPr>
        <p:spPr>
          <a:xfrm rot="10800000">
            <a:off x="8951442" y="2215069"/>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38B79734-99AA-2C43-0A19-7E16E4B883D6}"/>
              </a:ext>
            </a:extLst>
          </p:cNvPr>
          <p:cNvSpPr/>
          <p:nvPr/>
        </p:nvSpPr>
        <p:spPr>
          <a:xfrm>
            <a:off x="425340" y="1588110"/>
            <a:ext cx="2420191" cy="70788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D83D7D7F-546E-028C-497D-3A806248D742}"/>
              </a:ext>
            </a:extLst>
          </p:cNvPr>
          <p:cNvSpPr/>
          <p:nvPr/>
        </p:nvSpPr>
        <p:spPr>
          <a:xfrm>
            <a:off x="6275236" y="1551905"/>
            <a:ext cx="2247293" cy="7719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32">
            <a:extLst>
              <a:ext uri="{FF2B5EF4-FFF2-40B4-BE49-F238E27FC236}">
                <a16:creationId xmlns:a16="http://schemas.microsoft.com/office/drawing/2014/main" id="{1BF797C0-7A43-C827-6F24-B5BF350EA1B2}"/>
              </a:ext>
            </a:extLst>
          </p:cNvPr>
          <p:cNvSpPr/>
          <p:nvPr/>
        </p:nvSpPr>
        <p:spPr>
          <a:xfrm rot="10800000">
            <a:off x="3215783" y="327157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46295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5A0EDA64-C53D-0D49-804A-63AAB99FDD52}"/>
              </a:ext>
            </a:extLst>
          </p:cNvPr>
          <p:cNvSpPr/>
          <p:nvPr/>
        </p:nvSpPr>
        <p:spPr>
          <a:xfrm>
            <a:off x="6099305"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16">
            <a:extLst>
              <a:ext uri="{FF2B5EF4-FFF2-40B4-BE49-F238E27FC236}">
                <a16:creationId xmlns:a16="http://schemas.microsoft.com/office/drawing/2014/main" id="{6331C278-1D91-D469-AB81-E4D4FA1D5A66}"/>
              </a:ext>
            </a:extLst>
          </p:cNvPr>
          <p:cNvSpPr/>
          <p:nvPr/>
        </p:nvSpPr>
        <p:spPr>
          <a:xfrm>
            <a:off x="7124700" y="2073154"/>
            <a:ext cx="4848263" cy="40320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3" name="Diagram 22">
            <a:extLst>
              <a:ext uri="{FF2B5EF4-FFF2-40B4-BE49-F238E27FC236}">
                <a16:creationId xmlns:a16="http://schemas.microsoft.com/office/drawing/2014/main" id="{7B785C1F-A746-2587-37B0-9181E3560D6B}"/>
              </a:ext>
            </a:extLst>
          </p:cNvPr>
          <p:cNvGraphicFramePr>
            <a:graphicFrameLocks/>
          </p:cNvGraphicFramePr>
          <p:nvPr>
            <p:extLst>
              <p:ext uri="{D42A27DB-BD31-4B8C-83A1-F6EECF244321}">
                <p14:modId xmlns:p14="http://schemas.microsoft.com/office/powerpoint/2010/main" val="340037131"/>
              </p:ext>
            </p:extLst>
          </p:nvPr>
        </p:nvGraphicFramePr>
        <p:xfrm>
          <a:off x="5950325" y="1771650"/>
          <a:ext cx="6096001" cy="4235045"/>
        </p:xfrm>
        <a:graphic>
          <a:graphicData uri="http://schemas.openxmlformats.org/drawingml/2006/chart">
            <c:chart xmlns:c="http://schemas.openxmlformats.org/drawingml/2006/chart" xmlns:r="http://schemas.openxmlformats.org/officeDocument/2006/relationships" r:id="rId2"/>
          </a:graphicData>
        </a:graphic>
      </p:graphicFrame>
      <p:sp>
        <p:nvSpPr>
          <p:cNvPr id="45" name="Rectangle 16">
            <a:extLst>
              <a:ext uri="{FF2B5EF4-FFF2-40B4-BE49-F238E27FC236}">
                <a16:creationId xmlns:a16="http://schemas.microsoft.com/office/drawing/2014/main" id="{C4D2D7D1-450D-7C49-8670-FC3A5BC44D19}"/>
              </a:ext>
            </a:extLst>
          </p:cNvPr>
          <p:cNvSpPr/>
          <p:nvPr/>
        </p:nvSpPr>
        <p:spPr>
          <a:xfrm>
            <a:off x="829792" y="2157289"/>
            <a:ext cx="4595648" cy="40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37B5BE64-37FB-564E-62AF-A10741667CB2}"/>
              </a:ext>
            </a:extLst>
          </p:cNvPr>
          <p:cNvGraphicFramePr>
            <a:graphicFrameLocks/>
          </p:cNvGraphicFramePr>
          <p:nvPr>
            <p:extLst>
              <p:ext uri="{D42A27DB-BD31-4B8C-83A1-F6EECF244321}">
                <p14:modId xmlns:p14="http://schemas.microsoft.com/office/powerpoint/2010/main" val="250388858"/>
              </p:ext>
            </p:extLst>
          </p:nvPr>
        </p:nvGraphicFramePr>
        <p:xfrm>
          <a:off x="362299" y="1890179"/>
          <a:ext cx="4835525" cy="394709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ruta 55">
            <a:extLst>
              <a:ext uri="{FF2B5EF4-FFF2-40B4-BE49-F238E27FC236}">
                <a16:creationId xmlns:a16="http://schemas.microsoft.com/office/drawing/2014/main" id="{8185D297-7F31-084F-A63A-3D7B9CC1EC80}"/>
              </a:ext>
            </a:extLst>
          </p:cNvPr>
          <p:cNvSpPr txBox="1"/>
          <p:nvPr/>
        </p:nvSpPr>
        <p:spPr>
          <a:xfrm>
            <a:off x="8105026" y="1435225"/>
            <a:ext cx="1113199" cy="600164"/>
          </a:xfrm>
          <a:prstGeom prst="rect">
            <a:avLst/>
          </a:prstGeom>
          <a:noFill/>
        </p:spPr>
        <p:txBody>
          <a:bodyPr wrap="square" rtlCol="0">
            <a:spAutoFit/>
          </a:bodyPr>
          <a:lstStyle/>
          <a:p>
            <a:pPr algn="ctr"/>
            <a:r>
              <a:rPr lang="sv-SE" sz="800" i="1"/>
              <a:t>Andelen som arbetar strategiskt med AI</a:t>
            </a:r>
            <a:br>
              <a:rPr lang="sv-SE" sz="900" b="1"/>
            </a:br>
            <a:r>
              <a:rPr lang="sv-SE" sz="900" b="1"/>
              <a:t>63%</a:t>
            </a:r>
            <a:endParaRPr lang="sv-SE" sz="900"/>
          </a:p>
        </p:txBody>
      </p:sp>
      <p:sp>
        <p:nvSpPr>
          <p:cNvPr id="2" name="Rubrik 1">
            <a:extLst>
              <a:ext uri="{FF2B5EF4-FFF2-40B4-BE49-F238E27FC236}">
                <a16:creationId xmlns:a16="http://schemas.microsoft.com/office/drawing/2014/main" id="{B9014EB2-EDBF-5241-A449-5A794DFFC719}"/>
              </a:ext>
            </a:extLst>
          </p:cNvPr>
          <p:cNvSpPr>
            <a:spLocks noGrp="1"/>
          </p:cNvSpPr>
          <p:nvPr>
            <p:ph type="title"/>
          </p:nvPr>
        </p:nvSpPr>
        <p:spPr>
          <a:xfrm>
            <a:off x="415787" y="293413"/>
            <a:ext cx="11341927" cy="514662"/>
          </a:xfrm>
        </p:spPr>
        <p:txBody>
          <a:bodyPr/>
          <a:lstStyle/>
          <a:p>
            <a:r>
              <a:rPr lang="sv-SE"/>
              <a:t>53 procent har en digital strategi 	     63 procent arbetar strategiskt med AI</a:t>
            </a:r>
          </a:p>
        </p:txBody>
      </p:sp>
      <p:sp>
        <p:nvSpPr>
          <p:cNvPr id="3" name="Platshållare för innehåll 2">
            <a:extLst>
              <a:ext uri="{FF2B5EF4-FFF2-40B4-BE49-F238E27FC236}">
                <a16:creationId xmlns:a16="http://schemas.microsoft.com/office/drawing/2014/main" id="{E04FB1C1-CC79-D14A-ACD7-BF31EE07BE17}"/>
              </a:ext>
            </a:extLst>
          </p:cNvPr>
          <p:cNvSpPr>
            <a:spLocks noGrp="1"/>
          </p:cNvSpPr>
          <p:nvPr>
            <p:ph idx="1"/>
          </p:nvPr>
        </p:nvSpPr>
        <p:spPr>
          <a:xfrm>
            <a:off x="415787" y="1020726"/>
            <a:ext cx="4427675" cy="373783"/>
          </a:xfrm>
        </p:spPr>
        <p:txBody>
          <a:bodyPr/>
          <a:lstStyle/>
          <a:p>
            <a:r>
              <a:rPr lang="sv-SE" b="1"/>
              <a:t>Andelen som har en uttalad digital strategi ökar</a:t>
            </a:r>
          </a:p>
        </p:txBody>
      </p:sp>
      <p:sp>
        <p:nvSpPr>
          <p:cNvPr id="4" name="Platshållare för sidfot 3">
            <a:extLst>
              <a:ext uri="{FF2B5EF4-FFF2-40B4-BE49-F238E27FC236}">
                <a16:creationId xmlns:a16="http://schemas.microsoft.com/office/drawing/2014/main" id="{858BA703-220F-5A41-9BC4-BDC3D72549FE}"/>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010A32A8-464F-6F40-940A-11DDA6EC6C4A}"/>
              </a:ext>
            </a:extLst>
          </p:cNvPr>
          <p:cNvSpPr>
            <a:spLocks noGrp="1"/>
          </p:cNvSpPr>
          <p:nvPr>
            <p:ph type="sldNum" sz="quarter" idx="12"/>
          </p:nvPr>
        </p:nvSpPr>
        <p:spPr/>
        <p:txBody>
          <a:bodyPr/>
          <a:lstStyle/>
          <a:p>
            <a:fld id="{AE086683-F536-42AB-ABBC-F4803DFE8DBC}" type="slidenum">
              <a:rPr lang="sv-SE" smtClean="0"/>
              <a:t>16</a:t>
            </a:fld>
            <a:endParaRPr lang="sv-SE"/>
          </a:p>
        </p:txBody>
      </p:sp>
      <p:sp>
        <p:nvSpPr>
          <p:cNvPr id="21" name="Platshållare för innehåll 2">
            <a:extLst>
              <a:ext uri="{FF2B5EF4-FFF2-40B4-BE49-F238E27FC236}">
                <a16:creationId xmlns:a16="http://schemas.microsoft.com/office/drawing/2014/main" id="{B265B6E1-5F39-3246-A570-686BEE12947D}"/>
              </a:ext>
            </a:extLst>
          </p:cNvPr>
          <p:cNvSpPr txBox="1">
            <a:spLocks/>
          </p:cNvSpPr>
          <p:nvPr/>
        </p:nvSpPr>
        <p:spPr>
          <a:xfrm>
            <a:off x="6318823" y="1020524"/>
            <a:ext cx="4800282" cy="4244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a:t>Arkitektföretagen har högst andel företag som arbetar strategiskt med AI</a:t>
            </a:r>
          </a:p>
        </p:txBody>
      </p:sp>
      <p:sp>
        <p:nvSpPr>
          <p:cNvPr id="7" name="Höger klammerparentes 6">
            <a:extLst>
              <a:ext uri="{FF2B5EF4-FFF2-40B4-BE49-F238E27FC236}">
                <a16:creationId xmlns:a16="http://schemas.microsoft.com/office/drawing/2014/main" id="{A55A243F-6F3B-7A47-A83E-074F6C87999C}"/>
              </a:ext>
            </a:extLst>
          </p:cNvPr>
          <p:cNvSpPr/>
          <p:nvPr/>
        </p:nvSpPr>
        <p:spPr>
          <a:xfrm rot="16200000">
            <a:off x="8989808" y="2120246"/>
            <a:ext cx="118615" cy="2609119"/>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a:extLst>
              <a:ext uri="{FF2B5EF4-FFF2-40B4-BE49-F238E27FC236}">
                <a16:creationId xmlns:a16="http://schemas.microsoft.com/office/drawing/2014/main" id="{20BE484F-DD87-BC49-A7A7-F4E131AA2BBD}"/>
              </a:ext>
            </a:extLst>
          </p:cNvPr>
          <p:cNvSpPr txBox="1"/>
          <p:nvPr/>
        </p:nvSpPr>
        <p:spPr>
          <a:xfrm>
            <a:off x="8823606" y="3148045"/>
            <a:ext cx="415498" cy="230832"/>
          </a:xfrm>
          <a:prstGeom prst="rect">
            <a:avLst/>
          </a:prstGeom>
          <a:noFill/>
        </p:spPr>
        <p:txBody>
          <a:bodyPr wrap="none" rtlCol="0">
            <a:spAutoFit/>
          </a:bodyPr>
          <a:lstStyle/>
          <a:p>
            <a:r>
              <a:rPr lang="sv-SE" sz="900" b="1"/>
              <a:t>64%</a:t>
            </a:r>
            <a:endParaRPr lang="sv-SE" sz="900"/>
          </a:p>
        </p:txBody>
      </p:sp>
      <p:sp>
        <p:nvSpPr>
          <p:cNvPr id="49" name="Höger klammerparentes 48">
            <a:extLst>
              <a:ext uri="{FF2B5EF4-FFF2-40B4-BE49-F238E27FC236}">
                <a16:creationId xmlns:a16="http://schemas.microsoft.com/office/drawing/2014/main" id="{0A1B999B-1751-A146-8B41-E09549F990C8}"/>
              </a:ext>
            </a:extLst>
          </p:cNvPr>
          <p:cNvSpPr/>
          <p:nvPr/>
        </p:nvSpPr>
        <p:spPr>
          <a:xfrm rot="16200000">
            <a:off x="8727509" y="1708440"/>
            <a:ext cx="104145" cy="2081386"/>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ruta 49">
            <a:extLst>
              <a:ext uri="{FF2B5EF4-FFF2-40B4-BE49-F238E27FC236}">
                <a16:creationId xmlns:a16="http://schemas.microsoft.com/office/drawing/2014/main" id="{19C5B7BD-2A50-3A44-BA02-A640E71244F3}"/>
              </a:ext>
            </a:extLst>
          </p:cNvPr>
          <p:cNvSpPr txBox="1"/>
          <p:nvPr/>
        </p:nvSpPr>
        <p:spPr>
          <a:xfrm>
            <a:off x="8543884" y="2484265"/>
            <a:ext cx="505231" cy="230832"/>
          </a:xfrm>
          <a:prstGeom prst="rect">
            <a:avLst/>
          </a:prstGeom>
          <a:noFill/>
        </p:spPr>
        <p:txBody>
          <a:bodyPr wrap="square" rtlCol="0">
            <a:spAutoFit/>
          </a:bodyPr>
          <a:lstStyle/>
          <a:p>
            <a:r>
              <a:rPr lang="sv-SE" sz="900" b="1"/>
              <a:t>50%</a:t>
            </a:r>
            <a:endParaRPr lang="sv-SE" sz="900"/>
          </a:p>
        </p:txBody>
      </p:sp>
      <p:sp>
        <p:nvSpPr>
          <p:cNvPr id="51" name="Höger klammerparentes 50">
            <a:extLst>
              <a:ext uri="{FF2B5EF4-FFF2-40B4-BE49-F238E27FC236}">
                <a16:creationId xmlns:a16="http://schemas.microsoft.com/office/drawing/2014/main" id="{92F14ACF-DC58-F542-B0AD-C9AFD10E278B}"/>
              </a:ext>
            </a:extLst>
          </p:cNvPr>
          <p:cNvSpPr/>
          <p:nvPr/>
        </p:nvSpPr>
        <p:spPr>
          <a:xfrm rot="16200000">
            <a:off x="9297279" y="2560408"/>
            <a:ext cx="45719" cy="3182437"/>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ruta 51">
            <a:extLst>
              <a:ext uri="{FF2B5EF4-FFF2-40B4-BE49-F238E27FC236}">
                <a16:creationId xmlns:a16="http://schemas.microsoft.com/office/drawing/2014/main" id="{99C98170-DCC0-0249-8A8D-621317DC8233}"/>
              </a:ext>
            </a:extLst>
          </p:cNvPr>
          <p:cNvSpPr txBox="1"/>
          <p:nvPr/>
        </p:nvSpPr>
        <p:spPr>
          <a:xfrm>
            <a:off x="9112389" y="3935745"/>
            <a:ext cx="415498" cy="230832"/>
          </a:xfrm>
          <a:prstGeom prst="rect">
            <a:avLst/>
          </a:prstGeom>
          <a:noFill/>
        </p:spPr>
        <p:txBody>
          <a:bodyPr wrap="none" rtlCol="0">
            <a:spAutoFit/>
          </a:bodyPr>
          <a:lstStyle/>
          <a:p>
            <a:r>
              <a:rPr lang="sv-SE" sz="900" b="1"/>
              <a:t>78%</a:t>
            </a:r>
            <a:endParaRPr lang="sv-SE" sz="900"/>
          </a:p>
        </p:txBody>
      </p:sp>
      <p:sp>
        <p:nvSpPr>
          <p:cNvPr id="53" name="Höger klammerparentes 52">
            <a:extLst>
              <a:ext uri="{FF2B5EF4-FFF2-40B4-BE49-F238E27FC236}">
                <a16:creationId xmlns:a16="http://schemas.microsoft.com/office/drawing/2014/main" id="{4D8A5AD1-71F6-474E-9606-12EF187AB311}"/>
              </a:ext>
            </a:extLst>
          </p:cNvPr>
          <p:cNvSpPr/>
          <p:nvPr/>
        </p:nvSpPr>
        <p:spPr>
          <a:xfrm rot="16200000">
            <a:off x="9288531" y="3249772"/>
            <a:ext cx="73185" cy="3172469"/>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textruta 53">
            <a:extLst>
              <a:ext uri="{FF2B5EF4-FFF2-40B4-BE49-F238E27FC236}">
                <a16:creationId xmlns:a16="http://schemas.microsoft.com/office/drawing/2014/main" id="{27A20111-F5CF-CB49-A935-7D7C8CC37DD6}"/>
              </a:ext>
            </a:extLst>
          </p:cNvPr>
          <p:cNvSpPr txBox="1"/>
          <p:nvPr/>
        </p:nvSpPr>
        <p:spPr>
          <a:xfrm>
            <a:off x="8925870" y="4575458"/>
            <a:ext cx="749269" cy="230832"/>
          </a:xfrm>
          <a:prstGeom prst="rect">
            <a:avLst/>
          </a:prstGeom>
          <a:noFill/>
        </p:spPr>
        <p:txBody>
          <a:bodyPr wrap="square" rtlCol="0">
            <a:spAutoFit/>
          </a:bodyPr>
          <a:lstStyle/>
          <a:p>
            <a:pPr algn="ctr"/>
            <a:r>
              <a:rPr lang="sv-SE" sz="900" b="1"/>
              <a:t>77%</a:t>
            </a:r>
            <a:endParaRPr lang="sv-SE" sz="900"/>
          </a:p>
        </p:txBody>
      </p:sp>
      <p:sp>
        <p:nvSpPr>
          <p:cNvPr id="55" name="Höger klammerparentes 54">
            <a:extLst>
              <a:ext uri="{FF2B5EF4-FFF2-40B4-BE49-F238E27FC236}">
                <a16:creationId xmlns:a16="http://schemas.microsoft.com/office/drawing/2014/main" id="{EA423203-0CF4-DA49-9BF0-F23B264C8459}"/>
              </a:ext>
            </a:extLst>
          </p:cNvPr>
          <p:cNvSpPr/>
          <p:nvPr/>
        </p:nvSpPr>
        <p:spPr>
          <a:xfrm rot="16200000">
            <a:off x="8998880" y="759175"/>
            <a:ext cx="69201" cy="260912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7" name="textruta 26">
            <a:extLst>
              <a:ext uri="{FF2B5EF4-FFF2-40B4-BE49-F238E27FC236}">
                <a16:creationId xmlns:a16="http://schemas.microsoft.com/office/drawing/2014/main" id="{E6CC814C-EB19-4981-73C0-D0B1992ACD9F}"/>
              </a:ext>
            </a:extLst>
          </p:cNvPr>
          <p:cNvSpPr txBox="1"/>
          <p:nvPr/>
        </p:nvSpPr>
        <p:spPr>
          <a:xfrm>
            <a:off x="2854336" y="2250323"/>
            <a:ext cx="749269" cy="230832"/>
          </a:xfrm>
          <a:prstGeom prst="rect">
            <a:avLst/>
          </a:prstGeom>
          <a:noFill/>
        </p:spPr>
        <p:txBody>
          <a:bodyPr wrap="square" rtlCol="0">
            <a:spAutoFit/>
          </a:bodyPr>
          <a:lstStyle/>
          <a:p>
            <a:pPr algn="ctr"/>
            <a:r>
              <a:rPr lang="sv-SE" sz="900">
                <a:solidFill>
                  <a:schemeClr val="bg1"/>
                </a:solidFill>
              </a:rPr>
              <a:t>(44%)</a:t>
            </a:r>
          </a:p>
        </p:txBody>
      </p:sp>
      <p:sp>
        <p:nvSpPr>
          <p:cNvPr id="29" name="textruta 28">
            <a:extLst>
              <a:ext uri="{FF2B5EF4-FFF2-40B4-BE49-F238E27FC236}">
                <a16:creationId xmlns:a16="http://schemas.microsoft.com/office/drawing/2014/main" id="{57262909-A7B9-D29E-F1C7-F0BF2E625920}"/>
              </a:ext>
            </a:extLst>
          </p:cNvPr>
          <p:cNvSpPr txBox="1"/>
          <p:nvPr/>
        </p:nvSpPr>
        <p:spPr>
          <a:xfrm>
            <a:off x="2770626" y="2925756"/>
            <a:ext cx="749269" cy="230832"/>
          </a:xfrm>
          <a:prstGeom prst="rect">
            <a:avLst/>
          </a:prstGeom>
          <a:noFill/>
        </p:spPr>
        <p:txBody>
          <a:bodyPr wrap="square" rtlCol="0">
            <a:spAutoFit/>
          </a:bodyPr>
          <a:lstStyle/>
          <a:p>
            <a:pPr algn="ctr"/>
            <a:r>
              <a:rPr lang="sv-SE" sz="900">
                <a:solidFill>
                  <a:schemeClr val="bg1"/>
                </a:solidFill>
              </a:rPr>
              <a:t>(40%)</a:t>
            </a:r>
          </a:p>
        </p:txBody>
      </p:sp>
      <p:sp>
        <p:nvSpPr>
          <p:cNvPr id="30" name="textruta 29">
            <a:extLst>
              <a:ext uri="{FF2B5EF4-FFF2-40B4-BE49-F238E27FC236}">
                <a16:creationId xmlns:a16="http://schemas.microsoft.com/office/drawing/2014/main" id="{1A33C978-471D-F2BA-C588-308925D3956D}"/>
              </a:ext>
            </a:extLst>
          </p:cNvPr>
          <p:cNvSpPr txBox="1"/>
          <p:nvPr/>
        </p:nvSpPr>
        <p:spPr>
          <a:xfrm>
            <a:off x="3127616" y="3598067"/>
            <a:ext cx="749269" cy="230832"/>
          </a:xfrm>
          <a:prstGeom prst="rect">
            <a:avLst/>
          </a:prstGeom>
          <a:noFill/>
        </p:spPr>
        <p:txBody>
          <a:bodyPr wrap="square" rtlCol="0">
            <a:spAutoFit/>
          </a:bodyPr>
          <a:lstStyle/>
          <a:p>
            <a:pPr algn="ctr"/>
            <a:r>
              <a:rPr lang="sv-SE" sz="900">
                <a:solidFill>
                  <a:schemeClr val="bg1"/>
                </a:solidFill>
              </a:rPr>
              <a:t>(58%)</a:t>
            </a:r>
          </a:p>
        </p:txBody>
      </p:sp>
      <p:sp>
        <p:nvSpPr>
          <p:cNvPr id="31" name="textruta 30">
            <a:extLst>
              <a:ext uri="{FF2B5EF4-FFF2-40B4-BE49-F238E27FC236}">
                <a16:creationId xmlns:a16="http://schemas.microsoft.com/office/drawing/2014/main" id="{52207EEE-D684-30F8-CCEE-043B6857E75E}"/>
              </a:ext>
            </a:extLst>
          </p:cNvPr>
          <p:cNvSpPr txBox="1"/>
          <p:nvPr/>
        </p:nvSpPr>
        <p:spPr>
          <a:xfrm>
            <a:off x="2770626" y="4283025"/>
            <a:ext cx="749269" cy="230832"/>
          </a:xfrm>
          <a:prstGeom prst="rect">
            <a:avLst/>
          </a:prstGeom>
          <a:noFill/>
        </p:spPr>
        <p:txBody>
          <a:bodyPr wrap="square" rtlCol="0">
            <a:spAutoFit/>
          </a:bodyPr>
          <a:lstStyle/>
          <a:p>
            <a:pPr algn="ctr"/>
            <a:r>
              <a:rPr lang="sv-SE" sz="900">
                <a:solidFill>
                  <a:schemeClr val="bg1"/>
                </a:solidFill>
              </a:rPr>
              <a:t>(43%)</a:t>
            </a:r>
          </a:p>
        </p:txBody>
      </p:sp>
      <p:sp>
        <p:nvSpPr>
          <p:cNvPr id="32" name="textruta 31">
            <a:extLst>
              <a:ext uri="{FF2B5EF4-FFF2-40B4-BE49-F238E27FC236}">
                <a16:creationId xmlns:a16="http://schemas.microsoft.com/office/drawing/2014/main" id="{82A5A58E-7B9F-6E1B-9353-CFE11DF61FB1}"/>
              </a:ext>
            </a:extLst>
          </p:cNvPr>
          <p:cNvSpPr txBox="1"/>
          <p:nvPr/>
        </p:nvSpPr>
        <p:spPr>
          <a:xfrm>
            <a:off x="2882912" y="4958458"/>
            <a:ext cx="749269" cy="230832"/>
          </a:xfrm>
          <a:prstGeom prst="rect">
            <a:avLst/>
          </a:prstGeom>
          <a:noFill/>
        </p:spPr>
        <p:txBody>
          <a:bodyPr wrap="square" rtlCol="0">
            <a:spAutoFit/>
          </a:bodyPr>
          <a:lstStyle/>
          <a:p>
            <a:pPr algn="ctr"/>
            <a:r>
              <a:rPr lang="sv-SE" sz="900">
                <a:solidFill>
                  <a:schemeClr val="bg1"/>
                </a:solidFill>
              </a:rPr>
              <a:t>(50%)</a:t>
            </a:r>
          </a:p>
        </p:txBody>
      </p:sp>
      <p:sp>
        <p:nvSpPr>
          <p:cNvPr id="12" name="Ned 15">
            <a:extLst>
              <a:ext uri="{FF2B5EF4-FFF2-40B4-BE49-F238E27FC236}">
                <a16:creationId xmlns:a16="http://schemas.microsoft.com/office/drawing/2014/main" id="{F7876AB3-5560-2B1D-3362-88FE35413494}"/>
              </a:ext>
            </a:extLst>
          </p:cNvPr>
          <p:cNvSpPr/>
          <p:nvPr/>
        </p:nvSpPr>
        <p:spPr>
          <a:xfrm rot="10800000">
            <a:off x="2680056" y="2287620"/>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Ned 15">
            <a:extLst>
              <a:ext uri="{FF2B5EF4-FFF2-40B4-BE49-F238E27FC236}">
                <a16:creationId xmlns:a16="http://schemas.microsoft.com/office/drawing/2014/main" id="{8A07D701-DE70-60FC-3EBB-5B1541771EA4}"/>
              </a:ext>
            </a:extLst>
          </p:cNvPr>
          <p:cNvSpPr/>
          <p:nvPr/>
        </p:nvSpPr>
        <p:spPr>
          <a:xfrm rot="10800000">
            <a:off x="2576346" y="296637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5">
            <a:extLst>
              <a:ext uri="{FF2B5EF4-FFF2-40B4-BE49-F238E27FC236}">
                <a16:creationId xmlns:a16="http://schemas.microsoft.com/office/drawing/2014/main" id="{90FA9111-6742-0DC1-452A-05CB9389DB31}"/>
              </a:ext>
            </a:extLst>
          </p:cNvPr>
          <p:cNvSpPr/>
          <p:nvPr/>
        </p:nvSpPr>
        <p:spPr>
          <a:xfrm rot="10800000">
            <a:off x="2933336" y="3649083"/>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5">
            <a:extLst>
              <a:ext uri="{FF2B5EF4-FFF2-40B4-BE49-F238E27FC236}">
                <a16:creationId xmlns:a16="http://schemas.microsoft.com/office/drawing/2014/main" id="{7A9E05E3-B3CF-9A18-9791-E6970F69D102}"/>
              </a:ext>
            </a:extLst>
          </p:cNvPr>
          <p:cNvSpPr/>
          <p:nvPr/>
        </p:nvSpPr>
        <p:spPr>
          <a:xfrm rot="10800000">
            <a:off x="2507823" y="431460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 15">
            <a:extLst>
              <a:ext uri="{FF2B5EF4-FFF2-40B4-BE49-F238E27FC236}">
                <a16:creationId xmlns:a16="http://schemas.microsoft.com/office/drawing/2014/main" id="{E9B4BAF4-DECE-A948-B856-103A87DE25FD}"/>
              </a:ext>
            </a:extLst>
          </p:cNvPr>
          <p:cNvSpPr/>
          <p:nvPr/>
        </p:nvSpPr>
        <p:spPr>
          <a:xfrm rot="10800000">
            <a:off x="2700531" y="499010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992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Kunder</a:t>
            </a:r>
          </a:p>
        </p:txBody>
      </p:sp>
      <p:pic>
        <p:nvPicPr>
          <p:cNvPr id="7" name="Bildobjekt 6">
            <a:extLst>
              <a:ext uri="{FF2B5EF4-FFF2-40B4-BE49-F238E27FC236}">
                <a16:creationId xmlns:a16="http://schemas.microsoft.com/office/drawing/2014/main" id="{553A2561-2AF6-F84D-9CC3-33ABF53744BF}"/>
              </a:ext>
            </a:extLst>
          </p:cNvPr>
          <p:cNvPicPr>
            <a:picLocks noChangeAspect="1"/>
          </p:cNvPicPr>
          <p:nvPr/>
        </p:nvPicPr>
        <p:blipFill>
          <a:blip r:embed="rId2"/>
          <a:stretch>
            <a:fillRect/>
          </a:stretch>
        </p:blipFill>
        <p:spPr>
          <a:xfrm rot="16200000">
            <a:off x="6775450" y="63500"/>
            <a:ext cx="4102100" cy="6731000"/>
          </a:xfrm>
          <a:prstGeom prst="rect">
            <a:avLst/>
          </a:prstGeom>
        </p:spPr>
      </p:pic>
      <p:sp>
        <p:nvSpPr>
          <p:cNvPr id="3" name="Platshållare för sidfot 2">
            <a:extLst>
              <a:ext uri="{FF2B5EF4-FFF2-40B4-BE49-F238E27FC236}">
                <a16:creationId xmlns:a16="http://schemas.microsoft.com/office/drawing/2014/main" id="{771E72EE-951F-2850-B54E-74250B005A02}"/>
              </a:ext>
            </a:extLst>
          </p:cNvPr>
          <p:cNvSpPr>
            <a:spLocks noGrp="1"/>
          </p:cNvSpPr>
          <p:nvPr>
            <p:ph type="ftr" sz="quarter" idx="11"/>
          </p:nvPr>
        </p:nvSpPr>
        <p:spPr/>
        <p:txBody>
          <a:bodyPr/>
          <a:lstStyle/>
          <a:p>
            <a:r>
              <a:rPr lang="sv-SE"/>
              <a:t>Insikt 2026 |</a:t>
            </a:r>
          </a:p>
        </p:txBody>
      </p:sp>
      <p:sp>
        <p:nvSpPr>
          <p:cNvPr id="4" name="Platshållare för bildnummer 3">
            <a:extLst>
              <a:ext uri="{FF2B5EF4-FFF2-40B4-BE49-F238E27FC236}">
                <a16:creationId xmlns:a16="http://schemas.microsoft.com/office/drawing/2014/main" id="{543A2364-64C2-C5FF-183A-8A89EB24C3A1}"/>
              </a:ext>
            </a:extLst>
          </p:cNvPr>
          <p:cNvSpPr>
            <a:spLocks noGrp="1"/>
          </p:cNvSpPr>
          <p:nvPr>
            <p:ph type="sldNum" sz="quarter" idx="12"/>
          </p:nvPr>
        </p:nvSpPr>
        <p:spPr/>
        <p:txBody>
          <a:bodyPr/>
          <a:lstStyle/>
          <a:p>
            <a:fld id="{AE086683-F536-42AB-ABBC-F4803DFE8DBC}" type="slidenum">
              <a:rPr lang="sv-SE" smtClean="0"/>
              <a:pPr/>
              <a:t>17</a:t>
            </a:fld>
            <a:endParaRPr lang="sv-SE"/>
          </a:p>
        </p:txBody>
      </p:sp>
    </p:spTree>
    <p:extLst>
      <p:ext uri="{BB962C8B-B14F-4D97-AF65-F5344CB8AC3E}">
        <p14:creationId xmlns:p14="http://schemas.microsoft.com/office/powerpoint/2010/main" val="1107961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9FA2B-E178-BE01-C540-4BC334E8162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18D19B-B16C-3A51-36A3-F3965603CBB4}"/>
              </a:ext>
            </a:extLst>
          </p:cNvPr>
          <p:cNvSpPr>
            <a:spLocks noGrp="1"/>
          </p:cNvSpPr>
          <p:nvPr>
            <p:ph type="title"/>
          </p:nvPr>
        </p:nvSpPr>
        <p:spPr>
          <a:xfrm>
            <a:off x="415787" y="293413"/>
            <a:ext cx="8335021" cy="514662"/>
          </a:xfrm>
        </p:spPr>
        <p:txBody>
          <a:bodyPr/>
          <a:lstStyle/>
          <a:p>
            <a:r>
              <a:rPr lang="sv-SE"/>
              <a:t>Kunder </a:t>
            </a:r>
            <a:br>
              <a:rPr lang="sv-SE"/>
            </a:br>
            <a:br>
              <a:rPr lang="sv-SE"/>
            </a:br>
            <a:r>
              <a:rPr lang="sv-SE">
                <a:latin typeface="Aptos" panose="020B0004020202020204" pitchFamily="34" charset="0"/>
              </a:rPr>
              <a:t>Branschens kundbas är bred och diversifierad, men privata kunder dominerar alltmer. Samtidigt växer betydelsen av energi, försvar och industri som strategiska framtidsmarknader.</a:t>
            </a:r>
          </a:p>
        </p:txBody>
      </p:sp>
      <p:sp>
        <p:nvSpPr>
          <p:cNvPr id="3" name="Platshållare för innehåll 2">
            <a:extLst>
              <a:ext uri="{FF2B5EF4-FFF2-40B4-BE49-F238E27FC236}">
                <a16:creationId xmlns:a16="http://schemas.microsoft.com/office/drawing/2014/main" id="{C26F12B1-475A-C475-F8F5-A4049C611F6D}"/>
              </a:ext>
            </a:extLst>
          </p:cNvPr>
          <p:cNvSpPr>
            <a:spLocks noGrp="1"/>
          </p:cNvSpPr>
          <p:nvPr>
            <p:ph idx="1"/>
          </p:nvPr>
        </p:nvSpPr>
        <p:spPr>
          <a:xfrm>
            <a:off x="415787" y="2203704"/>
            <a:ext cx="8069845" cy="3863241"/>
          </a:xfrm>
        </p:spPr>
        <p:txBody>
          <a:bodyPr/>
          <a:lstStyle/>
          <a:p>
            <a:r>
              <a:rPr lang="sv-SE"/>
              <a:t>Medlemsföretagen har en bred kundbas men är fortsatt starkt beroende av privata kunder. Nästan alla företag arbetar mot privata företag och dessa står idag för närmare 60 procent av den egna omsättningen. Samtidigt har andelen omsättning från offentlig sektor minskat under det senaste året. </a:t>
            </a:r>
          </a:p>
          <a:p>
            <a:r>
              <a:rPr lang="sv-SE"/>
              <a:t>Kundbasen har över tid blivit bredare och omfattar idag en stor variation av sektorer. Bygg, fastigheter, industri och infrastruktur är fortsatt de viktigaste marknaderna, men energi, försvar och samhällsskydd växer i betydelse. Detta speglar de stora samhällsinvesteringar som sker inom energiomställning, totalförsvar och industriell omställning. </a:t>
            </a:r>
          </a:p>
          <a:p>
            <a:r>
              <a:rPr lang="sv-SE"/>
              <a:t>Rapporten visar också att exporten är relativt stabil och att Norden stärker sin ställning som den viktigaste internationella marknaden. Trots att majoriteten av intäkterna fortfarande genereras i Sverige syns en gradvis internationalisering i delar av sektorn. </a:t>
            </a:r>
          </a:p>
          <a:p>
            <a:pPr marL="0" indent="0">
              <a:buNone/>
            </a:pPr>
            <a:r>
              <a:rPr lang="sv-SE"/>
              <a:t> </a:t>
            </a:r>
          </a:p>
        </p:txBody>
      </p:sp>
      <p:sp>
        <p:nvSpPr>
          <p:cNvPr id="4" name="Platshållare för sidfot 3">
            <a:extLst>
              <a:ext uri="{FF2B5EF4-FFF2-40B4-BE49-F238E27FC236}">
                <a16:creationId xmlns:a16="http://schemas.microsoft.com/office/drawing/2014/main" id="{C83C566E-C61A-01E0-D428-65E7E2E85CA6}"/>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C600827F-CBA4-DC84-A053-87338C3DB4F7}"/>
              </a:ext>
            </a:extLst>
          </p:cNvPr>
          <p:cNvSpPr>
            <a:spLocks noGrp="1"/>
          </p:cNvSpPr>
          <p:nvPr>
            <p:ph type="sldNum" sz="quarter" idx="12"/>
          </p:nvPr>
        </p:nvSpPr>
        <p:spPr/>
        <p:txBody>
          <a:bodyPr/>
          <a:lstStyle/>
          <a:p>
            <a:fld id="{AE086683-F536-42AB-ABBC-F4803DFE8DBC}" type="slidenum">
              <a:rPr lang="sv-SE" smtClean="0"/>
              <a:pPr/>
              <a:t>18</a:t>
            </a:fld>
            <a:endParaRPr lang="sv-SE"/>
          </a:p>
        </p:txBody>
      </p:sp>
    </p:spTree>
    <p:extLst>
      <p:ext uri="{BB962C8B-B14F-4D97-AF65-F5344CB8AC3E}">
        <p14:creationId xmlns:p14="http://schemas.microsoft.com/office/powerpoint/2010/main" val="185268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35B61E-E80D-5A4A-9054-152407064445}"/>
              </a:ext>
            </a:extLst>
          </p:cNvPr>
          <p:cNvSpPr>
            <a:spLocks noGrp="1"/>
          </p:cNvSpPr>
          <p:nvPr>
            <p:ph type="title"/>
          </p:nvPr>
        </p:nvSpPr>
        <p:spPr/>
        <p:txBody>
          <a:bodyPr/>
          <a:lstStyle/>
          <a:p>
            <a:r>
              <a:rPr lang="sv-SE"/>
              <a:t>Kundbasen fördelat per sektor</a:t>
            </a:r>
          </a:p>
        </p:txBody>
      </p:sp>
      <p:sp>
        <p:nvSpPr>
          <p:cNvPr id="3" name="Platshållare för innehåll 2">
            <a:extLst>
              <a:ext uri="{FF2B5EF4-FFF2-40B4-BE49-F238E27FC236}">
                <a16:creationId xmlns:a16="http://schemas.microsoft.com/office/drawing/2014/main" id="{96A25E0A-87EA-F54F-BBDD-D00F01C7048D}"/>
              </a:ext>
            </a:extLst>
          </p:cNvPr>
          <p:cNvSpPr>
            <a:spLocks noGrp="1"/>
          </p:cNvSpPr>
          <p:nvPr>
            <p:ph idx="1"/>
          </p:nvPr>
        </p:nvSpPr>
        <p:spPr>
          <a:xfrm>
            <a:off x="415788" y="1020727"/>
            <a:ext cx="7802814" cy="527969"/>
          </a:xfrm>
        </p:spPr>
        <p:txBody>
          <a:bodyPr/>
          <a:lstStyle/>
          <a:p>
            <a:r>
              <a:rPr lang="sv-SE" b="1"/>
              <a:t>Näst intill alla medlemsföretag jobbar delvis mot privata företag </a:t>
            </a:r>
            <a:br>
              <a:rPr lang="sv-SE"/>
            </a:br>
            <a:r>
              <a:rPr lang="sv-SE"/>
              <a:t> Procent av vardera verksamhetsområde som har kunder från sektorn</a:t>
            </a:r>
          </a:p>
        </p:txBody>
      </p:sp>
      <p:sp>
        <p:nvSpPr>
          <p:cNvPr id="22" name="Platshållare för sidfot 21">
            <a:extLst>
              <a:ext uri="{FF2B5EF4-FFF2-40B4-BE49-F238E27FC236}">
                <a16:creationId xmlns:a16="http://schemas.microsoft.com/office/drawing/2014/main" id="{7677B4DC-F0CD-9E4E-ADF2-774EB4B619CC}"/>
              </a:ext>
            </a:extLst>
          </p:cNvPr>
          <p:cNvSpPr>
            <a:spLocks noGrp="1"/>
          </p:cNvSpPr>
          <p:nvPr>
            <p:ph type="ftr" sz="quarter" idx="11"/>
          </p:nvPr>
        </p:nvSpPr>
        <p:spPr/>
        <p:txBody>
          <a:bodyPr/>
          <a:lstStyle/>
          <a:p>
            <a:r>
              <a:rPr lang="sv-SE"/>
              <a:t>Insikt 2026 |</a:t>
            </a:r>
          </a:p>
        </p:txBody>
      </p:sp>
      <p:sp>
        <p:nvSpPr>
          <p:cNvPr id="23" name="Platshållare för bildnummer 22">
            <a:extLst>
              <a:ext uri="{FF2B5EF4-FFF2-40B4-BE49-F238E27FC236}">
                <a16:creationId xmlns:a16="http://schemas.microsoft.com/office/drawing/2014/main" id="{14E907AF-4E9B-2549-952C-78020A9A3B11}"/>
              </a:ext>
            </a:extLst>
          </p:cNvPr>
          <p:cNvSpPr>
            <a:spLocks noGrp="1"/>
          </p:cNvSpPr>
          <p:nvPr>
            <p:ph type="sldNum" sz="quarter" idx="12"/>
          </p:nvPr>
        </p:nvSpPr>
        <p:spPr/>
        <p:txBody>
          <a:bodyPr/>
          <a:lstStyle/>
          <a:p>
            <a:fld id="{AE086683-F536-42AB-ABBC-F4803DFE8DBC}" type="slidenum">
              <a:rPr lang="sv-SE" smtClean="0"/>
              <a:t>19</a:t>
            </a:fld>
            <a:endParaRPr lang="sv-SE"/>
          </a:p>
        </p:txBody>
      </p:sp>
      <p:sp>
        <p:nvSpPr>
          <p:cNvPr id="4" name="Rectangular Callout 15">
            <a:extLst>
              <a:ext uri="{FF2B5EF4-FFF2-40B4-BE49-F238E27FC236}">
                <a16:creationId xmlns:a16="http://schemas.microsoft.com/office/drawing/2014/main" id="{D34DD679-DFF2-CF49-B8F0-77A8DD548B07}"/>
              </a:ext>
            </a:extLst>
          </p:cNvPr>
          <p:cNvSpPr/>
          <p:nvPr/>
        </p:nvSpPr>
        <p:spPr>
          <a:xfrm flipV="1">
            <a:off x="1214009" y="5480456"/>
            <a:ext cx="9216924"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6" name="Oval 7">
            <a:extLst>
              <a:ext uri="{FF2B5EF4-FFF2-40B4-BE49-F238E27FC236}">
                <a16:creationId xmlns:a16="http://schemas.microsoft.com/office/drawing/2014/main" id="{D6DA610E-C18A-804E-BF51-D8F6280894BF}"/>
              </a:ext>
            </a:extLst>
          </p:cNvPr>
          <p:cNvSpPr/>
          <p:nvPr/>
        </p:nvSpPr>
        <p:spPr>
          <a:xfrm>
            <a:off x="4281466" y="5505193"/>
            <a:ext cx="445624" cy="445624"/>
          </a:xfrm>
          <a:prstGeom prst="ellipse">
            <a:avLst/>
          </a:prstGeom>
          <a:solidFill>
            <a:srgbClr val="00759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96%</a:t>
            </a:r>
          </a:p>
        </p:txBody>
      </p:sp>
      <p:sp>
        <p:nvSpPr>
          <p:cNvPr id="7" name="Oval 8">
            <a:extLst>
              <a:ext uri="{FF2B5EF4-FFF2-40B4-BE49-F238E27FC236}">
                <a16:creationId xmlns:a16="http://schemas.microsoft.com/office/drawing/2014/main" id="{B9605635-7CBE-AF4E-9B5F-2DB4493E4166}"/>
              </a:ext>
            </a:extLst>
          </p:cNvPr>
          <p:cNvSpPr/>
          <p:nvPr/>
        </p:nvSpPr>
        <p:spPr>
          <a:xfrm>
            <a:off x="2945115" y="5505193"/>
            <a:ext cx="445624" cy="4456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t>52%</a:t>
            </a:r>
          </a:p>
        </p:txBody>
      </p:sp>
      <p:sp>
        <p:nvSpPr>
          <p:cNvPr id="8" name="Oval 9">
            <a:extLst>
              <a:ext uri="{FF2B5EF4-FFF2-40B4-BE49-F238E27FC236}">
                <a16:creationId xmlns:a16="http://schemas.microsoft.com/office/drawing/2014/main" id="{6D84EE73-7444-A74C-AE6C-E6618ACEDB27}"/>
              </a:ext>
            </a:extLst>
          </p:cNvPr>
          <p:cNvSpPr/>
          <p:nvPr/>
        </p:nvSpPr>
        <p:spPr>
          <a:xfrm>
            <a:off x="1608764" y="5505193"/>
            <a:ext cx="445624" cy="445624"/>
          </a:xfrm>
          <a:prstGeom prst="ellipse">
            <a:avLst/>
          </a:prstGeom>
          <a:solidFill>
            <a:srgbClr val="69AB7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70%</a:t>
            </a:r>
          </a:p>
        </p:txBody>
      </p:sp>
      <p:sp>
        <p:nvSpPr>
          <p:cNvPr id="9" name="Oval 10">
            <a:extLst>
              <a:ext uri="{FF2B5EF4-FFF2-40B4-BE49-F238E27FC236}">
                <a16:creationId xmlns:a16="http://schemas.microsoft.com/office/drawing/2014/main" id="{EF9230C8-D8F6-3C43-B358-7FF4363BD8BD}"/>
              </a:ext>
            </a:extLst>
          </p:cNvPr>
          <p:cNvSpPr/>
          <p:nvPr/>
        </p:nvSpPr>
        <p:spPr>
          <a:xfrm>
            <a:off x="5617817" y="5505193"/>
            <a:ext cx="445624" cy="445624"/>
          </a:xfrm>
          <a:prstGeom prst="ellipse">
            <a:avLst/>
          </a:prstGeom>
          <a:solidFill>
            <a:srgbClr val="2FAAB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37%</a:t>
            </a:r>
          </a:p>
        </p:txBody>
      </p:sp>
      <p:sp>
        <p:nvSpPr>
          <p:cNvPr id="10" name="Oval 11">
            <a:extLst>
              <a:ext uri="{FF2B5EF4-FFF2-40B4-BE49-F238E27FC236}">
                <a16:creationId xmlns:a16="http://schemas.microsoft.com/office/drawing/2014/main" id="{282C0C5B-3F56-3147-8A0F-EBBFB1B50B7A}"/>
              </a:ext>
            </a:extLst>
          </p:cNvPr>
          <p:cNvSpPr/>
          <p:nvPr/>
        </p:nvSpPr>
        <p:spPr>
          <a:xfrm>
            <a:off x="9626868" y="5505193"/>
            <a:ext cx="445624" cy="4456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800">
                <a:solidFill>
                  <a:schemeClr val="tx1"/>
                </a:solidFill>
                <a:latin typeface="+mj-lt"/>
              </a:rPr>
              <a:t>19%</a:t>
            </a:r>
          </a:p>
        </p:txBody>
      </p:sp>
      <p:sp>
        <p:nvSpPr>
          <p:cNvPr id="11" name="Oval 12">
            <a:extLst>
              <a:ext uri="{FF2B5EF4-FFF2-40B4-BE49-F238E27FC236}">
                <a16:creationId xmlns:a16="http://schemas.microsoft.com/office/drawing/2014/main" id="{E1F5D7EA-3B16-C54F-8935-36646CED5452}"/>
              </a:ext>
            </a:extLst>
          </p:cNvPr>
          <p:cNvSpPr/>
          <p:nvPr/>
        </p:nvSpPr>
        <p:spPr>
          <a:xfrm>
            <a:off x="8290519" y="5505193"/>
            <a:ext cx="445624" cy="445624"/>
          </a:xfrm>
          <a:prstGeom prst="ellipse">
            <a:avLst/>
          </a:prstGeom>
          <a:solidFill>
            <a:srgbClr val="FEFA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schemeClr val="tx1"/>
                </a:solidFill>
                <a:latin typeface="+mj-lt"/>
              </a:rPr>
              <a:t>19%</a:t>
            </a:r>
          </a:p>
        </p:txBody>
      </p:sp>
      <p:sp>
        <p:nvSpPr>
          <p:cNvPr id="12" name="Oval 13">
            <a:extLst>
              <a:ext uri="{FF2B5EF4-FFF2-40B4-BE49-F238E27FC236}">
                <a16:creationId xmlns:a16="http://schemas.microsoft.com/office/drawing/2014/main" id="{F4AC3D4D-9E49-A64C-929F-33CA3C750DE7}"/>
              </a:ext>
            </a:extLst>
          </p:cNvPr>
          <p:cNvSpPr/>
          <p:nvPr/>
        </p:nvSpPr>
        <p:spPr>
          <a:xfrm>
            <a:off x="6954168" y="5505193"/>
            <a:ext cx="445624" cy="4456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26%</a:t>
            </a:r>
          </a:p>
        </p:txBody>
      </p:sp>
      <p:sp>
        <p:nvSpPr>
          <p:cNvPr id="13" name="TextBox 14">
            <a:extLst>
              <a:ext uri="{FF2B5EF4-FFF2-40B4-BE49-F238E27FC236}">
                <a16:creationId xmlns:a16="http://schemas.microsoft.com/office/drawing/2014/main" id="{5B4515C1-42F1-C643-A593-7D4DA19E227C}"/>
              </a:ext>
            </a:extLst>
          </p:cNvPr>
          <p:cNvSpPr txBox="1"/>
          <p:nvPr/>
        </p:nvSpPr>
        <p:spPr>
          <a:xfrm>
            <a:off x="407989" y="5490877"/>
            <a:ext cx="798222" cy="430887"/>
          </a:xfrm>
          <a:prstGeom prst="rect">
            <a:avLst/>
          </a:prstGeom>
          <a:noFill/>
        </p:spPr>
        <p:txBody>
          <a:bodyPr wrap="square" rtlCol="0">
            <a:spAutoFit/>
          </a:bodyPr>
          <a:lstStyle/>
          <a:p>
            <a:r>
              <a:rPr lang="sv-SE" sz="1100" b="1">
                <a:latin typeface="+mj-lt"/>
              </a:rPr>
              <a:t>Totala snittet</a:t>
            </a:r>
          </a:p>
        </p:txBody>
      </p:sp>
      <p:sp>
        <p:nvSpPr>
          <p:cNvPr id="14" name="textruta 13">
            <a:extLst>
              <a:ext uri="{FF2B5EF4-FFF2-40B4-BE49-F238E27FC236}">
                <a16:creationId xmlns:a16="http://schemas.microsoft.com/office/drawing/2014/main" id="{C257B2FC-58D0-904B-BCB9-914C33C809CD}"/>
              </a:ext>
            </a:extLst>
          </p:cNvPr>
          <p:cNvSpPr txBox="1"/>
          <p:nvPr/>
        </p:nvSpPr>
        <p:spPr>
          <a:xfrm>
            <a:off x="3517526" y="6266842"/>
            <a:ext cx="5271247" cy="307777"/>
          </a:xfrm>
          <a:prstGeom prst="rect">
            <a:avLst/>
          </a:prstGeom>
        </p:spPr>
        <p:txBody>
          <a:bodyPr wrap="square">
            <a:spAutoFit/>
          </a:bodyPr>
          <a:lstStyle>
            <a:defPPr>
              <a:defRPr lang="sv-SE"/>
            </a:defPPr>
            <a:lvl1pPr algn="ctr">
              <a:defRPr sz="700"/>
            </a:lvl1pPr>
          </a:lstStyle>
          <a:p>
            <a:r>
              <a:rPr lang="sv-SE"/>
              <a:t>Tabellen visar hur många av verksamhetsområdena som jobbar mot de olika sektorerna, </a:t>
            </a:r>
            <a:br>
              <a:rPr lang="sv-SE"/>
            </a:br>
            <a:r>
              <a:rPr lang="sv-SE"/>
              <a:t>dvs inte till vilken grad utan endast som ja och nej fråga och summerar därav inte till 100</a:t>
            </a:r>
          </a:p>
        </p:txBody>
      </p:sp>
      <p:graphicFrame>
        <p:nvGraphicFramePr>
          <p:cNvPr id="5" name="Diagram 4">
            <a:extLst>
              <a:ext uri="{FF2B5EF4-FFF2-40B4-BE49-F238E27FC236}">
                <a16:creationId xmlns:a16="http://schemas.microsoft.com/office/drawing/2014/main" id="{F68783DD-37E6-E16E-2261-D7930A962972}"/>
              </a:ext>
            </a:extLst>
          </p:cNvPr>
          <p:cNvGraphicFramePr>
            <a:graphicFrameLocks/>
          </p:cNvGraphicFramePr>
          <p:nvPr>
            <p:extLst>
              <p:ext uri="{D42A27DB-BD31-4B8C-83A1-F6EECF244321}">
                <p14:modId xmlns:p14="http://schemas.microsoft.com/office/powerpoint/2010/main" val="4285507028"/>
              </p:ext>
            </p:extLst>
          </p:nvPr>
        </p:nvGraphicFramePr>
        <p:xfrm>
          <a:off x="673100" y="2057400"/>
          <a:ext cx="11084614" cy="34136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962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A7743B-26ED-F746-8DDE-905C44C2FC14}"/>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249854" y="479385"/>
            <a:ext cx="5942146" cy="6174179"/>
          </a:xfrm>
          <a:prstGeom prst="rect">
            <a:avLst/>
          </a:prstGeom>
        </p:spPr>
      </p:pic>
      <p:sp>
        <p:nvSpPr>
          <p:cNvPr id="12" name="Ellips 11">
            <a:extLst>
              <a:ext uri="{FF2B5EF4-FFF2-40B4-BE49-F238E27FC236}">
                <a16:creationId xmlns:a16="http://schemas.microsoft.com/office/drawing/2014/main" id="{3B4611A0-40D1-794F-90D8-B699526C2527}"/>
              </a:ext>
            </a:extLst>
          </p:cNvPr>
          <p:cNvSpPr/>
          <p:nvPr/>
        </p:nvSpPr>
        <p:spPr>
          <a:xfrm rot="3603039">
            <a:off x="6665908" y="1112194"/>
            <a:ext cx="5717235" cy="5441846"/>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5A4C515-5C24-434C-A0DD-4A9DF8872989}"/>
              </a:ext>
            </a:extLst>
          </p:cNvPr>
          <p:cNvSpPr>
            <a:spLocks noGrp="1"/>
          </p:cNvSpPr>
          <p:nvPr>
            <p:ph type="title"/>
          </p:nvPr>
        </p:nvSpPr>
        <p:spPr/>
        <p:txBody>
          <a:bodyPr/>
          <a:lstStyle/>
          <a:p>
            <a:r>
              <a:rPr lang="sv-SE"/>
              <a:t>Inledning</a:t>
            </a:r>
          </a:p>
        </p:txBody>
      </p:sp>
      <p:sp>
        <p:nvSpPr>
          <p:cNvPr id="3" name="Platshållare för innehåll 2">
            <a:extLst>
              <a:ext uri="{FF2B5EF4-FFF2-40B4-BE49-F238E27FC236}">
                <a16:creationId xmlns:a16="http://schemas.microsoft.com/office/drawing/2014/main" id="{96C88FE7-405F-D84E-9C22-2AADDB4F62DA}"/>
              </a:ext>
            </a:extLst>
          </p:cNvPr>
          <p:cNvSpPr>
            <a:spLocks noGrp="1"/>
          </p:cNvSpPr>
          <p:nvPr>
            <p:ph idx="1"/>
          </p:nvPr>
        </p:nvSpPr>
        <p:spPr>
          <a:xfrm>
            <a:off x="415786" y="1020727"/>
            <a:ext cx="5046469" cy="3048192"/>
          </a:xfrm>
        </p:spPr>
        <p:txBody>
          <a:bodyPr/>
          <a:lstStyle/>
          <a:p>
            <a:pPr marL="0" indent="0">
              <a:spcBef>
                <a:spcPts val="0"/>
              </a:spcBef>
              <a:spcAft>
                <a:spcPts val="1800"/>
              </a:spcAft>
              <a:buNone/>
            </a:pPr>
            <a:r>
              <a:rPr lang="sv-SE"/>
              <a:t>Med rapportserien Insikt vill vi fördjupa kunskapen om och förståelsen för medlemsföretagens värdeskapande och utveckling. </a:t>
            </a:r>
          </a:p>
          <a:p>
            <a:pPr marL="0" indent="0">
              <a:spcBef>
                <a:spcPts val="0"/>
              </a:spcBef>
              <a:spcAft>
                <a:spcPts val="1800"/>
              </a:spcAft>
              <a:buNone/>
            </a:pPr>
            <a:r>
              <a:rPr lang="sv-SE"/>
              <a:t>Detta gör vi genom att belysa och identifiera viktiga bakgrundsfaktorer som kan vara användbara för alla företag inom innovationssektorn. Det handlar bland annat om nya affärsmodeller, kompetens, digitalisering, </a:t>
            </a:r>
            <a:r>
              <a:rPr lang="sv-SE" err="1"/>
              <a:t>FoI</a:t>
            </a:r>
            <a:r>
              <a:rPr lang="sv-SE"/>
              <a:t>-investeringar, hållbarhetsarbete, kvalitetsarbete och intäktsfördelning per kundsegment.</a:t>
            </a:r>
          </a:p>
          <a:p>
            <a:pPr>
              <a:spcBef>
                <a:spcPts val="0"/>
              </a:spcBef>
              <a:spcAft>
                <a:spcPts val="1800"/>
              </a:spcAft>
              <a:buFont typeface="Arial" panose="020B0604020202020204" pitchFamily="34" charset="0"/>
              <a:buChar char="•"/>
            </a:pPr>
            <a:endParaRPr lang="sv-SE"/>
          </a:p>
        </p:txBody>
      </p:sp>
      <p:sp>
        <p:nvSpPr>
          <p:cNvPr id="7" name="Platshållare för sidfot 6">
            <a:extLst>
              <a:ext uri="{FF2B5EF4-FFF2-40B4-BE49-F238E27FC236}">
                <a16:creationId xmlns:a16="http://schemas.microsoft.com/office/drawing/2014/main" id="{1D4750EC-EDAC-CB46-B50E-13BBA8F394F0}"/>
              </a:ext>
            </a:extLst>
          </p:cNvPr>
          <p:cNvSpPr>
            <a:spLocks noGrp="1"/>
          </p:cNvSpPr>
          <p:nvPr>
            <p:ph type="ftr" sz="quarter" idx="11"/>
          </p:nvPr>
        </p:nvSpPr>
        <p:spPr/>
        <p:txBody>
          <a:bodyPr/>
          <a:lstStyle/>
          <a:p>
            <a:r>
              <a:rPr lang="sv-SE"/>
              <a:t>Insikt 2026 |</a:t>
            </a:r>
          </a:p>
        </p:txBody>
      </p:sp>
      <p:sp>
        <p:nvSpPr>
          <p:cNvPr id="8" name="Platshållare för bildnummer 7">
            <a:extLst>
              <a:ext uri="{FF2B5EF4-FFF2-40B4-BE49-F238E27FC236}">
                <a16:creationId xmlns:a16="http://schemas.microsoft.com/office/drawing/2014/main" id="{E486AB93-2D4A-FA4D-9AC9-B22CB8400B41}"/>
              </a:ext>
            </a:extLst>
          </p:cNvPr>
          <p:cNvSpPr>
            <a:spLocks noGrp="1"/>
          </p:cNvSpPr>
          <p:nvPr>
            <p:ph type="sldNum" sz="quarter" idx="12"/>
          </p:nvPr>
        </p:nvSpPr>
        <p:spPr/>
        <p:txBody>
          <a:bodyPr/>
          <a:lstStyle/>
          <a:p>
            <a:fld id="{AE086683-F536-42AB-ABBC-F4803DFE8DBC}" type="slidenum">
              <a:rPr lang="sv-SE" smtClean="0"/>
              <a:t>2</a:t>
            </a:fld>
            <a:endParaRPr lang="sv-SE"/>
          </a:p>
        </p:txBody>
      </p:sp>
      <p:sp>
        <p:nvSpPr>
          <p:cNvPr id="5" name="Rektangel 4">
            <a:extLst>
              <a:ext uri="{FF2B5EF4-FFF2-40B4-BE49-F238E27FC236}">
                <a16:creationId xmlns:a16="http://schemas.microsoft.com/office/drawing/2014/main" id="{37E0B093-7D41-DB48-9A6A-2A03FA3162FC}"/>
              </a:ext>
            </a:extLst>
          </p:cNvPr>
          <p:cNvSpPr/>
          <p:nvPr/>
        </p:nvSpPr>
        <p:spPr>
          <a:xfrm>
            <a:off x="8310723" y="1913330"/>
            <a:ext cx="3040449" cy="3885679"/>
          </a:xfrm>
          <a:prstGeom prst="rect">
            <a:avLst/>
          </a:prstGeom>
        </p:spPr>
        <p:txBody>
          <a:bodyPr wrap="square">
            <a:spAutoFit/>
          </a:bodyPr>
          <a:lstStyle/>
          <a:p>
            <a:r>
              <a:rPr lang="sv-SE" sz="1600" b="1"/>
              <a:t>Om rapporten </a:t>
            </a:r>
          </a:p>
          <a:p>
            <a:endParaRPr lang="sv-SE" sz="1050" b="1"/>
          </a:p>
          <a:p>
            <a:pPr marL="285750" indent="-285750">
              <a:buFont typeface="Arial" panose="020B0604020202020204" pitchFamily="34" charset="0"/>
              <a:buChar char="•"/>
            </a:pPr>
            <a:r>
              <a:rPr lang="sv-SE" sz="1100">
                <a:solidFill>
                  <a:srgbClr val="000000"/>
                </a:solidFill>
                <a:effectLst/>
                <a:latin typeface="Helvetica" pitchFamily="2" charset="0"/>
              </a:rPr>
              <a:t>Rapporten Insikt har publicerats varje år </a:t>
            </a:r>
            <a:r>
              <a:rPr lang="sv-SE" sz="1100">
                <a:solidFill>
                  <a:srgbClr val="000000"/>
                </a:solidFill>
                <a:latin typeface="Helvetica" pitchFamily="2" charset="0"/>
              </a:rPr>
              <a:t>sedan 2021. </a:t>
            </a:r>
            <a:r>
              <a:rPr lang="sv-SE" sz="1100">
                <a:solidFill>
                  <a:srgbClr val="000000"/>
                </a:solidFill>
                <a:effectLst/>
                <a:latin typeface="Helvetica" pitchFamily="2" charset="0"/>
              </a:rPr>
              <a:t>Insikt 2026 är därmed den sjätte Insikt-rapporten i ordningen.</a:t>
            </a:r>
            <a:br>
              <a:rPr lang="sv-SE" sz="1100"/>
            </a:br>
            <a:endParaRPr lang="sv-SE" sz="1100"/>
          </a:p>
          <a:p>
            <a:pPr marL="285750" indent="-285750">
              <a:buFont typeface="Arial" panose="020B0604020202020204" pitchFamily="34" charset="0"/>
              <a:buChar char="•"/>
            </a:pPr>
            <a:r>
              <a:rPr lang="sv-SE" sz="1100"/>
              <a:t>Rapporten baseras på en enkät bland medlemsföretagen. Totalt medverkade 142 medlemsföretag.</a:t>
            </a:r>
          </a:p>
          <a:p>
            <a:pPr marL="285750" indent="-285750">
              <a:buFont typeface="Arial" panose="020B0604020202020204" pitchFamily="34" charset="0"/>
              <a:buChar char="•"/>
            </a:pPr>
            <a:endParaRPr lang="sv-SE" sz="1100"/>
          </a:p>
          <a:p>
            <a:pPr marL="285750" indent="-285750">
              <a:buFont typeface="Arial" panose="020B0604020202020204" pitchFamily="34" charset="0"/>
              <a:buChar char="•"/>
            </a:pPr>
            <a:r>
              <a:rPr lang="sv-SE" sz="1100" err="1"/>
              <a:t>Enkätperiod</a:t>
            </a:r>
            <a:r>
              <a:rPr lang="sv-SE" sz="1100"/>
              <a:t> 10 april - 27 april 2026.</a:t>
            </a:r>
          </a:p>
          <a:p>
            <a:pPr marL="285750" indent="-285750">
              <a:buFont typeface="Arial" panose="020B0604020202020204" pitchFamily="34" charset="0"/>
              <a:buChar char="•"/>
            </a:pPr>
            <a:endParaRPr lang="sv-SE" sz="1100"/>
          </a:p>
          <a:p>
            <a:pPr marL="285750" indent="-285750">
              <a:buFont typeface="Arial" panose="020B0604020202020204" pitchFamily="34" charset="0"/>
              <a:buChar char="•"/>
            </a:pPr>
            <a:r>
              <a:rPr lang="sv-SE" sz="1100"/>
              <a:t>I enkäten efterfrågas data från det senaste avslutade räkenskapsåret (dvs 2025) eller senaste bokslut för de företag med brutet räkenskapsår (2024/2025). </a:t>
            </a:r>
          </a:p>
          <a:p>
            <a:pPr marL="285750" indent="-285750">
              <a:buFont typeface="Arial" panose="020B0604020202020204" pitchFamily="34" charset="0"/>
              <a:buChar char="•"/>
            </a:pPr>
            <a:endParaRPr lang="sv-SE" sz="1100"/>
          </a:p>
          <a:p>
            <a:pPr marL="285750" indent="-285750">
              <a:buFont typeface="Arial" panose="020B0604020202020204" pitchFamily="34" charset="0"/>
              <a:buChar char="•"/>
            </a:pPr>
            <a:r>
              <a:rPr lang="sv-SE" sz="1100"/>
              <a:t>Alla siffror inom parantes motsvarar genomgående siffror från föregående år.</a:t>
            </a:r>
            <a:br>
              <a:rPr lang="sv-SE" sz="1100"/>
            </a:br>
            <a:r>
              <a:rPr lang="sv-SE" sz="1100"/>
              <a:t> </a:t>
            </a:r>
          </a:p>
          <a:p>
            <a:pPr marL="285750" indent="-285750">
              <a:buFont typeface="Arial" panose="020B0604020202020204" pitchFamily="34" charset="0"/>
              <a:buChar char="•"/>
            </a:pPr>
            <a:r>
              <a:rPr lang="sv-SE" sz="1100"/>
              <a:t>Definitionslista för nyckeltalen återfinns i appendix (s.46).</a:t>
            </a:r>
          </a:p>
        </p:txBody>
      </p:sp>
      <p:pic>
        <p:nvPicPr>
          <p:cNvPr id="9" name="Bildobjekt 8">
            <a:extLst>
              <a:ext uri="{FF2B5EF4-FFF2-40B4-BE49-F238E27FC236}">
                <a16:creationId xmlns:a16="http://schemas.microsoft.com/office/drawing/2014/main" id="{2A757501-7498-DB4F-B81D-A0D88CFF14FB}"/>
              </a:ext>
            </a:extLst>
          </p:cNvPr>
          <p:cNvPicPr>
            <a:picLocks noChangeAspect="1"/>
          </p:cNvPicPr>
          <p:nvPr/>
        </p:nvPicPr>
        <p:blipFill>
          <a:blip r:embed="rId3"/>
          <a:stretch>
            <a:fillRect/>
          </a:stretch>
        </p:blipFill>
        <p:spPr>
          <a:xfrm>
            <a:off x="3138479" y="4210252"/>
            <a:ext cx="2601337" cy="3048192"/>
          </a:xfrm>
          <a:prstGeom prst="rect">
            <a:avLst/>
          </a:prstGeom>
        </p:spPr>
      </p:pic>
    </p:spTree>
    <p:extLst>
      <p:ext uri="{BB962C8B-B14F-4D97-AF65-F5344CB8AC3E}">
        <p14:creationId xmlns:p14="http://schemas.microsoft.com/office/powerpoint/2010/main" val="117038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7CCD6-0E46-E4D2-35C6-B8D93FE3D531}"/>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44F79AFD-7224-319E-B4F9-3A77589B80D5}"/>
              </a:ext>
            </a:extLst>
          </p:cNvPr>
          <p:cNvPicPr>
            <a:picLocks noChangeAspect="1"/>
          </p:cNvPicPr>
          <p:nvPr/>
        </p:nvPicPr>
        <p:blipFill rotWithShape="1">
          <a:blip r:embed="rId2">
            <a:duotone>
              <a:schemeClr val="accent5">
                <a:shade val="45000"/>
                <a:satMod val="135000"/>
              </a:schemeClr>
              <a:prstClr val="white"/>
            </a:duotone>
          </a:blip>
          <a:srcRect l="8275" t="8505" b="1027"/>
          <a:stretch/>
        </p:blipFill>
        <p:spPr>
          <a:xfrm rot="10800000">
            <a:off x="4557251" y="174785"/>
            <a:ext cx="7787681" cy="6857999"/>
          </a:xfrm>
          <a:prstGeom prst="rect">
            <a:avLst/>
          </a:prstGeom>
        </p:spPr>
      </p:pic>
      <p:graphicFrame>
        <p:nvGraphicFramePr>
          <p:cNvPr id="16" name="Diagram 15">
            <a:extLst>
              <a:ext uri="{FF2B5EF4-FFF2-40B4-BE49-F238E27FC236}">
                <a16:creationId xmlns:a16="http://schemas.microsoft.com/office/drawing/2014/main" id="{AD972CAC-4C7B-3821-E239-6D98AEEF5259}"/>
              </a:ext>
            </a:extLst>
          </p:cNvPr>
          <p:cNvGraphicFramePr>
            <a:graphicFrameLocks/>
          </p:cNvGraphicFramePr>
          <p:nvPr>
            <p:extLst>
              <p:ext uri="{D42A27DB-BD31-4B8C-83A1-F6EECF244321}">
                <p14:modId xmlns:p14="http://schemas.microsoft.com/office/powerpoint/2010/main" val="1171250930"/>
              </p:ext>
            </p:extLst>
          </p:nvPr>
        </p:nvGraphicFramePr>
        <p:xfrm>
          <a:off x="-393838" y="1918501"/>
          <a:ext cx="8442463" cy="4349750"/>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96FABBDC-8289-B673-5448-3310C7042479}"/>
              </a:ext>
            </a:extLst>
          </p:cNvPr>
          <p:cNvSpPr>
            <a:spLocks noGrp="1"/>
          </p:cNvSpPr>
          <p:nvPr>
            <p:ph type="title"/>
          </p:nvPr>
        </p:nvSpPr>
        <p:spPr>
          <a:xfrm>
            <a:off x="476346" y="289637"/>
            <a:ext cx="9899090" cy="514662"/>
          </a:xfrm>
        </p:spPr>
        <p:txBody>
          <a:bodyPr/>
          <a:lstStyle/>
          <a:p>
            <a:r>
              <a:rPr lang="sv-SE"/>
              <a:t>Egen omsättning per sektor</a:t>
            </a:r>
          </a:p>
        </p:txBody>
      </p:sp>
      <p:sp>
        <p:nvSpPr>
          <p:cNvPr id="3" name="Platshållare för innehåll 2">
            <a:extLst>
              <a:ext uri="{FF2B5EF4-FFF2-40B4-BE49-F238E27FC236}">
                <a16:creationId xmlns:a16="http://schemas.microsoft.com/office/drawing/2014/main" id="{65667946-9EB0-00B7-D321-2A9C0EF55492}"/>
              </a:ext>
            </a:extLst>
          </p:cNvPr>
          <p:cNvSpPr>
            <a:spLocks noGrp="1"/>
          </p:cNvSpPr>
          <p:nvPr>
            <p:ph idx="1"/>
          </p:nvPr>
        </p:nvSpPr>
        <p:spPr>
          <a:xfrm>
            <a:off x="415787" y="1020726"/>
            <a:ext cx="8175763" cy="523227"/>
          </a:xfrm>
        </p:spPr>
        <p:txBody>
          <a:bodyPr/>
          <a:lstStyle/>
          <a:p>
            <a:r>
              <a:rPr lang="sv-SE" b="1"/>
              <a:t>59 procent av medlemsföretagens egen omsättning kommer från privata aktörer </a:t>
            </a:r>
            <a:r>
              <a:rPr lang="sv-SE"/>
              <a:t> Totalt för alla verksamhetsområden i procent</a:t>
            </a:r>
          </a:p>
        </p:txBody>
      </p:sp>
      <p:sp>
        <p:nvSpPr>
          <p:cNvPr id="5" name="Platshållare för sidfot 4">
            <a:extLst>
              <a:ext uri="{FF2B5EF4-FFF2-40B4-BE49-F238E27FC236}">
                <a16:creationId xmlns:a16="http://schemas.microsoft.com/office/drawing/2014/main" id="{0D8FF191-B3F1-9CAA-C01E-9CEBDD4015BF}"/>
              </a:ext>
            </a:extLst>
          </p:cNvPr>
          <p:cNvSpPr>
            <a:spLocks noGrp="1"/>
          </p:cNvSpPr>
          <p:nvPr>
            <p:ph type="ftr" sz="quarter" idx="11"/>
          </p:nvPr>
        </p:nvSpPr>
        <p:spPr/>
        <p:txBody>
          <a:bodyPr/>
          <a:lstStyle/>
          <a:p>
            <a:r>
              <a:rPr lang="sv-SE"/>
              <a:t>Insikt 2026 |</a:t>
            </a:r>
          </a:p>
        </p:txBody>
      </p:sp>
      <p:sp>
        <p:nvSpPr>
          <p:cNvPr id="6" name="Platshållare för bildnummer 5">
            <a:extLst>
              <a:ext uri="{FF2B5EF4-FFF2-40B4-BE49-F238E27FC236}">
                <a16:creationId xmlns:a16="http://schemas.microsoft.com/office/drawing/2014/main" id="{44C2DC25-6729-E64C-A351-08F647019BEE}"/>
              </a:ext>
            </a:extLst>
          </p:cNvPr>
          <p:cNvSpPr>
            <a:spLocks noGrp="1"/>
          </p:cNvSpPr>
          <p:nvPr>
            <p:ph type="sldNum" sz="quarter" idx="12"/>
          </p:nvPr>
        </p:nvSpPr>
        <p:spPr/>
        <p:txBody>
          <a:bodyPr/>
          <a:lstStyle/>
          <a:p>
            <a:fld id="{AE086683-F536-42AB-ABBC-F4803DFE8DBC}" type="slidenum">
              <a:rPr lang="sv-SE" smtClean="0"/>
              <a:t>20</a:t>
            </a:fld>
            <a:endParaRPr lang="sv-SE"/>
          </a:p>
        </p:txBody>
      </p:sp>
      <p:sp>
        <p:nvSpPr>
          <p:cNvPr id="7" name="textruta 6">
            <a:extLst>
              <a:ext uri="{FF2B5EF4-FFF2-40B4-BE49-F238E27FC236}">
                <a16:creationId xmlns:a16="http://schemas.microsoft.com/office/drawing/2014/main" id="{42D2BE4B-977A-5DC5-60BF-880AFDE5B839}"/>
              </a:ext>
            </a:extLst>
          </p:cNvPr>
          <p:cNvSpPr txBox="1"/>
          <p:nvPr/>
        </p:nvSpPr>
        <p:spPr>
          <a:xfrm>
            <a:off x="3400292" y="3984733"/>
            <a:ext cx="1258026" cy="369332"/>
          </a:xfrm>
          <a:prstGeom prst="rect">
            <a:avLst/>
          </a:prstGeom>
          <a:noFill/>
        </p:spPr>
        <p:txBody>
          <a:bodyPr wrap="square" rtlCol="0">
            <a:spAutoFit/>
          </a:bodyPr>
          <a:lstStyle/>
          <a:p>
            <a:pPr algn="ctr"/>
            <a:r>
              <a:rPr lang="sv-SE" b="1"/>
              <a:t>Totalt</a:t>
            </a:r>
          </a:p>
        </p:txBody>
      </p:sp>
      <p:sp>
        <p:nvSpPr>
          <p:cNvPr id="10" name="textruta 9">
            <a:extLst>
              <a:ext uri="{FF2B5EF4-FFF2-40B4-BE49-F238E27FC236}">
                <a16:creationId xmlns:a16="http://schemas.microsoft.com/office/drawing/2014/main" id="{9F90E5BA-1A4F-BEE2-5830-429B26B259DE}"/>
              </a:ext>
            </a:extLst>
          </p:cNvPr>
          <p:cNvSpPr txBox="1"/>
          <p:nvPr/>
        </p:nvSpPr>
        <p:spPr>
          <a:xfrm>
            <a:off x="3902469" y="6267717"/>
            <a:ext cx="4554032" cy="415498"/>
          </a:xfrm>
          <a:prstGeom prst="rect">
            <a:avLst/>
          </a:prstGeom>
        </p:spPr>
        <p:txBody>
          <a:bodyPr wrap="square">
            <a:spAutoFit/>
          </a:bodyPr>
          <a:lstStyle>
            <a:defPPr>
              <a:defRPr lang="sv-SE"/>
            </a:defPPr>
            <a:lvl1pPr algn="ctr">
              <a:defRPr sz="700"/>
            </a:lvl1pPr>
          </a:lstStyle>
          <a:p>
            <a:r>
              <a:rPr lang="sv-SE"/>
              <a:t>Egen omsättning är den delen av omsättningen som företagen producerar själva ("in house”). Med andra ord är det omsättningen exklusive olika slags konsultinköp eller inköp av andra varor, material och tjänster (omsättning - konsultinköp - inköp av utomstående varor, material och/eller tjänster).</a:t>
            </a:r>
          </a:p>
        </p:txBody>
      </p:sp>
      <p:graphicFrame>
        <p:nvGraphicFramePr>
          <p:cNvPr id="17" name="Tabell 16">
            <a:extLst>
              <a:ext uri="{FF2B5EF4-FFF2-40B4-BE49-F238E27FC236}">
                <a16:creationId xmlns:a16="http://schemas.microsoft.com/office/drawing/2014/main" id="{A07A6DD2-1405-2567-A48B-8ECB487C4160}"/>
              </a:ext>
            </a:extLst>
          </p:cNvPr>
          <p:cNvGraphicFramePr>
            <a:graphicFrameLocks noGrp="1"/>
          </p:cNvGraphicFramePr>
          <p:nvPr>
            <p:extLst>
              <p:ext uri="{D42A27DB-BD31-4B8C-83A1-F6EECF244321}">
                <p14:modId xmlns:p14="http://schemas.microsoft.com/office/powerpoint/2010/main" val="2988801843"/>
              </p:ext>
            </p:extLst>
          </p:nvPr>
        </p:nvGraphicFramePr>
        <p:xfrm>
          <a:off x="7677150" y="2283461"/>
          <a:ext cx="4226435" cy="2966720"/>
        </p:xfrm>
        <a:graphic>
          <a:graphicData uri="http://schemas.openxmlformats.org/drawingml/2006/table">
            <a:tbl>
              <a:tblPr firstRow="1" bandRow="1">
                <a:tableStyleId>{5FD0F851-EC5A-4D38-B0AD-8093EC10F338}</a:tableStyleId>
              </a:tblPr>
              <a:tblGrid>
                <a:gridCol w="1428750">
                  <a:extLst>
                    <a:ext uri="{9D8B030D-6E8A-4147-A177-3AD203B41FA5}">
                      <a16:colId xmlns:a16="http://schemas.microsoft.com/office/drawing/2014/main" val="145036966"/>
                    </a:ext>
                  </a:extLst>
                </a:gridCol>
                <a:gridCol w="895350">
                  <a:extLst>
                    <a:ext uri="{9D8B030D-6E8A-4147-A177-3AD203B41FA5}">
                      <a16:colId xmlns:a16="http://schemas.microsoft.com/office/drawing/2014/main" val="3119351523"/>
                    </a:ext>
                  </a:extLst>
                </a:gridCol>
                <a:gridCol w="845727">
                  <a:extLst>
                    <a:ext uri="{9D8B030D-6E8A-4147-A177-3AD203B41FA5}">
                      <a16:colId xmlns:a16="http://schemas.microsoft.com/office/drawing/2014/main" val="4220598049"/>
                    </a:ext>
                  </a:extLst>
                </a:gridCol>
                <a:gridCol w="528304">
                  <a:extLst>
                    <a:ext uri="{9D8B030D-6E8A-4147-A177-3AD203B41FA5}">
                      <a16:colId xmlns:a16="http://schemas.microsoft.com/office/drawing/2014/main" val="4117735795"/>
                    </a:ext>
                  </a:extLst>
                </a:gridCol>
                <a:gridCol w="528304">
                  <a:extLst>
                    <a:ext uri="{9D8B030D-6E8A-4147-A177-3AD203B41FA5}">
                      <a16:colId xmlns:a16="http://schemas.microsoft.com/office/drawing/2014/main" val="1616054391"/>
                    </a:ext>
                  </a:extLst>
                </a:gridCol>
              </a:tblGrid>
              <a:tr h="370840">
                <a:tc>
                  <a:txBody>
                    <a:bodyPr/>
                    <a:lstStyle/>
                    <a:p>
                      <a:endParaRPr lang="sv-SE"/>
                    </a:p>
                  </a:txBody>
                  <a:tcPr anchor="ctr"/>
                </a:tc>
                <a:tc>
                  <a:txBody>
                    <a:bodyPr/>
                    <a:lstStyle/>
                    <a:p>
                      <a:r>
                        <a:rPr lang="sv-SE" sz="1200"/>
                        <a:t>2024</a:t>
                      </a:r>
                    </a:p>
                  </a:txBody>
                  <a:tcPr/>
                </a:tc>
                <a:tc>
                  <a:txBody>
                    <a:bodyPr/>
                    <a:lstStyle/>
                    <a:p>
                      <a:r>
                        <a:rPr lang="sv-SE" sz="1200"/>
                        <a:t>2025</a:t>
                      </a:r>
                    </a:p>
                  </a:txBody>
                  <a:tcPr/>
                </a:tc>
                <a:tc gridSpan="2">
                  <a:txBody>
                    <a:bodyPr/>
                    <a:lstStyle/>
                    <a:p>
                      <a:r>
                        <a:rPr lang="sv-SE" sz="1200"/>
                        <a:t>2026</a:t>
                      </a:r>
                    </a:p>
                  </a:txBody>
                  <a:tcPr/>
                </a:tc>
                <a:tc hMerge="1">
                  <a:txBody>
                    <a:bodyPr/>
                    <a:lstStyle/>
                    <a:p>
                      <a:endParaRPr lang="sv-SE"/>
                    </a:p>
                  </a:txBody>
                  <a:tcPr/>
                </a:tc>
                <a:extLst>
                  <a:ext uri="{0D108BD9-81ED-4DB2-BD59-A6C34878D82A}">
                    <a16:rowId xmlns:a16="http://schemas.microsoft.com/office/drawing/2014/main" val="1515302909"/>
                  </a:ext>
                </a:extLst>
              </a:tr>
              <a:tr h="370840">
                <a:tc>
                  <a:txBody>
                    <a:bodyPr/>
                    <a:lstStyle/>
                    <a:p>
                      <a:pPr algn="l" fontAlgn="b">
                        <a:buNone/>
                      </a:pPr>
                      <a:r>
                        <a:rPr lang="sv-SE" sz="1100" b="0" u="none" strike="noStrike">
                          <a:solidFill>
                            <a:srgbClr val="000000"/>
                          </a:solidFill>
                          <a:effectLst/>
                        </a:rPr>
                        <a:t>Region &amp; Kommuner</a:t>
                      </a:r>
                      <a:endParaRPr lang="sv-SE" sz="1100" b="0" i="0" u="none" strike="noStrike">
                        <a:solidFill>
                          <a:srgbClr val="000000"/>
                        </a:solidFill>
                        <a:effectLst/>
                        <a:latin typeface="Aptos Narrow" panose="020B0004020202020204" pitchFamily="34" charset="0"/>
                      </a:endParaRPr>
                    </a:p>
                  </a:txBody>
                  <a:tcPr marL="36000" marR="0" marT="0" marB="0" anchor="ctr"/>
                </a:tc>
                <a:tc>
                  <a:txBody>
                    <a:bodyPr/>
                    <a:lstStyle/>
                    <a:p>
                      <a:r>
                        <a:rPr lang="sv-SE" sz="1200"/>
                        <a:t>22%</a:t>
                      </a:r>
                    </a:p>
                  </a:txBody>
                  <a:tcPr anchor="ctr"/>
                </a:tc>
                <a:tc>
                  <a:txBody>
                    <a:bodyPr/>
                    <a:lstStyle/>
                    <a:p>
                      <a:r>
                        <a:rPr lang="sv-SE" sz="1200"/>
                        <a:t>24%</a:t>
                      </a:r>
                    </a:p>
                  </a:txBody>
                  <a:tcPr anchor="ctr"/>
                </a:tc>
                <a:tc>
                  <a:txBody>
                    <a:bodyPr/>
                    <a:lstStyle/>
                    <a:p>
                      <a:r>
                        <a:rPr lang="sv-SE" sz="1200" b="1"/>
                        <a:t>19%</a:t>
                      </a:r>
                    </a:p>
                  </a:txBody>
                  <a:tcPr anchor="ctr"/>
                </a:tc>
                <a:tc>
                  <a:txBody>
                    <a:bodyPr/>
                    <a:lstStyle/>
                    <a:p>
                      <a:r>
                        <a:rPr lang="sv-SE">
                          <a:solidFill>
                            <a:srgbClr val="FF0000"/>
                          </a:solidFill>
                          <a:sym typeface="Wingdings" panose="05000000000000000000" pitchFamily="2" charset="2"/>
                        </a:rPr>
                        <a:t></a:t>
                      </a:r>
                      <a:endParaRPr lang="sv-SE">
                        <a:solidFill>
                          <a:srgbClr val="FF0000"/>
                        </a:solidFill>
                      </a:endParaRPr>
                    </a:p>
                  </a:txBody>
                  <a:tcPr anchor="ctr"/>
                </a:tc>
                <a:extLst>
                  <a:ext uri="{0D108BD9-81ED-4DB2-BD59-A6C34878D82A}">
                    <a16:rowId xmlns:a16="http://schemas.microsoft.com/office/drawing/2014/main" val="2610254878"/>
                  </a:ext>
                </a:extLst>
              </a:tr>
              <a:tr h="370840">
                <a:tc>
                  <a:txBody>
                    <a:bodyPr/>
                    <a:lstStyle/>
                    <a:p>
                      <a:pPr algn="l" fontAlgn="b">
                        <a:buNone/>
                      </a:pPr>
                      <a:r>
                        <a:rPr lang="sv-SE" sz="1100" b="0" u="none" strike="noStrike">
                          <a:solidFill>
                            <a:srgbClr val="000000"/>
                          </a:solidFill>
                          <a:effectLst/>
                        </a:rPr>
                        <a:t>Stat/Myndighet</a:t>
                      </a:r>
                      <a:endParaRPr lang="sv-SE" sz="1100" b="0" i="0" u="none" strike="noStrike">
                        <a:solidFill>
                          <a:srgbClr val="000000"/>
                        </a:solidFill>
                        <a:effectLst/>
                        <a:latin typeface="Aptos Narrow" panose="020B0004020202020204" pitchFamily="34" charset="0"/>
                      </a:endParaRPr>
                    </a:p>
                  </a:txBody>
                  <a:tcPr marL="36000" marR="0" marT="0" marB="0" anchor="ctr"/>
                </a:tc>
                <a:tc>
                  <a:txBody>
                    <a:bodyPr/>
                    <a:lstStyle/>
                    <a:p>
                      <a:r>
                        <a:rPr lang="sv-SE" sz="1200"/>
                        <a:t>10%</a:t>
                      </a:r>
                    </a:p>
                  </a:txBody>
                  <a:tcPr anchor="ctr"/>
                </a:tc>
                <a:tc>
                  <a:txBody>
                    <a:bodyPr/>
                    <a:lstStyle/>
                    <a:p>
                      <a:r>
                        <a:rPr lang="sv-SE" sz="1200"/>
                        <a:t>11%</a:t>
                      </a:r>
                    </a:p>
                  </a:txBody>
                  <a:tcPr anchor="ctr"/>
                </a:tc>
                <a:tc>
                  <a:txBody>
                    <a:bodyPr/>
                    <a:lstStyle/>
                    <a:p>
                      <a:r>
                        <a:rPr lang="sv-SE" sz="1200" b="1"/>
                        <a:t>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rgbClr val="FF0000"/>
                          </a:solidFill>
                          <a:sym typeface="Wingdings" panose="05000000000000000000" pitchFamily="2" charset="2"/>
                        </a:rPr>
                        <a:t></a:t>
                      </a:r>
                      <a:endParaRPr lang="sv-SE">
                        <a:solidFill>
                          <a:srgbClr val="FF0000"/>
                        </a:solidFill>
                      </a:endParaRPr>
                    </a:p>
                  </a:txBody>
                  <a:tcPr anchor="ctr"/>
                </a:tc>
                <a:extLst>
                  <a:ext uri="{0D108BD9-81ED-4DB2-BD59-A6C34878D82A}">
                    <a16:rowId xmlns:a16="http://schemas.microsoft.com/office/drawing/2014/main" val="3061518895"/>
                  </a:ext>
                </a:extLst>
              </a:tr>
              <a:tr h="370840">
                <a:tc>
                  <a:txBody>
                    <a:bodyPr/>
                    <a:lstStyle/>
                    <a:p>
                      <a:pPr algn="l" fontAlgn="b">
                        <a:buNone/>
                      </a:pPr>
                      <a:r>
                        <a:rPr lang="sv-SE" sz="1100" b="0" u="none" strike="noStrike">
                          <a:solidFill>
                            <a:srgbClr val="000000"/>
                          </a:solidFill>
                          <a:effectLst/>
                        </a:rPr>
                        <a:t>Privata företag</a:t>
                      </a:r>
                      <a:endParaRPr lang="sv-SE" sz="1100" b="0" i="0" u="none" strike="noStrike">
                        <a:solidFill>
                          <a:srgbClr val="000000"/>
                        </a:solidFill>
                        <a:effectLst/>
                        <a:latin typeface="Aptos Narrow" panose="020B0004020202020204" pitchFamily="34" charset="0"/>
                      </a:endParaRPr>
                    </a:p>
                  </a:txBody>
                  <a:tcPr marL="36000" marR="0" marT="0" marB="0" anchor="ctr"/>
                </a:tc>
                <a:tc>
                  <a:txBody>
                    <a:bodyPr/>
                    <a:lstStyle/>
                    <a:p>
                      <a:r>
                        <a:rPr lang="sv-SE" sz="1200"/>
                        <a:t>57%</a:t>
                      </a:r>
                    </a:p>
                  </a:txBody>
                  <a:tcPr anchor="ctr"/>
                </a:tc>
                <a:tc>
                  <a:txBody>
                    <a:bodyPr/>
                    <a:lstStyle/>
                    <a:p>
                      <a:r>
                        <a:rPr lang="sv-SE" sz="1200"/>
                        <a:t>57%</a:t>
                      </a:r>
                    </a:p>
                  </a:txBody>
                  <a:tcPr anchor="ctr"/>
                </a:tc>
                <a:tc>
                  <a:txBody>
                    <a:bodyPr/>
                    <a:lstStyle/>
                    <a:p>
                      <a:r>
                        <a:rPr lang="sv-SE" sz="1200" b="1"/>
                        <a:t>59%</a:t>
                      </a:r>
                    </a:p>
                  </a:txBody>
                  <a:tcPr anchor="ctr"/>
                </a:tc>
                <a:tc>
                  <a:txBody>
                    <a:bodyPr/>
                    <a:lstStyle/>
                    <a:p>
                      <a:r>
                        <a:rPr lang="sv-SE">
                          <a:solidFill>
                            <a:srgbClr val="00B050"/>
                          </a:solidFill>
                          <a:sym typeface="Wingdings" panose="05000000000000000000" pitchFamily="2" charset="2"/>
                        </a:rPr>
                        <a:t></a:t>
                      </a:r>
                      <a:endParaRPr lang="sv-SE">
                        <a:solidFill>
                          <a:srgbClr val="00B050"/>
                        </a:solidFill>
                      </a:endParaRPr>
                    </a:p>
                  </a:txBody>
                  <a:tcPr anchor="ctr"/>
                </a:tc>
                <a:extLst>
                  <a:ext uri="{0D108BD9-81ED-4DB2-BD59-A6C34878D82A}">
                    <a16:rowId xmlns:a16="http://schemas.microsoft.com/office/drawing/2014/main" val="160626928"/>
                  </a:ext>
                </a:extLst>
              </a:tr>
              <a:tr h="370840">
                <a:tc>
                  <a:txBody>
                    <a:bodyPr/>
                    <a:lstStyle/>
                    <a:p>
                      <a:pPr algn="l" fontAlgn="b">
                        <a:buNone/>
                      </a:pPr>
                      <a:r>
                        <a:rPr lang="sv-SE" sz="1100" b="0" u="none" strike="noStrike">
                          <a:solidFill>
                            <a:srgbClr val="000000"/>
                          </a:solidFill>
                          <a:effectLst/>
                        </a:rPr>
                        <a:t>Andra rådgivande ingenjörer</a:t>
                      </a:r>
                      <a:endParaRPr lang="sv-SE" sz="1100" b="0" i="0" u="none" strike="noStrike">
                        <a:solidFill>
                          <a:srgbClr val="000000"/>
                        </a:solidFill>
                        <a:effectLst/>
                        <a:latin typeface="Aptos Narrow" panose="020B0004020202020204" pitchFamily="34" charset="0"/>
                      </a:endParaRPr>
                    </a:p>
                  </a:txBody>
                  <a:tcPr marL="36000" marR="0" marT="0" marB="0" anchor="ctr"/>
                </a:tc>
                <a:tc>
                  <a:txBody>
                    <a:bodyPr/>
                    <a:lstStyle/>
                    <a:p>
                      <a:r>
                        <a:rPr lang="sv-SE" sz="1200"/>
                        <a:t>2%</a:t>
                      </a:r>
                    </a:p>
                  </a:txBody>
                  <a:tcPr anchor="ctr"/>
                </a:tc>
                <a:tc>
                  <a:txBody>
                    <a:bodyPr/>
                    <a:lstStyle/>
                    <a:p>
                      <a:r>
                        <a:rPr lang="sv-SE" sz="1200"/>
                        <a:t>3%</a:t>
                      </a:r>
                    </a:p>
                  </a:txBody>
                  <a:tcPr anchor="ctr"/>
                </a:tc>
                <a:tc>
                  <a:txBody>
                    <a:bodyPr/>
                    <a:lstStyle/>
                    <a:p>
                      <a:r>
                        <a:rPr lang="sv-SE" sz="1200" b="1"/>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rgbClr val="00B050"/>
                          </a:solidFill>
                          <a:sym typeface="Wingdings" panose="05000000000000000000" pitchFamily="2" charset="2"/>
                        </a:rPr>
                        <a:t></a:t>
                      </a:r>
                      <a:endParaRPr lang="sv-SE">
                        <a:solidFill>
                          <a:srgbClr val="00B050"/>
                        </a:solidFill>
                      </a:endParaRPr>
                    </a:p>
                  </a:txBody>
                  <a:tcPr anchor="ctr"/>
                </a:tc>
                <a:extLst>
                  <a:ext uri="{0D108BD9-81ED-4DB2-BD59-A6C34878D82A}">
                    <a16:rowId xmlns:a16="http://schemas.microsoft.com/office/drawing/2014/main" val="3050444319"/>
                  </a:ext>
                </a:extLst>
              </a:tr>
              <a:tr h="370840">
                <a:tc>
                  <a:txBody>
                    <a:bodyPr/>
                    <a:lstStyle/>
                    <a:p>
                      <a:pPr algn="l" fontAlgn="b">
                        <a:buNone/>
                      </a:pPr>
                      <a:r>
                        <a:rPr lang="sv-SE" sz="1100" b="0" u="none" strike="noStrike">
                          <a:solidFill>
                            <a:srgbClr val="000000"/>
                          </a:solidFill>
                          <a:effectLst/>
                        </a:rPr>
                        <a:t>Andra rådgivande arkitekter</a:t>
                      </a:r>
                      <a:endParaRPr lang="sv-SE" sz="1100" b="0" i="0" u="none" strike="noStrike">
                        <a:solidFill>
                          <a:srgbClr val="000000"/>
                        </a:solidFill>
                        <a:effectLst/>
                        <a:latin typeface="Aptos Narrow" panose="020B0004020202020204" pitchFamily="34" charset="0"/>
                      </a:endParaRPr>
                    </a:p>
                  </a:txBody>
                  <a:tcPr marL="36000" marR="0" marT="0" marB="0" anchor="ctr"/>
                </a:tc>
                <a:tc>
                  <a:txBody>
                    <a:bodyPr/>
                    <a:lstStyle/>
                    <a:p>
                      <a:r>
                        <a:rPr lang="sv-SE" sz="1200"/>
                        <a:t>1%</a:t>
                      </a:r>
                    </a:p>
                  </a:txBody>
                  <a:tcPr anchor="ctr"/>
                </a:tc>
                <a:tc>
                  <a:txBody>
                    <a:bodyPr/>
                    <a:lstStyle/>
                    <a:p>
                      <a:r>
                        <a:rPr lang="sv-SE" sz="1200"/>
                        <a:t>1%</a:t>
                      </a:r>
                    </a:p>
                  </a:txBody>
                  <a:tcPr anchor="ctr"/>
                </a:tc>
                <a:tc>
                  <a:txBody>
                    <a:bodyPr/>
                    <a:lstStyle/>
                    <a:p>
                      <a:r>
                        <a:rPr lang="sv-SE" sz="1200" b="1"/>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rgbClr val="00B050"/>
                          </a:solidFill>
                          <a:sym typeface="Wingdings" panose="05000000000000000000" pitchFamily="2" charset="2"/>
                        </a:rPr>
                        <a:t></a:t>
                      </a:r>
                      <a:endParaRPr lang="sv-SE">
                        <a:solidFill>
                          <a:srgbClr val="00B050"/>
                        </a:solidFill>
                      </a:endParaRPr>
                    </a:p>
                  </a:txBody>
                  <a:tcPr anchor="ctr"/>
                </a:tc>
                <a:extLst>
                  <a:ext uri="{0D108BD9-81ED-4DB2-BD59-A6C34878D82A}">
                    <a16:rowId xmlns:a16="http://schemas.microsoft.com/office/drawing/2014/main" val="4179128841"/>
                  </a:ext>
                </a:extLst>
              </a:tr>
              <a:tr h="370840">
                <a:tc>
                  <a:txBody>
                    <a:bodyPr/>
                    <a:lstStyle/>
                    <a:p>
                      <a:pPr algn="l" fontAlgn="b">
                        <a:buNone/>
                      </a:pPr>
                      <a:r>
                        <a:rPr lang="sv-SE" sz="1100" b="0" u="none" strike="noStrike">
                          <a:solidFill>
                            <a:srgbClr val="000000"/>
                          </a:solidFill>
                          <a:effectLst/>
                        </a:rPr>
                        <a:t>Utländska aktörer</a:t>
                      </a:r>
                      <a:endParaRPr lang="sv-SE" sz="1100" b="0" i="0" u="none" strike="noStrike">
                        <a:solidFill>
                          <a:srgbClr val="000000"/>
                        </a:solidFill>
                        <a:effectLst/>
                        <a:latin typeface="Aptos Narrow" panose="020B0004020202020204" pitchFamily="34" charset="0"/>
                      </a:endParaRPr>
                    </a:p>
                  </a:txBody>
                  <a:tcPr marL="36000" marR="0" marT="0" marB="0" anchor="ctr"/>
                </a:tc>
                <a:tc>
                  <a:txBody>
                    <a:bodyPr/>
                    <a:lstStyle/>
                    <a:p>
                      <a:r>
                        <a:rPr lang="sv-SE" sz="1200"/>
                        <a:t>5%</a:t>
                      </a:r>
                    </a:p>
                  </a:txBody>
                  <a:tcPr anchor="ctr"/>
                </a:tc>
                <a:tc>
                  <a:txBody>
                    <a:bodyPr/>
                    <a:lstStyle/>
                    <a:p>
                      <a:r>
                        <a:rPr lang="sv-SE" sz="1200"/>
                        <a:t>3%</a:t>
                      </a:r>
                    </a:p>
                  </a:txBody>
                  <a:tcPr anchor="ctr"/>
                </a:tc>
                <a:tc>
                  <a:txBody>
                    <a:bodyPr/>
                    <a:lstStyle/>
                    <a:p>
                      <a:r>
                        <a:rPr lang="sv-SE" sz="1200" b="1"/>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ym typeface="Wingdings" panose="05000000000000000000" pitchFamily="2" charset="2"/>
                        </a:rPr>
                        <a:t></a:t>
                      </a:r>
                      <a:endParaRPr lang="sv-SE"/>
                    </a:p>
                  </a:txBody>
                  <a:tcPr anchor="ctr"/>
                </a:tc>
                <a:extLst>
                  <a:ext uri="{0D108BD9-81ED-4DB2-BD59-A6C34878D82A}">
                    <a16:rowId xmlns:a16="http://schemas.microsoft.com/office/drawing/2014/main" val="1581149392"/>
                  </a:ext>
                </a:extLst>
              </a:tr>
              <a:tr h="370840">
                <a:tc>
                  <a:txBody>
                    <a:bodyPr/>
                    <a:lstStyle/>
                    <a:p>
                      <a:pPr algn="l" fontAlgn="b">
                        <a:buNone/>
                      </a:pPr>
                      <a:r>
                        <a:rPr lang="sv-SE" sz="1100" b="0" u="none" strike="noStrike">
                          <a:solidFill>
                            <a:srgbClr val="000000"/>
                          </a:solidFill>
                          <a:effectLst/>
                        </a:rPr>
                        <a:t>Annan kundkategori</a:t>
                      </a:r>
                      <a:endParaRPr lang="sv-SE" sz="1100" b="0" i="0" u="none" strike="noStrike">
                        <a:solidFill>
                          <a:srgbClr val="000000"/>
                        </a:solidFill>
                        <a:effectLst/>
                        <a:latin typeface="Aptos Narrow" panose="020B0004020202020204" pitchFamily="34" charset="0"/>
                      </a:endParaRPr>
                    </a:p>
                  </a:txBody>
                  <a:tcPr marL="36000" marR="0" marT="0" marB="0" anchor="ctr"/>
                </a:tc>
                <a:tc>
                  <a:txBody>
                    <a:bodyPr/>
                    <a:lstStyle/>
                    <a:p>
                      <a:r>
                        <a:rPr lang="sv-SE" sz="1200"/>
                        <a:t>3%</a:t>
                      </a:r>
                    </a:p>
                  </a:txBody>
                  <a:tcPr anchor="ctr"/>
                </a:tc>
                <a:tc>
                  <a:txBody>
                    <a:bodyPr/>
                    <a:lstStyle/>
                    <a:p>
                      <a:r>
                        <a:rPr lang="sv-SE" sz="1200"/>
                        <a:t>1%</a:t>
                      </a:r>
                    </a:p>
                  </a:txBody>
                  <a:tcPr anchor="ctr"/>
                </a:tc>
                <a:tc>
                  <a:txBody>
                    <a:bodyPr/>
                    <a:lstStyle/>
                    <a:p>
                      <a:r>
                        <a:rPr lang="sv-SE" sz="1200" b="1"/>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rgbClr val="00B050"/>
                          </a:solidFill>
                          <a:sym typeface="Wingdings" panose="05000000000000000000" pitchFamily="2" charset="2"/>
                        </a:rPr>
                        <a:t></a:t>
                      </a:r>
                      <a:endParaRPr lang="sv-SE">
                        <a:solidFill>
                          <a:srgbClr val="00B050"/>
                        </a:solidFill>
                      </a:endParaRPr>
                    </a:p>
                  </a:txBody>
                  <a:tcPr anchor="ctr"/>
                </a:tc>
                <a:extLst>
                  <a:ext uri="{0D108BD9-81ED-4DB2-BD59-A6C34878D82A}">
                    <a16:rowId xmlns:a16="http://schemas.microsoft.com/office/drawing/2014/main" val="2865739709"/>
                  </a:ext>
                </a:extLst>
              </a:tr>
            </a:tbl>
          </a:graphicData>
        </a:graphic>
      </p:graphicFrame>
      <p:sp>
        <p:nvSpPr>
          <p:cNvPr id="18" name="Ellips 17">
            <a:extLst>
              <a:ext uri="{FF2B5EF4-FFF2-40B4-BE49-F238E27FC236}">
                <a16:creationId xmlns:a16="http://schemas.microsoft.com/office/drawing/2014/main" id="{913CC7B2-33BF-DA53-EFF8-92394FE070EC}"/>
              </a:ext>
            </a:extLst>
          </p:cNvPr>
          <p:cNvSpPr/>
          <p:nvPr/>
        </p:nvSpPr>
        <p:spPr>
          <a:xfrm>
            <a:off x="9867562" y="64958"/>
            <a:ext cx="2036023" cy="203602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200" b="1">
                <a:solidFill>
                  <a:sysClr val="windowText" lastClr="000000"/>
                </a:solidFill>
              </a:rPr>
              <a:t>Omsättningen från offentlig sektor har sjunkit senaste året från 35 procent till 29 procent</a:t>
            </a:r>
          </a:p>
        </p:txBody>
      </p:sp>
    </p:spTree>
    <p:extLst>
      <p:ext uri="{BB962C8B-B14F-4D97-AF65-F5344CB8AC3E}">
        <p14:creationId xmlns:p14="http://schemas.microsoft.com/office/powerpoint/2010/main" val="1347792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51B3F-BFF1-FBB9-E55D-1BBC081A978E}"/>
            </a:ext>
          </a:extLst>
        </p:cNvPr>
        <p:cNvGrpSpPr/>
        <p:nvPr/>
      </p:nvGrpSpPr>
      <p:grpSpPr>
        <a:xfrm>
          <a:off x="0" y="0"/>
          <a:ext cx="0" cy="0"/>
          <a:chOff x="0" y="0"/>
          <a:chExt cx="0" cy="0"/>
        </a:xfrm>
      </p:grpSpPr>
      <p:sp>
        <p:nvSpPr>
          <p:cNvPr id="16" name="Rektangel 15">
            <a:extLst>
              <a:ext uri="{FF2B5EF4-FFF2-40B4-BE49-F238E27FC236}">
                <a16:creationId xmlns:a16="http://schemas.microsoft.com/office/drawing/2014/main" id="{897E6540-1A9E-D8A8-6C3B-5E75C88BB810}"/>
              </a:ext>
            </a:extLst>
          </p:cNvPr>
          <p:cNvSpPr/>
          <p:nvPr/>
        </p:nvSpPr>
        <p:spPr>
          <a:xfrm>
            <a:off x="6150174" y="0"/>
            <a:ext cx="6096001"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18647BF9-A47E-CE25-A2AF-AB5950A182BF}"/>
              </a:ext>
            </a:extLst>
          </p:cNvPr>
          <p:cNvGraphicFramePr>
            <a:graphicFrameLocks/>
          </p:cNvGraphicFramePr>
          <p:nvPr>
            <p:extLst>
              <p:ext uri="{D42A27DB-BD31-4B8C-83A1-F6EECF244321}">
                <p14:modId xmlns:p14="http://schemas.microsoft.com/office/powerpoint/2010/main" val="3211546566"/>
              </p:ext>
            </p:extLst>
          </p:nvPr>
        </p:nvGraphicFramePr>
        <p:xfrm>
          <a:off x="1784212" y="1880382"/>
          <a:ext cx="7845564" cy="4315272"/>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8DAF4272-5AD8-56D1-A975-11E1AC385884}"/>
              </a:ext>
            </a:extLst>
          </p:cNvPr>
          <p:cNvSpPr>
            <a:spLocks noGrp="1"/>
          </p:cNvSpPr>
          <p:nvPr>
            <p:ph type="title"/>
          </p:nvPr>
        </p:nvSpPr>
        <p:spPr/>
        <p:txBody>
          <a:bodyPr/>
          <a:lstStyle/>
          <a:p>
            <a:r>
              <a:rPr lang="sv-SE"/>
              <a:t>Egen omsättning per sektor</a:t>
            </a:r>
            <a:br>
              <a:rPr lang="sv-SE"/>
            </a:br>
            <a:endParaRPr lang="sv-SE"/>
          </a:p>
        </p:txBody>
      </p:sp>
      <p:sp>
        <p:nvSpPr>
          <p:cNvPr id="3" name="Platshållare för innehåll 2">
            <a:extLst>
              <a:ext uri="{FF2B5EF4-FFF2-40B4-BE49-F238E27FC236}">
                <a16:creationId xmlns:a16="http://schemas.microsoft.com/office/drawing/2014/main" id="{C8679D56-5FC5-D8FC-216F-AF1723B1D531}"/>
              </a:ext>
            </a:extLst>
          </p:cNvPr>
          <p:cNvSpPr>
            <a:spLocks noGrp="1"/>
          </p:cNvSpPr>
          <p:nvPr>
            <p:ph idx="1"/>
          </p:nvPr>
        </p:nvSpPr>
        <p:spPr>
          <a:xfrm>
            <a:off x="415787" y="1020726"/>
            <a:ext cx="9007613" cy="527767"/>
          </a:xfrm>
        </p:spPr>
        <p:txBody>
          <a:bodyPr/>
          <a:lstStyle/>
          <a:p>
            <a:r>
              <a:rPr lang="sv-SE" b="1"/>
              <a:t>Industri- och </a:t>
            </a:r>
            <a:r>
              <a:rPr lang="sv-SE" b="1" err="1"/>
              <a:t>techkonsultföretagens</a:t>
            </a:r>
            <a:r>
              <a:rPr lang="sv-SE" b="1"/>
              <a:t> egna omsättning från offentlig sektor ökar</a:t>
            </a:r>
            <a:br>
              <a:rPr lang="sv-SE"/>
            </a:br>
            <a:r>
              <a:rPr lang="sv-SE"/>
              <a:t> I procent av totalen</a:t>
            </a:r>
          </a:p>
        </p:txBody>
      </p:sp>
      <p:sp>
        <p:nvSpPr>
          <p:cNvPr id="4" name="Platshållare för sidfot 3">
            <a:extLst>
              <a:ext uri="{FF2B5EF4-FFF2-40B4-BE49-F238E27FC236}">
                <a16:creationId xmlns:a16="http://schemas.microsoft.com/office/drawing/2014/main" id="{7C70E44A-AA83-7B6A-6AED-68C7FEFC8C5F}"/>
              </a:ext>
            </a:extLst>
          </p:cNvPr>
          <p:cNvSpPr>
            <a:spLocks noGrp="1"/>
          </p:cNvSpPr>
          <p:nvPr>
            <p:ph type="ftr" sz="quarter" idx="11"/>
          </p:nvPr>
        </p:nvSpPr>
        <p:spPr/>
        <p:txBody>
          <a:bodyPr/>
          <a:lstStyle/>
          <a:p>
            <a:r>
              <a:rPr lang="sv-SE"/>
              <a:t>Insikt 2026 |</a:t>
            </a:r>
          </a:p>
        </p:txBody>
      </p:sp>
      <p:sp>
        <p:nvSpPr>
          <p:cNvPr id="15" name="Platshållare för bildnummer 14">
            <a:extLst>
              <a:ext uri="{FF2B5EF4-FFF2-40B4-BE49-F238E27FC236}">
                <a16:creationId xmlns:a16="http://schemas.microsoft.com/office/drawing/2014/main" id="{B7A8D689-C65C-7524-A0A6-CEA08F36670D}"/>
              </a:ext>
            </a:extLst>
          </p:cNvPr>
          <p:cNvSpPr>
            <a:spLocks noGrp="1"/>
          </p:cNvSpPr>
          <p:nvPr>
            <p:ph type="sldNum" sz="quarter" idx="12"/>
          </p:nvPr>
        </p:nvSpPr>
        <p:spPr/>
        <p:txBody>
          <a:bodyPr/>
          <a:lstStyle/>
          <a:p>
            <a:fld id="{AE086683-F536-42AB-ABBC-F4803DFE8DBC}" type="slidenum">
              <a:rPr lang="sv-SE" smtClean="0"/>
              <a:t>21</a:t>
            </a:fld>
            <a:endParaRPr lang="sv-SE"/>
          </a:p>
        </p:txBody>
      </p:sp>
      <p:sp>
        <p:nvSpPr>
          <p:cNvPr id="40" name="textruta 39">
            <a:extLst>
              <a:ext uri="{FF2B5EF4-FFF2-40B4-BE49-F238E27FC236}">
                <a16:creationId xmlns:a16="http://schemas.microsoft.com/office/drawing/2014/main" id="{1C3D4EB0-58AA-BDED-AB1A-B3C0F79F8EB7}"/>
              </a:ext>
            </a:extLst>
          </p:cNvPr>
          <p:cNvSpPr txBox="1"/>
          <p:nvPr/>
        </p:nvSpPr>
        <p:spPr>
          <a:xfrm>
            <a:off x="404036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Med andra ord är det omsättningen exklusive olika slags konsultinköp eller inköp av andra varor, material och tjänster (omsättning - konsultinköp - inköp av utomstående varor, material och/eller tjänster).</a:t>
            </a:r>
          </a:p>
        </p:txBody>
      </p:sp>
      <p:sp>
        <p:nvSpPr>
          <p:cNvPr id="21" name="Right Brace 2">
            <a:extLst>
              <a:ext uri="{FF2B5EF4-FFF2-40B4-BE49-F238E27FC236}">
                <a16:creationId xmlns:a16="http://schemas.microsoft.com/office/drawing/2014/main" id="{6E79085C-C51C-5A8B-FDCA-2A0D109286CF}"/>
              </a:ext>
            </a:extLst>
          </p:cNvPr>
          <p:cNvSpPr/>
          <p:nvPr/>
        </p:nvSpPr>
        <p:spPr>
          <a:xfrm>
            <a:off x="6331278" y="4200525"/>
            <a:ext cx="147963" cy="967132"/>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Box 6">
            <a:extLst>
              <a:ext uri="{FF2B5EF4-FFF2-40B4-BE49-F238E27FC236}">
                <a16:creationId xmlns:a16="http://schemas.microsoft.com/office/drawing/2014/main" id="{D401166C-DBD5-45E7-FE2A-D66B2B34FA67}"/>
              </a:ext>
            </a:extLst>
          </p:cNvPr>
          <p:cNvSpPr txBox="1"/>
          <p:nvPr/>
        </p:nvSpPr>
        <p:spPr>
          <a:xfrm>
            <a:off x="6526851" y="4451308"/>
            <a:ext cx="549769" cy="369332"/>
          </a:xfrm>
          <a:prstGeom prst="rect">
            <a:avLst/>
          </a:prstGeom>
          <a:noFill/>
        </p:spPr>
        <p:txBody>
          <a:bodyPr wrap="square" rtlCol="0">
            <a:spAutoFit/>
          </a:bodyPr>
          <a:lstStyle/>
          <a:p>
            <a:r>
              <a:rPr lang="sv-SE" sz="900"/>
              <a:t>32% (35%)</a:t>
            </a:r>
          </a:p>
        </p:txBody>
      </p:sp>
      <p:grpSp>
        <p:nvGrpSpPr>
          <p:cNvPr id="10" name="Grupp 9">
            <a:extLst>
              <a:ext uri="{FF2B5EF4-FFF2-40B4-BE49-F238E27FC236}">
                <a16:creationId xmlns:a16="http://schemas.microsoft.com/office/drawing/2014/main" id="{8B8D1309-65BF-3B32-257C-3D44639920F7}"/>
              </a:ext>
            </a:extLst>
          </p:cNvPr>
          <p:cNvGrpSpPr/>
          <p:nvPr/>
        </p:nvGrpSpPr>
        <p:grpSpPr>
          <a:xfrm>
            <a:off x="3728168" y="4076700"/>
            <a:ext cx="1556619" cy="1118710"/>
            <a:chOff x="3748910" y="3890865"/>
            <a:chExt cx="1556619" cy="1265546"/>
          </a:xfrm>
        </p:grpSpPr>
        <p:sp>
          <p:nvSpPr>
            <p:cNvPr id="23" name="Right Brace 2">
              <a:extLst>
                <a:ext uri="{FF2B5EF4-FFF2-40B4-BE49-F238E27FC236}">
                  <a16:creationId xmlns:a16="http://schemas.microsoft.com/office/drawing/2014/main" id="{78F4E552-3184-0638-0E24-E724CD7C98DA}"/>
                </a:ext>
              </a:extLst>
            </p:cNvPr>
            <p:cNvSpPr/>
            <p:nvPr/>
          </p:nvSpPr>
          <p:spPr>
            <a:xfrm>
              <a:off x="3748910" y="3890865"/>
              <a:ext cx="127945" cy="1265546"/>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9" name="Grupp 8">
              <a:extLst>
                <a:ext uri="{FF2B5EF4-FFF2-40B4-BE49-F238E27FC236}">
                  <a16:creationId xmlns:a16="http://schemas.microsoft.com/office/drawing/2014/main" id="{7AC75915-71E3-E410-93E4-6FEE6A966003}"/>
                </a:ext>
              </a:extLst>
            </p:cNvPr>
            <p:cNvGrpSpPr/>
            <p:nvPr/>
          </p:nvGrpSpPr>
          <p:grpSpPr>
            <a:xfrm>
              <a:off x="3888011" y="4228689"/>
              <a:ext cx="1417518" cy="678449"/>
              <a:chOff x="3505456" y="4228689"/>
              <a:chExt cx="1417518" cy="678449"/>
            </a:xfrm>
          </p:grpSpPr>
          <p:sp>
            <p:nvSpPr>
              <p:cNvPr id="24" name="TextBox 6">
                <a:extLst>
                  <a:ext uri="{FF2B5EF4-FFF2-40B4-BE49-F238E27FC236}">
                    <a16:creationId xmlns:a16="http://schemas.microsoft.com/office/drawing/2014/main" id="{F81C68D9-89F6-B733-6B90-ED3F5BF4FDD0}"/>
                  </a:ext>
                </a:extLst>
              </p:cNvPr>
              <p:cNvSpPr txBox="1"/>
              <p:nvPr/>
            </p:nvSpPr>
            <p:spPr>
              <a:xfrm>
                <a:off x="3505456" y="4487230"/>
                <a:ext cx="549769" cy="417808"/>
              </a:xfrm>
              <a:prstGeom prst="rect">
                <a:avLst/>
              </a:prstGeom>
              <a:noFill/>
            </p:spPr>
            <p:txBody>
              <a:bodyPr wrap="square" rtlCol="0">
                <a:spAutoFit/>
              </a:bodyPr>
              <a:lstStyle/>
              <a:p>
                <a:r>
                  <a:rPr lang="sv-SE" sz="900"/>
                  <a:t>37% (34%)</a:t>
                </a:r>
              </a:p>
            </p:txBody>
          </p:sp>
          <p:sp>
            <p:nvSpPr>
              <p:cNvPr id="28" name="Ned 27">
                <a:extLst>
                  <a:ext uri="{FF2B5EF4-FFF2-40B4-BE49-F238E27FC236}">
                    <a16:creationId xmlns:a16="http://schemas.microsoft.com/office/drawing/2014/main" id="{0AC7F144-4071-FD96-D0DF-31ED518D1AB8}"/>
                  </a:ext>
                </a:extLst>
              </p:cNvPr>
              <p:cNvSpPr/>
              <p:nvPr/>
            </p:nvSpPr>
            <p:spPr>
              <a:xfrm rot="10800000">
                <a:off x="4840638" y="4778338"/>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4480BB9-5090-A1A6-1B41-FF3A17811E99}"/>
                  </a:ext>
                </a:extLst>
              </p:cNvPr>
              <p:cNvSpPr txBox="1"/>
              <p:nvPr/>
            </p:nvSpPr>
            <p:spPr>
              <a:xfrm>
                <a:off x="3511597" y="4228689"/>
                <a:ext cx="635496" cy="338555"/>
              </a:xfrm>
              <a:prstGeom prst="rect">
                <a:avLst/>
              </a:prstGeom>
              <a:noFill/>
            </p:spPr>
            <p:txBody>
              <a:bodyPr wrap="square" rtlCol="0">
                <a:spAutoFit/>
              </a:bodyPr>
              <a:lstStyle/>
              <a:p>
                <a:pPr lvl="0"/>
                <a:r>
                  <a:rPr lang="sv-SE" sz="800">
                    <a:solidFill>
                      <a:prstClr val="black"/>
                    </a:solidFill>
                  </a:rPr>
                  <a:t>Offentlig sektor</a:t>
                </a:r>
              </a:p>
            </p:txBody>
          </p:sp>
        </p:grpSp>
      </p:grpSp>
      <p:grpSp>
        <p:nvGrpSpPr>
          <p:cNvPr id="14" name="Grupp 13">
            <a:extLst>
              <a:ext uri="{FF2B5EF4-FFF2-40B4-BE49-F238E27FC236}">
                <a16:creationId xmlns:a16="http://schemas.microsoft.com/office/drawing/2014/main" id="{1ECF71DC-C757-763E-25B5-57A2F39DF49E}"/>
              </a:ext>
            </a:extLst>
          </p:cNvPr>
          <p:cNvGrpSpPr/>
          <p:nvPr/>
        </p:nvGrpSpPr>
        <p:grpSpPr>
          <a:xfrm>
            <a:off x="3844888" y="4645118"/>
            <a:ext cx="4577300" cy="553712"/>
            <a:chOff x="4567584" y="4574409"/>
            <a:chExt cx="4622299" cy="550999"/>
          </a:xfrm>
        </p:grpSpPr>
        <p:sp>
          <p:nvSpPr>
            <p:cNvPr id="25" name="Right Brace 2">
              <a:extLst>
                <a:ext uri="{FF2B5EF4-FFF2-40B4-BE49-F238E27FC236}">
                  <a16:creationId xmlns:a16="http://schemas.microsoft.com/office/drawing/2014/main" id="{8D0BFB74-C614-231B-F902-363C74EC6427}"/>
                </a:ext>
              </a:extLst>
            </p:cNvPr>
            <p:cNvSpPr/>
            <p:nvPr/>
          </p:nvSpPr>
          <p:spPr>
            <a:xfrm>
              <a:off x="8400044" y="4676083"/>
              <a:ext cx="149417" cy="449325"/>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3" name="Grupp 12">
              <a:extLst>
                <a:ext uri="{FF2B5EF4-FFF2-40B4-BE49-F238E27FC236}">
                  <a16:creationId xmlns:a16="http://schemas.microsoft.com/office/drawing/2014/main" id="{E1AC131B-6F68-9876-739E-DDA890D2287E}"/>
                </a:ext>
              </a:extLst>
            </p:cNvPr>
            <p:cNvGrpSpPr/>
            <p:nvPr/>
          </p:nvGrpSpPr>
          <p:grpSpPr>
            <a:xfrm>
              <a:off x="4567584" y="4574409"/>
              <a:ext cx="4622299" cy="439660"/>
              <a:chOff x="4567584" y="4574409"/>
              <a:chExt cx="4622299" cy="439660"/>
            </a:xfrm>
          </p:grpSpPr>
          <p:sp>
            <p:nvSpPr>
              <p:cNvPr id="26" name="TextBox 6">
                <a:extLst>
                  <a:ext uri="{FF2B5EF4-FFF2-40B4-BE49-F238E27FC236}">
                    <a16:creationId xmlns:a16="http://schemas.microsoft.com/office/drawing/2014/main" id="{F69338F6-E9C3-1366-C31F-A6BE570C4B5A}"/>
                  </a:ext>
                </a:extLst>
              </p:cNvPr>
              <p:cNvSpPr txBox="1"/>
              <p:nvPr/>
            </p:nvSpPr>
            <p:spPr>
              <a:xfrm>
                <a:off x="8640114" y="4644737"/>
                <a:ext cx="549769" cy="369332"/>
              </a:xfrm>
              <a:prstGeom prst="rect">
                <a:avLst/>
              </a:prstGeom>
              <a:noFill/>
            </p:spPr>
            <p:txBody>
              <a:bodyPr wrap="square" rtlCol="0">
                <a:spAutoFit/>
              </a:bodyPr>
              <a:lstStyle/>
              <a:p>
                <a:r>
                  <a:rPr lang="sv-SE" sz="900"/>
                  <a:t>14% (37%)</a:t>
                </a:r>
              </a:p>
            </p:txBody>
          </p:sp>
          <p:sp>
            <p:nvSpPr>
              <p:cNvPr id="27" name="Ned 26">
                <a:extLst>
                  <a:ext uri="{FF2B5EF4-FFF2-40B4-BE49-F238E27FC236}">
                    <a16:creationId xmlns:a16="http://schemas.microsoft.com/office/drawing/2014/main" id="{6057A9D3-B5D0-6C48-482E-9EB8C78FFAF3}"/>
                  </a:ext>
                </a:extLst>
              </p:cNvPr>
              <p:cNvSpPr/>
              <p:nvPr/>
            </p:nvSpPr>
            <p:spPr>
              <a:xfrm rot="10800000">
                <a:off x="4567584" y="4574409"/>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29" name="Ned 28">
            <a:extLst>
              <a:ext uri="{FF2B5EF4-FFF2-40B4-BE49-F238E27FC236}">
                <a16:creationId xmlns:a16="http://schemas.microsoft.com/office/drawing/2014/main" id="{504225F4-1DA9-9AC9-5E54-2AAF621C9339}"/>
              </a:ext>
            </a:extLst>
          </p:cNvPr>
          <p:cNvSpPr/>
          <p:nvPr/>
        </p:nvSpPr>
        <p:spPr>
          <a:xfrm>
            <a:off x="6507000" y="4507174"/>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2" name="Grupp 11">
            <a:extLst>
              <a:ext uri="{FF2B5EF4-FFF2-40B4-BE49-F238E27FC236}">
                <a16:creationId xmlns:a16="http://schemas.microsoft.com/office/drawing/2014/main" id="{550A45EC-570B-62E6-0A97-1E1E27B4E349}"/>
              </a:ext>
            </a:extLst>
          </p:cNvPr>
          <p:cNvGrpSpPr/>
          <p:nvPr/>
        </p:nvGrpSpPr>
        <p:grpSpPr>
          <a:xfrm>
            <a:off x="5055082" y="4747299"/>
            <a:ext cx="726836" cy="454194"/>
            <a:chOff x="7189494" y="4674158"/>
            <a:chExt cx="726836" cy="470285"/>
          </a:xfrm>
        </p:grpSpPr>
        <p:sp>
          <p:nvSpPr>
            <p:cNvPr id="19" name="Right Brace 2">
              <a:extLst>
                <a:ext uri="{FF2B5EF4-FFF2-40B4-BE49-F238E27FC236}">
                  <a16:creationId xmlns:a16="http://schemas.microsoft.com/office/drawing/2014/main" id="{4EB9E5DC-85B7-0B15-060B-245ED029A9A0}"/>
                </a:ext>
              </a:extLst>
            </p:cNvPr>
            <p:cNvSpPr/>
            <p:nvPr/>
          </p:nvSpPr>
          <p:spPr>
            <a:xfrm>
              <a:off x="7189494" y="4674158"/>
              <a:ext cx="96237" cy="470285"/>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TextBox 6">
              <a:extLst>
                <a:ext uri="{FF2B5EF4-FFF2-40B4-BE49-F238E27FC236}">
                  <a16:creationId xmlns:a16="http://schemas.microsoft.com/office/drawing/2014/main" id="{DCEC58A3-7120-BEFD-EE06-5263A6552FCE}"/>
                </a:ext>
              </a:extLst>
            </p:cNvPr>
            <p:cNvSpPr txBox="1"/>
            <p:nvPr/>
          </p:nvSpPr>
          <p:spPr>
            <a:xfrm>
              <a:off x="7366561" y="4674158"/>
              <a:ext cx="549769" cy="382417"/>
            </a:xfrm>
            <a:prstGeom prst="rect">
              <a:avLst/>
            </a:prstGeom>
            <a:noFill/>
          </p:spPr>
          <p:txBody>
            <a:bodyPr wrap="square" rtlCol="0">
              <a:spAutoFit/>
            </a:bodyPr>
            <a:lstStyle/>
            <a:p>
              <a:r>
                <a:rPr lang="sv-SE" sz="900"/>
                <a:t>16% (14%)</a:t>
              </a:r>
            </a:p>
          </p:txBody>
        </p:sp>
      </p:grpSp>
      <p:sp>
        <p:nvSpPr>
          <p:cNvPr id="8" name="Ned 26">
            <a:extLst>
              <a:ext uri="{FF2B5EF4-FFF2-40B4-BE49-F238E27FC236}">
                <a16:creationId xmlns:a16="http://schemas.microsoft.com/office/drawing/2014/main" id="{0F05D7A2-C2A2-A545-AE6D-009E76513C7C}"/>
              </a:ext>
            </a:extLst>
          </p:cNvPr>
          <p:cNvSpPr/>
          <p:nvPr/>
        </p:nvSpPr>
        <p:spPr>
          <a:xfrm>
            <a:off x="7836604" y="4816069"/>
            <a:ext cx="82336" cy="1294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24071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9852006A-BC39-6451-13CA-1CD9C6592452}"/>
              </a:ext>
            </a:extLst>
          </p:cNvPr>
          <p:cNvPicPr>
            <a:picLocks noChangeAspect="1"/>
          </p:cNvPicPr>
          <p:nvPr/>
        </p:nvPicPr>
        <p:blipFill rotWithShape="1">
          <a:blip r:embed="rId3">
            <a:biLevel thresh="50000"/>
          </a:blip>
          <a:srcRect t="14883" r="18462"/>
          <a:stretch/>
        </p:blipFill>
        <p:spPr>
          <a:xfrm>
            <a:off x="5543550" y="0"/>
            <a:ext cx="6816674" cy="6862281"/>
          </a:xfrm>
          <a:prstGeom prst="rect">
            <a:avLst/>
          </a:prstGeom>
        </p:spPr>
      </p:pic>
      <p:sp>
        <p:nvSpPr>
          <p:cNvPr id="2" name="Rubrik 1">
            <a:extLst>
              <a:ext uri="{FF2B5EF4-FFF2-40B4-BE49-F238E27FC236}">
                <a16:creationId xmlns:a16="http://schemas.microsoft.com/office/drawing/2014/main" id="{8313E2DA-2D78-99AF-4A69-D94C647F99A7}"/>
              </a:ext>
            </a:extLst>
          </p:cNvPr>
          <p:cNvSpPr>
            <a:spLocks noGrp="1"/>
          </p:cNvSpPr>
          <p:nvPr>
            <p:ph type="title"/>
          </p:nvPr>
        </p:nvSpPr>
        <p:spPr/>
        <p:txBody>
          <a:bodyPr/>
          <a:lstStyle/>
          <a:p>
            <a:r>
              <a:rPr lang="sv-SE"/>
              <a:t>Kundbas för teknikkonsulter</a:t>
            </a:r>
          </a:p>
        </p:txBody>
      </p:sp>
      <p:sp>
        <p:nvSpPr>
          <p:cNvPr id="4" name="Platshållare för sidfot 3">
            <a:extLst>
              <a:ext uri="{FF2B5EF4-FFF2-40B4-BE49-F238E27FC236}">
                <a16:creationId xmlns:a16="http://schemas.microsoft.com/office/drawing/2014/main" id="{C69B028F-31C0-AA07-1F59-11BC8FA0FBF5}"/>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49572E68-1F12-8502-8BF1-E39BAE76BCF7}"/>
              </a:ext>
            </a:extLst>
          </p:cNvPr>
          <p:cNvSpPr>
            <a:spLocks noGrp="1"/>
          </p:cNvSpPr>
          <p:nvPr>
            <p:ph type="sldNum" sz="quarter" idx="12"/>
          </p:nvPr>
        </p:nvSpPr>
        <p:spPr/>
        <p:txBody>
          <a:bodyPr/>
          <a:lstStyle/>
          <a:p>
            <a:fld id="{AE086683-F536-42AB-ABBC-F4803DFE8DBC}" type="slidenum">
              <a:rPr lang="sv-SE" smtClean="0"/>
              <a:pPr/>
              <a:t>22</a:t>
            </a:fld>
            <a:endParaRPr lang="sv-SE"/>
          </a:p>
        </p:txBody>
      </p:sp>
      <p:graphicFrame>
        <p:nvGraphicFramePr>
          <p:cNvPr id="6" name="Platshållare för innehåll 5">
            <a:extLst>
              <a:ext uri="{FF2B5EF4-FFF2-40B4-BE49-F238E27FC236}">
                <a16:creationId xmlns:a16="http://schemas.microsoft.com/office/drawing/2014/main" id="{E229F58C-6BDC-A594-1984-09A68B4CDA88}"/>
              </a:ext>
            </a:extLst>
          </p:cNvPr>
          <p:cNvGraphicFramePr>
            <a:graphicFrameLocks noGrp="1"/>
          </p:cNvGraphicFramePr>
          <p:nvPr>
            <p:ph idx="1"/>
            <p:extLst>
              <p:ext uri="{D42A27DB-BD31-4B8C-83A1-F6EECF244321}">
                <p14:modId xmlns:p14="http://schemas.microsoft.com/office/powerpoint/2010/main" val="3778897950"/>
              </p:ext>
            </p:extLst>
          </p:nvPr>
        </p:nvGraphicFramePr>
        <p:xfrm>
          <a:off x="415925" y="1020763"/>
          <a:ext cx="11474450" cy="486251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ruta 6">
            <a:extLst>
              <a:ext uri="{FF2B5EF4-FFF2-40B4-BE49-F238E27FC236}">
                <a16:creationId xmlns:a16="http://schemas.microsoft.com/office/drawing/2014/main" id="{15AFD899-C2D3-FFFC-B373-CF497B334C5F}"/>
              </a:ext>
            </a:extLst>
          </p:cNvPr>
          <p:cNvSpPr txBox="1"/>
          <p:nvPr/>
        </p:nvSpPr>
        <p:spPr>
          <a:xfrm>
            <a:off x="349250" y="1122521"/>
            <a:ext cx="2343150" cy="246221"/>
          </a:xfrm>
          <a:prstGeom prst="rect">
            <a:avLst/>
          </a:prstGeom>
          <a:noFill/>
        </p:spPr>
        <p:txBody>
          <a:bodyPr wrap="square" rtlCol="0">
            <a:spAutoFit/>
          </a:bodyPr>
          <a:lstStyle/>
          <a:p>
            <a:r>
              <a:rPr lang="sv-SE" sz="1000"/>
              <a:t>Andel per kundgrupp</a:t>
            </a:r>
          </a:p>
        </p:txBody>
      </p:sp>
      <p:sp>
        <p:nvSpPr>
          <p:cNvPr id="8" name="textruta 7">
            <a:extLst>
              <a:ext uri="{FF2B5EF4-FFF2-40B4-BE49-F238E27FC236}">
                <a16:creationId xmlns:a16="http://schemas.microsoft.com/office/drawing/2014/main" id="{55B08C1A-8E9C-14C6-9272-3660E439D1D0}"/>
              </a:ext>
            </a:extLst>
          </p:cNvPr>
          <p:cNvSpPr txBox="1"/>
          <p:nvPr/>
        </p:nvSpPr>
        <p:spPr>
          <a:xfrm>
            <a:off x="3378200" y="5541804"/>
            <a:ext cx="2343150" cy="246221"/>
          </a:xfrm>
          <a:prstGeom prst="rect">
            <a:avLst/>
          </a:prstGeom>
          <a:noFill/>
        </p:spPr>
        <p:txBody>
          <a:bodyPr wrap="square" rtlCol="0">
            <a:spAutoFit/>
          </a:bodyPr>
          <a:lstStyle/>
          <a:p>
            <a:r>
              <a:rPr lang="sv-SE" sz="1000"/>
              <a:t>Sortering företag per andel</a:t>
            </a:r>
          </a:p>
        </p:txBody>
      </p:sp>
    </p:spTree>
    <p:extLst>
      <p:ext uri="{BB962C8B-B14F-4D97-AF65-F5344CB8AC3E}">
        <p14:creationId xmlns:p14="http://schemas.microsoft.com/office/powerpoint/2010/main" val="4063091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E849-DEB7-C202-B239-3A108DAD1E62}"/>
            </a:ext>
          </a:extLst>
        </p:cNvPr>
        <p:cNvGrpSpPr/>
        <p:nvPr/>
      </p:nvGrpSpPr>
      <p:grpSpPr>
        <a:xfrm>
          <a:off x="0" y="0"/>
          <a:ext cx="0" cy="0"/>
          <a:chOff x="0" y="0"/>
          <a:chExt cx="0" cy="0"/>
        </a:xfrm>
      </p:grpSpPr>
      <p:pic>
        <p:nvPicPr>
          <p:cNvPr id="11" name="Bildobjekt 10">
            <a:extLst>
              <a:ext uri="{FF2B5EF4-FFF2-40B4-BE49-F238E27FC236}">
                <a16:creationId xmlns:a16="http://schemas.microsoft.com/office/drawing/2014/main" id="{DF20A6F7-6E44-9530-AFF9-79CDB32F43B1}"/>
              </a:ext>
            </a:extLst>
          </p:cNvPr>
          <p:cNvPicPr>
            <a:picLocks noChangeAspect="1"/>
          </p:cNvPicPr>
          <p:nvPr/>
        </p:nvPicPr>
        <p:blipFill rotWithShape="1">
          <a:blip r:embed="rId3">
            <a:biLevel thresh="50000"/>
          </a:blip>
          <a:srcRect t="14883" r="18462"/>
          <a:stretch/>
        </p:blipFill>
        <p:spPr>
          <a:xfrm>
            <a:off x="5543550" y="0"/>
            <a:ext cx="6816674" cy="6862281"/>
          </a:xfrm>
          <a:prstGeom prst="rect">
            <a:avLst/>
          </a:prstGeom>
        </p:spPr>
      </p:pic>
      <p:sp>
        <p:nvSpPr>
          <p:cNvPr id="2" name="Rubrik 1">
            <a:extLst>
              <a:ext uri="{FF2B5EF4-FFF2-40B4-BE49-F238E27FC236}">
                <a16:creationId xmlns:a16="http://schemas.microsoft.com/office/drawing/2014/main" id="{0930F0E1-FF27-BA9A-6CEB-61BFD0E9EC99}"/>
              </a:ext>
            </a:extLst>
          </p:cNvPr>
          <p:cNvSpPr>
            <a:spLocks noGrp="1"/>
          </p:cNvSpPr>
          <p:nvPr>
            <p:ph type="title"/>
          </p:nvPr>
        </p:nvSpPr>
        <p:spPr/>
        <p:txBody>
          <a:bodyPr/>
          <a:lstStyle/>
          <a:p>
            <a:r>
              <a:rPr lang="sv-SE"/>
              <a:t>Kundbas för industri-/</a:t>
            </a:r>
            <a:r>
              <a:rPr lang="sv-SE" err="1"/>
              <a:t>techkonsulter</a:t>
            </a:r>
            <a:endParaRPr lang="sv-SE"/>
          </a:p>
        </p:txBody>
      </p:sp>
      <p:sp>
        <p:nvSpPr>
          <p:cNvPr id="4" name="Platshållare för sidfot 3">
            <a:extLst>
              <a:ext uri="{FF2B5EF4-FFF2-40B4-BE49-F238E27FC236}">
                <a16:creationId xmlns:a16="http://schemas.microsoft.com/office/drawing/2014/main" id="{0805DC53-7C3F-F218-2230-1AB6291A38FC}"/>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FCEF18DA-CB86-6D03-5F37-07C0568C9EBE}"/>
              </a:ext>
            </a:extLst>
          </p:cNvPr>
          <p:cNvSpPr>
            <a:spLocks noGrp="1"/>
          </p:cNvSpPr>
          <p:nvPr>
            <p:ph type="sldNum" sz="quarter" idx="12"/>
          </p:nvPr>
        </p:nvSpPr>
        <p:spPr/>
        <p:txBody>
          <a:bodyPr/>
          <a:lstStyle/>
          <a:p>
            <a:fld id="{AE086683-F536-42AB-ABBC-F4803DFE8DBC}" type="slidenum">
              <a:rPr lang="sv-SE" smtClean="0"/>
              <a:pPr/>
              <a:t>23</a:t>
            </a:fld>
            <a:endParaRPr lang="sv-SE"/>
          </a:p>
        </p:txBody>
      </p:sp>
      <p:sp>
        <p:nvSpPr>
          <p:cNvPr id="7" name="textruta 6">
            <a:extLst>
              <a:ext uri="{FF2B5EF4-FFF2-40B4-BE49-F238E27FC236}">
                <a16:creationId xmlns:a16="http://schemas.microsoft.com/office/drawing/2014/main" id="{C7D006EA-FE23-596C-8323-7AA58CD240C1}"/>
              </a:ext>
            </a:extLst>
          </p:cNvPr>
          <p:cNvSpPr txBox="1"/>
          <p:nvPr/>
        </p:nvSpPr>
        <p:spPr>
          <a:xfrm>
            <a:off x="349250" y="1122521"/>
            <a:ext cx="2343150" cy="246221"/>
          </a:xfrm>
          <a:prstGeom prst="rect">
            <a:avLst/>
          </a:prstGeom>
          <a:noFill/>
        </p:spPr>
        <p:txBody>
          <a:bodyPr wrap="square" rtlCol="0">
            <a:spAutoFit/>
          </a:bodyPr>
          <a:lstStyle/>
          <a:p>
            <a:r>
              <a:rPr lang="sv-SE" sz="1000"/>
              <a:t>Andel per kundgrupp</a:t>
            </a:r>
          </a:p>
        </p:txBody>
      </p:sp>
      <p:sp>
        <p:nvSpPr>
          <p:cNvPr id="8" name="textruta 7">
            <a:extLst>
              <a:ext uri="{FF2B5EF4-FFF2-40B4-BE49-F238E27FC236}">
                <a16:creationId xmlns:a16="http://schemas.microsoft.com/office/drawing/2014/main" id="{ABA4BDAD-2F7A-F98E-EA16-C777BB905351}"/>
              </a:ext>
            </a:extLst>
          </p:cNvPr>
          <p:cNvSpPr txBox="1"/>
          <p:nvPr/>
        </p:nvSpPr>
        <p:spPr>
          <a:xfrm>
            <a:off x="3378200" y="5541804"/>
            <a:ext cx="2343150" cy="246221"/>
          </a:xfrm>
          <a:prstGeom prst="rect">
            <a:avLst/>
          </a:prstGeom>
          <a:noFill/>
        </p:spPr>
        <p:txBody>
          <a:bodyPr wrap="square" rtlCol="0">
            <a:spAutoFit/>
          </a:bodyPr>
          <a:lstStyle/>
          <a:p>
            <a:r>
              <a:rPr lang="sv-SE" sz="1000"/>
              <a:t>Sortering företag per andel</a:t>
            </a:r>
          </a:p>
        </p:txBody>
      </p:sp>
      <p:graphicFrame>
        <p:nvGraphicFramePr>
          <p:cNvPr id="10" name="Diagram 9">
            <a:extLst>
              <a:ext uri="{FF2B5EF4-FFF2-40B4-BE49-F238E27FC236}">
                <a16:creationId xmlns:a16="http://schemas.microsoft.com/office/drawing/2014/main" id="{E6389BC2-4882-41AF-83BD-A5CFC07D82E4}"/>
              </a:ext>
            </a:extLst>
          </p:cNvPr>
          <p:cNvGraphicFramePr>
            <a:graphicFrameLocks/>
          </p:cNvGraphicFramePr>
          <p:nvPr>
            <p:extLst>
              <p:ext uri="{D42A27DB-BD31-4B8C-83A1-F6EECF244321}">
                <p14:modId xmlns:p14="http://schemas.microsoft.com/office/powerpoint/2010/main" val="364219202"/>
              </p:ext>
            </p:extLst>
          </p:nvPr>
        </p:nvGraphicFramePr>
        <p:xfrm>
          <a:off x="415788" y="973936"/>
          <a:ext cx="11160262" cy="49125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2074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8E591-508F-D503-E483-93E3AFB45FDF}"/>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29CCA64E-5C3F-7927-3621-DA8CAD3F1708}"/>
              </a:ext>
            </a:extLst>
          </p:cNvPr>
          <p:cNvPicPr>
            <a:picLocks noChangeAspect="1"/>
          </p:cNvPicPr>
          <p:nvPr/>
        </p:nvPicPr>
        <p:blipFill rotWithShape="1">
          <a:blip r:embed="rId3">
            <a:biLevel thresh="50000"/>
          </a:blip>
          <a:srcRect t="14883" r="18462"/>
          <a:stretch/>
        </p:blipFill>
        <p:spPr>
          <a:xfrm>
            <a:off x="5543550" y="0"/>
            <a:ext cx="6816674" cy="6862281"/>
          </a:xfrm>
          <a:prstGeom prst="rect">
            <a:avLst/>
          </a:prstGeom>
        </p:spPr>
      </p:pic>
      <p:sp>
        <p:nvSpPr>
          <p:cNvPr id="2" name="Rubrik 1">
            <a:extLst>
              <a:ext uri="{FF2B5EF4-FFF2-40B4-BE49-F238E27FC236}">
                <a16:creationId xmlns:a16="http://schemas.microsoft.com/office/drawing/2014/main" id="{EDAD552C-4C1D-16FE-4368-804A0A5E5330}"/>
              </a:ext>
            </a:extLst>
          </p:cNvPr>
          <p:cNvSpPr>
            <a:spLocks noGrp="1"/>
          </p:cNvSpPr>
          <p:nvPr>
            <p:ph type="title"/>
          </p:nvPr>
        </p:nvSpPr>
        <p:spPr/>
        <p:txBody>
          <a:bodyPr/>
          <a:lstStyle/>
          <a:p>
            <a:r>
              <a:rPr lang="sv-SE"/>
              <a:t>Kundbas för arkitektföretag</a:t>
            </a:r>
          </a:p>
        </p:txBody>
      </p:sp>
      <p:sp>
        <p:nvSpPr>
          <p:cNvPr id="4" name="Platshållare för sidfot 3">
            <a:extLst>
              <a:ext uri="{FF2B5EF4-FFF2-40B4-BE49-F238E27FC236}">
                <a16:creationId xmlns:a16="http://schemas.microsoft.com/office/drawing/2014/main" id="{D054395E-3633-D9E7-A741-37C471DCB194}"/>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75671813-18BD-ADD7-CFC9-EAAE5DEFE9AA}"/>
              </a:ext>
            </a:extLst>
          </p:cNvPr>
          <p:cNvSpPr>
            <a:spLocks noGrp="1"/>
          </p:cNvSpPr>
          <p:nvPr>
            <p:ph type="sldNum" sz="quarter" idx="12"/>
          </p:nvPr>
        </p:nvSpPr>
        <p:spPr/>
        <p:txBody>
          <a:bodyPr/>
          <a:lstStyle/>
          <a:p>
            <a:fld id="{AE086683-F536-42AB-ABBC-F4803DFE8DBC}" type="slidenum">
              <a:rPr lang="sv-SE" smtClean="0"/>
              <a:pPr/>
              <a:t>24</a:t>
            </a:fld>
            <a:endParaRPr lang="sv-SE"/>
          </a:p>
        </p:txBody>
      </p:sp>
      <p:sp>
        <p:nvSpPr>
          <p:cNvPr id="7" name="textruta 6">
            <a:extLst>
              <a:ext uri="{FF2B5EF4-FFF2-40B4-BE49-F238E27FC236}">
                <a16:creationId xmlns:a16="http://schemas.microsoft.com/office/drawing/2014/main" id="{5352C8DF-3F9D-2ED0-08DF-EC84773BB35E}"/>
              </a:ext>
            </a:extLst>
          </p:cNvPr>
          <p:cNvSpPr txBox="1"/>
          <p:nvPr/>
        </p:nvSpPr>
        <p:spPr>
          <a:xfrm>
            <a:off x="349250" y="1122521"/>
            <a:ext cx="2343150" cy="246221"/>
          </a:xfrm>
          <a:prstGeom prst="rect">
            <a:avLst/>
          </a:prstGeom>
          <a:noFill/>
        </p:spPr>
        <p:txBody>
          <a:bodyPr wrap="square" rtlCol="0">
            <a:spAutoFit/>
          </a:bodyPr>
          <a:lstStyle/>
          <a:p>
            <a:r>
              <a:rPr lang="sv-SE" sz="1000"/>
              <a:t>Andel per kundgrupp</a:t>
            </a:r>
          </a:p>
        </p:txBody>
      </p:sp>
      <p:sp>
        <p:nvSpPr>
          <p:cNvPr id="8" name="textruta 7">
            <a:extLst>
              <a:ext uri="{FF2B5EF4-FFF2-40B4-BE49-F238E27FC236}">
                <a16:creationId xmlns:a16="http://schemas.microsoft.com/office/drawing/2014/main" id="{C4E5C377-6EF4-97EC-47C3-C0A531A7D730}"/>
              </a:ext>
            </a:extLst>
          </p:cNvPr>
          <p:cNvSpPr txBox="1"/>
          <p:nvPr/>
        </p:nvSpPr>
        <p:spPr>
          <a:xfrm>
            <a:off x="3378200" y="5541804"/>
            <a:ext cx="2343150" cy="246221"/>
          </a:xfrm>
          <a:prstGeom prst="rect">
            <a:avLst/>
          </a:prstGeom>
          <a:noFill/>
        </p:spPr>
        <p:txBody>
          <a:bodyPr wrap="square" rtlCol="0">
            <a:spAutoFit/>
          </a:bodyPr>
          <a:lstStyle/>
          <a:p>
            <a:r>
              <a:rPr lang="sv-SE" sz="1000"/>
              <a:t>Sortering företag per andel</a:t>
            </a:r>
          </a:p>
        </p:txBody>
      </p:sp>
      <p:graphicFrame>
        <p:nvGraphicFramePr>
          <p:cNvPr id="3" name="Diagram 2">
            <a:extLst>
              <a:ext uri="{FF2B5EF4-FFF2-40B4-BE49-F238E27FC236}">
                <a16:creationId xmlns:a16="http://schemas.microsoft.com/office/drawing/2014/main" id="{E740DC98-19DB-46CE-BCD5-8891F6DCA8EF}"/>
              </a:ext>
            </a:extLst>
          </p:cNvPr>
          <p:cNvGraphicFramePr>
            <a:graphicFrameLocks/>
          </p:cNvGraphicFramePr>
          <p:nvPr>
            <p:extLst>
              <p:ext uri="{D42A27DB-BD31-4B8C-83A1-F6EECF244321}">
                <p14:modId xmlns:p14="http://schemas.microsoft.com/office/powerpoint/2010/main" val="1229123246"/>
              </p:ext>
            </p:extLst>
          </p:nvPr>
        </p:nvGraphicFramePr>
        <p:xfrm>
          <a:off x="266700" y="1193800"/>
          <a:ext cx="11474727" cy="44704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34391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13F2A-B365-2BFC-ECFA-B040C56DDBEE}"/>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E54ADA1F-71C6-D90C-474F-95FBF00CCFCC}"/>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2" name="Rubrik 1">
            <a:extLst>
              <a:ext uri="{FF2B5EF4-FFF2-40B4-BE49-F238E27FC236}">
                <a16:creationId xmlns:a16="http://schemas.microsoft.com/office/drawing/2014/main" id="{31DD53F5-D821-6B71-7982-95E1C440D311}"/>
              </a:ext>
            </a:extLst>
          </p:cNvPr>
          <p:cNvSpPr>
            <a:spLocks noGrp="1"/>
          </p:cNvSpPr>
          <p:nvPr>
            <p:ph type="title"/>
          </p:nvPr>
        </p:nvSpPr>
        <p:spPr>
          <a:xfrm>
            <a:off x="415787" y="293413"/>
            <a:ext cx="9930509" cy="514662"/>
          </a:xfrm>
        </p:spPr>
        <p:txBody>
          <a:bodyPr/>
          <a:lstStyle/>
          <a:p>
            <a:r>
              <a:rPr lang="sv-SE" sz="2000"/>
              <a:t>Arkitektföretagen har högst andel egen omsättning</a:t>
            </a:r>
            <a:br>
              <a:rPr lang="sv-SE" sz="2000"/>
            </a:br>
            <a:endParaRPr lang="sv-SE" sz="2000"/>
          </a:p>
        </p:txBody>
      </p:sp>
      <p:sp>
        <p:nvSpPr>
          <p:cNvPr id="3" name="Platshållare för innehåll 2">
            <a:extLst>
              <a:ext uri="{FF2B5EF4-FFF2-40B4-BE49-F238E27FC236}">
                <a16:creationId xmlns:a16="http://schemas.microsoft.com/office/drawing/2014/main" id="{1A40DC0B-0395-375E-A74E-9D3055FFDED7}"/>
              </a:ext>
            </a:extLst>
          </p:cNvPr>
          <p:cNvSpPr>
            <a:spLocks noGrp="1"/>
          </p:cNvSpPr>
          <p:nvPr>
            <p:ph idx="1"/>
          </p:nvPr>
        </p:nvSpPr>
        <p:spPr>
          <a:xfrm>
            <a:off x="415787" y="1020726"/>
            <a:ext cx="7792298" cy="511901"/>
          </a:xfrm>
        </p:spPr>
        <p:txBody>
          <a:bodyPr/>
          <a:lstStyle/>
          <a:p>
            <a:r>
              <a:rPr lang="sv-SE" b="1"/>
              <a:t>Egen omsättning </a:t>
            </a:r>
            <a:br>
              <a:rPr lang="sv-SE"/>
            </a:br>
            <a:r>
              <a:rPr lang="sv-SE"/>
              <a:t> I procent av totala omsättningen</a:t>
            </a:r>
          </a:p>
        </p:txBody>
      </p:sp>
      <p:sp>
        <p:nvSpPr>
          <p:cNvPr id="4" name="Platshållare för sidfot 3">
            <a:extLst>
              <a:ext uri="{FF2B5EF4-FFF2-40B4-BE49-F238E27FC236}">
                <a16:creationId xmlns:a16="http://schemas.microsoft.com/office/drawing/2014/main" id="{AABC77F9-F138-87EA-32E3-634A5BFFC3F8}"/>
              </a:ext>
            </a:extLst>
          </p:cNvPr>
          <p:cNvSpPr>
            <a:spLocks noGrp="1"/>
          </p:cNvSpPr>
          <p:nvPr>
            <p:ph type="ftr" sz="quarter" idx="11"/>
          </p:nvPr>
        </p:nvSpPr>
        <p:spPr/>
        <p:txBody>
          <a:bodyPr/>
          <a:lstStyle/>
          <a:p>
            <a:r>
              <a:rPr lang="sv-SE"/>
              <a:t>Insikt 2026 |</a:t>
            </a:r>
          </a:p>
        </p:txBody>
      </p:sp>
      <p:sp>
        <p:nvSpPr>
          <p:cNvPr id="9" name="Platshållare för bildnummer 8">
            <a:extLst>
              <a:ext uri="{FF2B5EF4-FFF2-40B4-BE49-F238E27FC236}">
                <a16:creationId xmlns:a16="http://schemas.microsoft.com/office/drawing/2014/main" id="{BD9BE6A7-20D0-4473-9015-5D8344D206ED}"/>
              </a:ext>
            </a:extLst>
          </p:cNvPr>
          <p:cNvSpPr>
            <a:spLocks noGrp="1"/>
          </p:cNvSpPr>
          <p:nvPr>
            <p:ph type="sldNum" sz="quarter" idx="12"/>
          </p:nvPr>
        </p:nvSpPr>
        <p:spPr/>
        <p:txBody>
          <a:bodyPr/>
          <a:lstStyle/>
          <a:p>
            <a:fld id="{AE086683-F536-42AB-ABBC-F4803DFE8DBC}" type="slidenum">
              <a:rPr lang="sv-SE" smtClean="0"/>
              <a:t>25</a:t>
            </a:fld>
            <a:endParaRPr lang="sv-SE"/>
          </a:p>
        </p:txBody>
      </p:sp>
      <p:sp>
        <p:nvSpPr>
          <p:cNvPr id="5" name="textruta 4">
            <a:extLst>
              <a:ext uri="{FF2B5EF4-FFF2-40B4-BE49-F238E27FC236}">
                <a16:creationId xmlns:a16="http://schemas.microsoft.com/office/drawing/2014/main" id="{D9600F15-AB03-2F3B-A61D-2B871818FA18}"/>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rgbClr val="1D666E"/>
                </a:solidFill>
              </a:rPr>
              <a:t>Kunder</a:t>
            </a:r>
          </a:p>
        </p:txBody>
      </p:sp>
      <p:sp>
        <p:nvSpPr>
          <p:cNvPr id="11" name="textruta 10">
            <a:extLst>
              <a:ext uri="{FF2B5EF4-FFF2-40B4-BE49-F238E27FC236}">
                <a16:creationId xmlns:a16="http://schemas.microsoft.com/office/drawing/2014/main" id="{41E739BD-77CE-E5F0-B08C-81F8287C7BE8}"/>
              </a:ext>
            </a:extLst>
          </p:cNvPr>
          <p:cNvSpPr txBox="1"/>
          <p:nvPr/>
        </p:nvSpPr>
        <p:spPr>
          <a:xfrm>
            <a:off x="3460376" y="6262821"/>
            <a:ext cx="5271247"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själva/"in house". Med andra ord är det omsättningen exklusive olika slags konsultinköp eller inköp av andra varor, material och tjänster.</a:t>
            </a:r>
          </a:p>
        </p:txBody>
      </p:sp>
      <p:graphicFrame>
        <p:nvGraphicFramePr>
          <p:cNvPr id="7" name="Diagram 6">
            <a:extLst>
              <a:ext uri="{FF2B5EF4-FFF2-40B4-BE49-F238E27FC236}">
                <a16:creationId xmlns:a16="http://schemas.microsoft.com/office/drawing/2014/main" id="{BE4AAAFB-2ABE-4BCA-3920-C6AD002B9494}"/>
              </a:ext>
            </a:extLst>
          </p:cNvPr>
          <p:cNvGraphicFramePr>
            <a:graphicFrameLocks/>
          </p:cNvGraphicFramePr>
          <p:nvPr>
            <p:extLst>
              <p:ext uri="{D42A27DB-BD31-4B8C-83A1-F6EECF244321}">
                <p14:modId xmlns:p14="http://schemas.microsoft.com/office/powerpoint/2010/main" val="3690424767"/>
              </p:ext>
            </p:extLst>
          </p:nvPr>
        </p:nvGraphicFramePr>
        <p:xfrm>
          <a:off x="552451" y="1745279"/>
          <a:ext cx="9679677" cy="4142438"/>
        </p:xfrm>
        <a:graphic>
          <a:graphicData uri="http://schemas.openxmlformats.org/drawingml/2006/chart">
            <c:chart xmlns:c="http://schemas.openxmlformats.org/drawingml/2006/chart" xmlns:r="http://schemas.openxmlformats.org/officeDocument/2006/relationships" r:id="rId4"/>
          </a:graphicData>
        </a:graphic>
      </p:graphicFrame>
      <p:sp>
        <p:nvSpPr>
          <p:cNvPr id="8" name="Höger klammerparentes 7">
            <a:extLst>
              <a:ext uri="{FF2B5EF4-FFF2-40B4-BE49-F238E27FC236}">
                <a16:creationId xmlns:a16="http://schemas.microsoft.com/office/drawing/2014/main" id="{6934DDFE-2711-10ED-CD95-F6FDA1DFC325}"/>
              </a:ext>
            </a:extLst>
          </p:cNvPr>
          <p:cNvSpPr/>
          <p:nvPr/>
        </p:nvSpPr>
        <p:spPr>
          <a:xfrm rot="16200000">
            <a:off x="6719598" y="985542"/>
            <a:ext cx="133350" cy="6029911"/>
          </a:xfrm>
          <a:prstGeom prst="rightBrace">
            <a:avLst>
              <a:gd name="adj1" fmla="val 8333"/>
              <a:gd name="adj2" fmla="val 50002"/>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0" name="textruta 9">
            <a:extLst>
              <a:ext uri="{FF2B5EF4-FFF2-40B4-BE49-F238E27FC236}">
                <a16:creationId xmlns:a16="http://schemas.microsoft.com/office/drawing/2014/main" id="{BDE543B5-CAD5-F339-EE76-E9F241C03BFA}"/>
              </a:ext>
            </a:extLst>
          </p:cNvPr>
          <p:cNvSpPr txBox="1"/>
          <p:nvPr/>
        </p:nvSpPr>
        <p:spPr>
          <a:xfrm>
            <a:off x="6570434" y="3780801"/>
            <a:ext cx="430441" cy="230832"/>
          </a:xfrm>
          <a:prstGeom prst="rect">
            <a:avLst/>
          </a:prstGeom>
          <a:noFill/>
        </p:spPr>
        <p:txBody>
          <a:bodyPr wrap="square" rtlCol="0">
            <a:spAutoFit/>
          </a:bodyPr>
          <a:lstStyle/>
          <a:p>
            <a:pPr algn="ctr"/>
            <a:r>
              <a:rPr lang="sv-SE" sz="900" b="1">
                <a:solidFill>
                  <a:srgbClr val="FF0000"/>
                </a:solidFill>
              </a:rPr>
              <a:t>77%</a:t>
            </a:r>
          </a:p>
        </p:txBody>
      </p:sp>
      <p:sp>
        <p:nvSpPr>
          <p:cNvPr id="12" name="Ellips 11">
            <a:extLst>
              <a:ext uri="{FF2B5EF4-FFF2-40B4-BE49-F238E27FC236}">
                <a16:creationId xmlns:a16="http://schemas.microsoft.com/office/drawing/2014/main" id="{00130F03-8CE8-DD46-CFB0-EBC87CEBEA0D}"/>
              </a:ext>
            </a:extLst>
          </p:cNvPr>
          <p:cNvSpPr/>
          <p:nvPr/>
        </p:nvSpPr>
        <p:spPr>
          <a:xfrm>
            <a:off x="10244959" y="2798486"/>
            <a:ext cx="2036023" cy="2036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200">
                <a:solidFill>
                  <a:sysClr val="windowText" lastClr="000000"/>
                </a:solidFill>
              </a:rPr>
              <a:t>För 77% av arkitektföretagen är 70% procent eller mer av den egna omsättningen baserad på produktion ”in house”</a:t>
            </a:r>
          </a:p>
        </p:txBody>
      </p:sp>
    </p:spTree>
    <p:extLst>
      <p:ext uri="{BB962C8B-B14F-4D97-AF65-F5344CB8AC3E}">
        <p14:creationId xmlns:p14="http://schemas.microsoft.com/office/powerpoint/2010/main" val="3621055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ruta 40">
            <a:extLst>
              <a:ext uri="{FF2B5EF4-FFF2-40B4-BE49-F238E27FC236}">
                <a16:creationId xmlns:a16="http://schemas.microsoft.com/office/drawing/2014/main" id="{F94C03A4-41BF-7C41-809E-485A4DC7FE32}"/>
              </a:ext>
            </a:extLst>
          </p:cNvPr>
          <p:cNvSpPr txBox="1"/>
          <p:nvPr/>
        </p:nvSpPr>
        <p:spPr>
          <a:xfrm>
            <a:off x="4172966" y="6261550"/>
            <a:ext cx="3960366" cy="415498"/>
          </a:xfrm>
          <a:prstGeom prst="rect">
            <a:avLst/>
          </a:prstGeom>
        </p:spPr>
        <p:txBody>
          <a:bodyPr wrap="square">
            <a:spAutoFit/>
          </a:bodyPr>
          <a:lstStyle>
            <a:defPPr>
              <a:defRPr lang="sv-SE"/>
            </a:defPPr>
            <a:lvl1pPr algn="ctr">
              <a:defRPr sz="700"/>
            </a:lvl1pPr>
          </a:lstStyle>
          <a:p>
            <a:r>
              <a:rPr lang="sv-SE"/>
              <a:t>Tabellen visar hur stor andel av verksamhetsområdena som har kunder från de olika branscherna, dvs inte till vilken grad utan endast som ja och nej fråga och summerar därav inte till 100</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8" y="293413"/>
            <a:ext cx="10090481" cy="514662"/>
          </a:xfrm>
        </p:spPr>
        <p:txBody>
          <a:bodyPr/>
          <a:lstStyle/>
          <a:p>
            <a:r>
              <a:rPr lang="sv-SE" sz="2000"/>
              <a:t>Bygg, infrastruktur, industri, fastigheter och energi är medlemsföretagens största kundgrupper</a:t>
            </a:r>
          </a:p>
        </p:txBody>
      </p:sp>
      <p:sp>
        <p:nvSpPr>
          <p:cNvPr id="22" name="Platshållare för sidfot 21">
            <a:extLst>
              <a:ext uri="{FF2B5EF4-FFF2-40B4-BE49-F238E27FC236}">
                <a16:creationId xmlns:a16="http://schemas.microsoft.com/office/drawing/2014/main" id="{D1D7238E-B88B-0849-9007-443844ED27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2026 |</a:t>
            </a:r>
          </a:p>
        </p:txBody>
      </p:sp>
      <p:sp>
        <p:nvSpPr>
          <p:cNvPr id="23" name="Platshållare för bildnummer 22">
            <a:extLst>
              <a:ext uri="{FF2B5EF4-FFF2-40B4-BE49-F238E27FC236}">
                <a16:creationId xmlns:a16="http://schemas.microsoft.com/office/drawing/2014/main" id="{A815A15E-68E1-2C40-8046-90D904037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CC465C27-1FDF-5049-B727-13B79CB84BCF}"/>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D6A7E8B7-0934-444E-846D-A8C6CFBA79AA}"/>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8" name="Rectangular Callout 6">
            <a:extLst>
              <a:ext uri="{FF2B5EF4-FFF2-40B4-BE49-F238E27FC236}">
                <a16:creationId xmlns:a16="http://schemas.microsoft.com/office/drawing/2014/main" id="{1A3C17D2-567C-F842-9543-6B8FEE425F95}"/>
              </a:ext>
            </a:extLst>
          </p:cNvPr>
          <p:cNvSpPr/>
          <p:nvPr/>
        </p:nvSpPr>
        <p:spPr>
          <a:xfrm flipV="1">
            <a:off x="415785" y="1880308"/>
            <a:ext cx="9929703"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7">
            <a:extLst>
              <a:ext uri="{FF2B5EF4-FFF2-40B4-BE49-F238E27FC236}">
                <a16:creationId xmlns:a16="http://schemas.microsoft.com/office/drawing/2014/main" id="{BE4BA89C-0BA8-C649-9065-795E9CDDE421}"/>
              </a:ext>
            </a:extLst>
          </p:cNvPr>
          <p:cNvSpPr/>
          <p:nvPr/>
        </p:nvSpPr>
        <p:spPr>
          <a:xfrm>
            <a:off x="428848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15%</a:t>
            </a:r>
          </a:p>
          <a:p>
            <a:pPr algn="ctr"/>
            <a:r>
              <a:rPr lang="sv-SE" sz="900">
                <a:solidFill>
                  <a:prstClr val="white"/>
                </a:solidFill>
                <a:latin typeface="Arial" panose="020B0604020202020204"/>
              </a:rPr>
              <a:t>(8</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0" name="Oval 8">
            <a:extLst>
              <a:ext uri="{FF2B5EF4-FFF2-40B4-BE49-F238E27FC236}">
                <a16:creationId xmlns:a16="http://schemas.microsoft.com/office/drawing/2014/main" id="{D52F3BBE-E539-B34B-8ED8-D69AC100139F}"/>
              </a:ext>
            </a:extLst>
          </p:cNvPr>
          <p:cNvSpPr/>
          <p:nvPr/>
        </p:nvSpPr>
        <p:spPr>
          <a:xfrm>
            <a:off x="349659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61%</a:t>
            </a:r>
          </a:p>
          <a:p>
            <a:pPr algn="ctr"/>
            <a:r>
              <a:rPr lang="sv-SE" sz="900">
                <a:solidFill>
                  <a:prstClr val="white"/>
                </a:solidFill>
                <a:latin typeface="Arial" panose="020B0604020202020204"/>
              </a:rPr>
              <a:t>(64</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1" name="Oval 9">
            <a:extLst>
              <a:ext uri="{FF2B5EF4-FFF2-40B4-BE49-F238E27FC236}">
                <a16:creationId xmlns:a16="http://schemas.microsoft.com/office/drawing/2014/main" id="{0D4EE2BC-FE06-5C40-87E3-526A41FA2B77}"/>
              </a:ext>
            </a:extLst>
          </p:cNvPr>
          <p:cNvSpPr/>
          <p:nvPr/>
        </p:nvSpPr>
        <p:spPr>
          <a:xfrm>
            <a:off x="121568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a:solidFill>
                  <a:prstClr val="white"/>
                </a:solidFill>
                <a:latin typeface="Arial" panose="020B0604020202020204"/>
              </a:rPr>
              <a:t>71</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 (</a:t>
            </a:r>
            <a:r>
              <a:rPr lang="sv-SE" sz="900">
                <a:solidFill>
                  <a:prstClr val="white"/>
                </a:solidFill>
                <a:latin typeface="Arial" panose="020B0604020202020204"/>
              </a:rPr>
              <a:t>69</a:t>
            </a: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a:t>
            </a:r>
            <a:endParaRPr kumimoji="0" lang="en-SE"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0">
            <a:extLst>
              <a:ext uri="{FF2B5EF4-FFF2-40B4-BE49-F238E27FC236}">
                <a16:creationId xmlns:a16="http://schemas.microsoft.com/office/drawing/2014/main" id="{FB079AAD-8AE6-204C-8CB6-37F463166FEC}"/>
              </a:ext>
            </a:extLst>
          </p:cNvPr>
          <p:cNvSpPr/>
          <p:nvPr/>
        </p:nvSpPr>
        <p:spPr>
          <a:xfrm>
            <a:off x="584718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10%</a:t>
            </a:r>
          </a:p>
          <a:p>
            <a:pPr algn="ctr"/>
            <a:r>
              <a:rPr lang="sv-SE" sz="900">
                <a:solidFill>
                  <a:prstClr val="white"/>
                </a:solidFill>
                <a:latin typeface="Arial" panose="020B0604020202020204"/>
              </a:rPr>
              <a:t>(7</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3" name="Oval 11">
            <a:extLst>
              <a:ext uri="{FF2B5EF4-FFF2-40B4-BE49-F238E27FC236}">
                <a16:creationId xmlns:a16="http://schemas.microsoft.com/office/drawing/2014/main" id="{6DB7023C-DE5D-1549-8D3B-7050BE9A37A3}"/>
              </a:ext>
            </a:extLst>
          </p:cNvPr>
          <p:cNvSpPr/>
          <p:nvPr/>
        </p:nvSpPr>
        <p:spPr>
          <a:xfrm>
            <a:off x="9699248"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16%</a:t>
            </a:r>
          </a:p>
          <a:p>
            <a:pPr algn="ctr"/>
            <a:r>
              <a:rPr lang="sv-SE" sz="900">
                <a:solidFill>
                  <a:prstClr val="white"/>
                </a:solidFill>
                <a:latin typeface="Arial" panose="020B0604020202020204"/>
              </a:rPr>
              <a:t>(12</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4" name="Oval 12">
            <a:extLst>
              <a:ext uri="{FF2B5EF4-FFF2-40B4-BE49-F238E27FC236}">
                <a16:creationId xmlns:a16="http://schemas.microsoft.com/office/drawing/2014/main" id="{4AF6ADDC-3860-7A48-A2B4-91648BAE80C4}"/>
              </a:ext>
            </a:extLst>
          </p:cNvPr>
          <p:cNvSpPr/>
          <p:nvPr/>
        </p:nvSpPr>
        <p:spPr>
          <a:xfrm>
            <a:off x="82170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35%</a:t>
            </a:r>
          </a:p>
          <a:p>
            <a:pPr algn="ctr"/>
            <a:r>
              <a:rPr lang="sv-SE" sz="900">
                <a:solidFill>
                  <a:prstClr val="white"/>
                </a:solidFill>
                <a:latin typeface="Arial" panose="020B0604020202020204"/>
              </a:rPr>
              <a:t>(28</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5" name="Oval 13">
            <a:extLst>
              <a:ext uri="{FF2B5EF4-FFF2-40B4-BE49-F238E27FC236}">
                <a16:creationId xmlns:a16="http://schemas.microsoft.com/office/drawing/2014/main" id="{C9F7736A-C068-5241-94DF-C4B4A03552BC}"/>
              </a:ext>
            </a:extLst>
          </p:cNvPr>
          <p:cNvSpPr/>
          <p:nvPr/>
        </p:nvSpPr>
        <p:spPr>
          <a:xfrm>
            <a:off x="74128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17%</a:t>
            </a:r>
          </a:p>
          <a:p>
            <a:pPr algn="ctr"/>
            <a:r>
              <a:rPr lang="sv-SE" sz="900">
                <a:solidFill>
                  <a:prstClr val="white"/>
                </a:solidFill>
                <a:latin typeface="Arial" panose="020B0604020202020204"/>
              </a:rPr>
              <a:t>(19</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6" name="TextBox 15">
            <a:extLst>
              <a:ext uri="{FF2B5EF4-FFF2-40B4-BE49-F238E27FC236}">
                <a16:creationId xmlns:a16="http://schemas.microsoft.com/office/drawing/2014/main" id="{EDE07DF0-163A-5F4A-A9B6-1B437C2D50E0}"/>
              </a:ext>
            </a:extLst>
          </p:cNvPr>
          <p:cNvSpPr txBox="1"/>
          <p:nvPr/>
        </p:nvSpPr>
        <p:spPr>
          <a:xfrm>
            <a:off x="437820" y="1951282"/>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17" name="Oval 16">
            <a:extLst>
              <a:ext uri="{FF2B5EF4-FFF2-40B4-BE49-F238E27FC236}">
                <a16:creationId xmlns:a16="http://schemas.microsoft.com/office/drawing/2014/main" id="{5DFB9019-C4A4-1042-9599-6F4BCCA40A0A}"/>
              </a:ext>
            </a:extLst>
          </p:cNvPr>
          <p:cNvSpPr/>
          <p:nvPr/>
        </p:nvSpPr>
        <p:spPr>
          <a:xfrm>
            <a:off x="200098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43%</a:t>
            </a:r>
            <a:br>
              <a:rPr lang="sv-SE" sz="900">
                <a:solidFill>
                  <a:prstClr val="white"/>
                </a:solidFill>
                <a:latin typeface="Arial" panose="020B0604020202020204"/>
              </a:rPr>
            </a:br>
            <a:r>
              <a:rPr lang="sv-SE" sz="900">
                <a:solidFill>
                  <a:prstClr val="white"/>
                </a:solidFill>
                <a:latin typeface="Arial" panose="020B0604020202020204"/>
              </a:rPr>
              <a:t>(35</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8" name="Oval 17">
            <a:extLst>
              <a:ext uri="{FF2B5EF4-FFF2-40B4-BE49-F238E27FC236}">
                <a16:creationId xmlns:a16="http://schemas.microsoft.com/office/drawing/2014/main" id="{5E96BC8E-6FD5-0C4A-B51E-05D947BE75E2}"/>
              </a:ext>
            </a:extLst>
          </p:cNvPr>
          <p:cNvSpPr/>
          <p:nvPr/>
        </p:nvSpPr>
        <p:spPr>
          <a:xfrm>
            <a:off x="2745457"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64%</a:t>
            </a:r>
          </a:p>
          <a:p>
            <a:pPr algn="ctr"/>
            <a:r>
              <a:rPr lang="sv-SE" sz="900">
                <a:solidFill>
                  <a:prstClr val="white"/>
                </a:solidFill>
                <a:latin typeface="Arial" panose="020B0604020202020204"/>
              </a:rPr>
              <a:t>(56</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19" name="Oval 18">
            <a:extLst>
              <a:ext uri="{FF2B5EF4-FFF2-40B4-BE49-F238E27FC236}">
                <a16:creationId xmlns:a16="http://schemas.microsoft.com/office/drawing/2014/main" id="{562F6A85-5F9A-E04F-948C-4EC6E7AA64E7}"/>
              </a:ext>
            </a:extLst>
          </p:cNvPr>
          <p:cNvSpPr/>
          <p:nvPr/>
        </p:nvSpPr>
        <p:spPr>
          <a:xfrm>
            <a:off x="509299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12%</a:t>
            </a:r>
          </a:p>
          <a:p>
            <a:pPr algn="ctr"/>
            <a:r>
              <a:rPr lang="sv-SE" sz="900">
                <a:solidFill>
                  <a:prstClr val="white"/>
                </a:solidFill>
                <a:latin typeface="Arial" panose="020B0604020202020204"/>
              </a:rPr>
              <a:t>(10</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20" name="Oval 19">
            <a:extLst>
              <a:ext uri="{FF2B5EF4-FFF2-40B4-BE49-F238E27FC236}">
                <a16:creationId xmlns:a16="http://schemas.microsoft.com/office/drawing/2014/main" id="{FE9F1A57-BB4C-FB4A-8607-DA2D42EC3241}"/>
              </a:ext>
            </a:extLst>
          </p:cNvPr>
          <p:cNvSpPr/>
          <p:nvPr/>
        </p:nvSpPr>
        <p:spPr>
          <a:xfrm>
            <a:off x="662666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35%</a:t>
            </a:r>
          </a:p>
          <a:p>
            <a:pPr algn="ctr"/>
            <a:r>
              <a:rPr lang="sv-SE" sz="900">
                <a:solidFill>
                  <a:prstClr val="white"/>
                </a:solidFill>
                <a:latin typeface="Arial" panose="020B0604020202020204"/>
              </a:rPr>
              <a:t>(35</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21" name="Oval 20">
            <a:extLst>
              <a:ext uri="{FF2B5EF4-FFF2-40B4-BE49-F238E27FC236}">
                <a16:creationId xmlns:a16="http://schemas.microsoft.com/office/drawing/2014/main" id="{9C0B2DA8-C513-F747-8166-D8358BEA241C}"/>
              </a:ext>
            </a:extLst>
          </p:cNvPr>
          <p:cNvSpPr/>
          <p:nvPr/>
        </p:nvSpPr>
        <p:spPr>
          <a:xfrm>
            <a:off x="8958145"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solidFill>
                  <a:prstClr val="white"/>
                </a:solidFill>
                <a:latin typeface="Arial" panose="020B0604020202020204"/>
              </a:rPr>
              <a:t>18%</a:t>
            </a:r>
          </a:p>
          <a:p>
            <a:pPr algn="ctr"/>
            <a:r>
              <a:rPr lang="sv-SE" sz="900">
                <a:solidFill>
                  <a:prstClr val="white"/>
                </a:solidFill>
                <a:latin typeface="Arial" panose="020B0604020202020204"/>
              </a:rPr>
              <a:t>(18</a:t>
            </a:r>
            <a:r>
              <a:rPr lang="en-SE" sz="900">
                <a:solidFill>
                  <a:prstClr val="white"/>
                </a:solidFill>
                <a:latin typeface="Arial" panose="020B0604020202020204"/>
              </a:rPr>
              <a:t>%</a:t>
            </a:r>
            <a:r>
              <a:rPr lang="sv-SE" sz="900">
                <a:solidFill>
                  <a:prstClr val="white"/>
                </a:solidFill>
                <a:latin typeface="Arial" panose="020B0604020202020204"/>
              </a:rPr>
              <a:t>)</a:t>
            </a:r>
            <a:endParaRPr lang="en-SE" sz="900">
              <a:solidFill>
                <a:prstClr val="white"/>
              </a:solidFill>
              <a:latin typeface="Arial" panose="020B0604020202020204"/>
            </a:endParaRPr>
          </a:p>
        </p:txBody>
      </p:sp>
      <p:sp>
        <p:nvSpPr>
          <p:cNvPr id="28" name="Ned 27">
            <a:extLst>
              <a:ext uri="{FF2B5EF4-FFF2-40B4-BE49-F238E27FC236}">
                <a16:creationId xmlns:a16="http://schemas.microsoft.com/office/drawing/2014/main" id="{30116EC0-A0DF-6344-8263-01FB9FA92FDC}"/>
              </a:ext>
            </a:extLst>
          </p:cNvPr>
          <p:cNvSpPr/>
          <p:nvPr/>
        </p:nvSpPr>
        <p:spPr>
          <a:xfrm rot="10800000">
            <a:off x="1118355" y="208880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AA4757CA-DF33-C34A-AADC-76D8D0AF6145}"/>
              </a:ext>
            </a:extLst>
          </p:cNvPr>
          <p:cNvSpPr/>
          <p:nvPr/>
        </p:nvSpPr>
        <p:spPr>
          <a:xfrm rot="16200000">
            <a:off x="8822107" y="2068741"/>
            <a:ext cx="109590" cy="15584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Ned 38">
            <a:extLst>
              <a:ext uri="{FF2B5EF4-FFF2-40B4-BE49-F238E27FC236}">
                <a16:creationId xmlns:a16="http://schemas.microsoft.com/office/drawing/2014/main" id="{55E8406D-0E21-0744-954E-AFE455FE2F51}"/>
              </a:ext>
            </a:extLst>
          </p:cNvPr>
          <p:cNvSpPr/>
          <p:nvPr/>
        </p:nvSpPr>
        <p:spPr>
          <a:xfrm rot="10800000">
            <a:off x="8094228"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32">
            <a:extLst>
              <a:ext uri="{FF2B5EF4-FFF2-40B4-BE49-F238E27FC236}">
                <a16:creationId xmlns:a16="http://schemas.microsoft.com/office/drawing/2014/main" id="{ACB90E7B-0AA5-F330-D19A-7973365C0DCD}"/>
              </a:ext>
            </a:extLst>
          </p:cNvPr>
          <p:cNvSpPr/>
          <p:nvPr/>
        </p:nvSpPr>
        <p:spPr>
          <a:xfrm rot="16200000">
            <a:off x="6490626" y="2059179"/>
            <a:ext cx="109590" cy="15584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Ned 42">
            <a:extLst>
              <a:ext uri="{FF2B5EF4-FFF2-40B4-BE49-F238E27FC236}">
                <a16:creationId xmlns:a16="http://schemas.microsoft.com/office/drawing/2014/main" id="{73BD103F-C4FB-FE42-2256-4D5A2F1C43B3}"/>
              </a:ext>
            </a:extLst>
          </p:cNvPr>
          <p:cNvSpPr/>
          <p:nvPr/>
        </p:nvSpPr>
        <p:spPr>
          <a:xfrm rot="10800000">
            <a:off x="5738809"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Ned 43">
            <a:extLst>
              <a:ext uri="{FF2B5EF4-FFF2-40B4-BE49-F238E27FC236}">
                <a16:creationId xmlns:a16="http://schemas.microsoft.com/office/drawing/2014/main" id="{B9616FCD-676D-99C3-CE70-5AF03F2FDACB}"/>
              </a:ext>
            </a:extLst>
          </p:cNvPr>
          <p:cNvSpPr/>
          <p:nvPr/>
        </p:nvSpPr>
        <p:spPr>
          <a:xfrm rot="10800000">
            <a:off x="9589657" y="207362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6">
            <a:extLst>
              <a:ext uri="{FF2B5EF4-FFF2-40B4-BE49-F238E27FC236}">
                <a16:creationId xmlns:a16="http://schemas.microsoft.com/office/drawing/2014/main" id="{BCC9EC2D-3A65-B4DC-DCDB-60D982D6A8EE}"/>
              </a:ext>
            </a:extLst>
          </p:cNvPr>
          <p:cNvSpPr/>
          <p:nvPr/>
        </p:nvSpPr>
        <p:spPr>
          <a:xfrm rot="10800000">
            <a:off x="1887017"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26">
            <a:extLst>
              <a:ext uri="{FF2B5EF4-FFF2-40B4-BE49-F238E27FC236}">
                <a16:creationId xmlns:a16="http://schemas.microsoft.com/office/drawing/2014/main" id="{95C69A96-963E-C83A-9E83-DD2BAA5FD5D9}"/>
              </a:ext>
            </a:extLst>
          </p:cNvPr>
          <p:cNvSpPr/>
          <p:nvPr/>
        </p:nvSpPr>
        <p:spPr>
          <a:xfrm rot="10800000">
            <a:off x="4973085" y="2058494"/>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27">
            <a:extLst>
              <a:ext uri="{FF2B5EF4-FFF2-40B4-BE49-F238E27FC236}">
                <a16:creationId xmlns:a16="http://schemas.microsoft.com/office/drawing/2014/main" id="{B200560C-3095-5E76-1ADF-954F491A9351}"/>
              </a:ext>
            </a:extLst>
          </p:cNvPr>
          <p:cNvSpPr/>
          <p:nvPr/>
        </p:nvSpPr>
        <p:spPr>
          <a:xfrm rot="10800000">
            <a:off x="4183652"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27">
            <a:extLst>
              <a:ext uri="{FF2B5EF4-FFF2-40B4-BE49-F238E27FC236}">
                <a16:creationId xmlns:a16="http://schemas.microsoft.com/office/drawing/2014/main" id="{D8E3D4FE-B6BE-CA5C-866A-5E3F4CBFD01E}"/>
              </a:ext>
            </a:extLst>
          </p:cNvPr>
          <p:cNvSpPr/>
          <p:nvPr/>
        </p:nvSpPr>
        <p:spPr>
          <a:xfrm>
            <a:off x="3400840" y="2068741"/>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Ned 27">
            <a:extLst>
              <a:ext uri="{FF2B5EF4-FFF2-40B4-BE49-F238E27FC236}">
                <a16:creationId xmlns:a16="http://schemas.microsoft.com/office/drawing/2014/main" id="{BABDB339-37F2-2886-25DA-3925B126D239}"/>
              </a:ext>
            </a:extLst>
          </p:cNvPr>
          <p:cNvSpPr/>
          <p:nvPr/>
        </p:nvSpPr>
        <p:spPr>
          <a:xfrm rot="10800000">
            <a:off x="2626486"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Ned 32">
            <a:extLst>
              <a:ext uri="{FF2B5EF4-FFF2-40B4-BE49-F238E27FC236}">
                <a16:creationId xmlns:a16="http://schemas.microsoft.com/office/drawing/2014/main" id="{6AEC8D0B-B531-7B0B-A0FC-8BBED5639540}"/>
              </a:ext>
            </a:extLst>
          </p:cNvPr>
          <p:cNvSpPr/>
          <p:nvPr/>
        </p:nvSpPr>
        <p:spPr>
          <a:xfrm>
            <a:off x="7284105" y="2058417"/>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9F6C871B-84EA-A2D5-A88E-37B9F4DBD0EF}"/>
              </a:ext>
            </a:extLst>
          </p:cNvPr>
          <p:cNvGraphicFramePr>
            <a:graphicFrameLocks/>
          </p:cNvGraphicFramePr>
          <p:nvPr>
            <p:extLst>
              <p:ext uri="{D42A27DB-BD31-4B8C-83A1-F6EECF244321}">
                <p14:modId xmlns:p14="http://schemas.microsoft.com/office/powerpoint/2010/main" val="1413062342"/>
              </p:ext>
            </p:extLst>
          </p:nvPr>
        </p:nvGraphicFramePr>
        <p:xfrm>
          <a:off x="614094" y="2292285"/>
          <a:ext cx="9849044" cy="38671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1163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0ABF14D-F781-9640-A2F7-55431605552E}"/>
              </a:ext>
            </a:extLst>
          </p:cNvPr>
          <p:cNvPicPr>
            <a:picLocks noChangeAspect="1"/>
          </p:cNvPicPr>
          <p:nvPr/>
        </p:nvPicPr>
        <p:blipFill rotWithShape="1">
          <a:blip r:embed="rId3">
            <a:lum bright="70000" contrast="-70000"/>
          </a:blip>
          <a:srcRect l="9145" t="14583" b="2074"/>
          <a:stretch/>
        </p:blipFill>
        <p:spPr>
          <a:xfrm rot="10800000">
            <a:off x="4439562" y="0"/>
            <a:ext cx="7752438" cy="6858001"/>
          </a:xfrm>
          <a:prstGeom prst="rect">
            <a:avLst/>
          </a:prstGeom>
          <a:effectLst/>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a:t>Störst andel av medlemsföretagens egen omsättning kommer från industri, </a:t>
            </a:r>
            <a:r>
              <a:rPr lang="sv-SE"/>
              <a:t>bygg- eller fastighetssektorn</a:t>
            </a:r>
            <a:endParaRPr lang="sv-SE" sz="2000"/>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3432" y="1087132"/>
            <a:ext cx="4964024" cy="496677"/>
          </a:xfrm>
        </p:spPr>
        <p:txBody>
          <a:bodyPr/>
          <a:lstStyle/>
          <a:p>
            <a:r>
              <a:rPr lang="sv-SE" b="1"/>
              <a:t>Egen omsättning per bransch 2020-2025</a:t>
            </a:r>
            <a:br>
              <a:rPr lang="sv-SE"/>
            </a:br>
            <a:r>
              <a:rPr lang="sv-SE"/>
              <a:t>Totalt för alla verksamhetsområden i procent</a:t>
            </a:r>
          </a:p>
        </p:txBody>
      </p:sp>
      <p:sp>
        <p:nvSpPr>
          <p:cNvPr id="8" name="Platshållare för sidfot 7">
            <a:extLst>
              <a:ext uri="{FF2B5EF4-FFF2-40B4-BE49-F238E27FC236}">
                <a16:creationId xmlns:a16="http://schemas.microsoft.com/office/drawing/2014/main" id="{C80789CA-F7BA-9E4D-B114-B4E3D0B032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2026 |</a:t>
            </a:r>
          </a:p>
        </p:txBody>
      </p:sp>
      <p:sp>
        <p:nvSpPr>
          <p:cNvPr id="9" name="Platshållare för bildnummer 8">
            <a:extLst>
              <a:ext uri="{FF2B5EF4-FFF2-40B4-BE49-F238E27FC236}">
                <a16:creationId xmlns:a16="http://schemas.microsoft.com/office/drawing/2014/main" id="{C0A974F3-ECB4-EC44-A76C-A6B900B0D5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1491CAB8-33C1-E340-BEB9-33983DEE4013}"/>
              </a:ext>
            </a:extLst>
          </p:cNvPr>
          <p:cNvPicPr>
            <a:picLocks noChangeAspect="1"/>
          </p:cNvPicPr>
          <p:nvPr/>
        </p:nvPicPr>
        <p:blipFill rotWithShape="1">
          <a:blip r:embed="rId4"/>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1D75F359-29BF-6141-A43E-9E20E8B103E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1" name="textruta 20">
            <a:extLst>
              <a:ext uri="{FF2B5EF4-FFF2-40B4-BE49-F238E27FC236}">
                <a16:creationId xmlns:a16="http://schemas.microsoft.com/office/drawing/2014/main" id="{680509EB-4AEC-6C4F-ADA0-96F03A3F68CA}"/>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11" name="Diagram 10">
            <a:extLst>
              <a:ext uri="{FF2B5EF4-FFF2-40B4-BE49-F238E27FC236}">
                <a16:creationId xmlns:a16="http://schemas.microsoft.com/office/drawing/2014/main" id="{D9A2212D-75BC-DF06-2A39-196E9256E4CA}"/>
              </a:ext>
            </a:extLst>
          </p:cNvPr>
          <p:cNvGraphicFramePr>
            <a:graphicFrameLocks/>
          </p:cNvGraphicFramePr>
          <p:nvPr>
            <p:extLst>
              <p:ext uri="{D42A27DB-BD31-4B8C-83A1-F6EECF244321}">
                <p14:modId xmlns:p14="http://schemas.microsoft.com/office/powerpoint/2010/main" val="2833123991"/>
              </p:ext>
            </p:extLst>
          </p:nvPr>
        </p:nvGraphicFramePr>
        <p:xfrm>
          <a:off x="561975" y="2057400"/>
          <a:ext cx="10915650" cy="40679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45573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FD7E0AD-517B-344E-A6C4-76C761A9722E}"/>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6C8EABD7-7C0D-E345-AFBB-FE127D9B2CA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569461" cy="514662"/>
          </a:xfrm>
        </p:spPr>
        <p:txBody>
          <a:bodyPr/>
          <a:lstStyle/>
          <a:p>
            <a:r>
              <a:rPr lang="sv-SE" sz="2000"/>
              <a:t>Majoriteten av medlemsföretagens kunder är verksamma inom Industri, bygg &amp; fastigheter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a:t>Egen omsättning per bransch </a:t>
            </a:r>
            <a:br>
              <a:rPr lang="sv-SE"/>
            </a:br>
            <a:r>
              <a:rPr lang="sv-SE"/>
              <a:t> Andel av den totala egna omsättningen</a:t>
            </a:r>
          </a:p>
        </p:txBody>
      </p:sp>
      <p:sp>
        <p:nvSpPr>
          <p:cNvPr id="8" name="Platshållare för sidfot 7">
            <a:extLst>
              <a:ext uri="{FF2B5EF4-FFF2-40B4-BE49-F238E27FC236}">
                <a16:creationId xmlns:a16="http://schemas.microsoft.com/office/drawing/2014/main" id="{7317CF4E-DB00-8641-BDB5-6A304B6F566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2026 |</a:t>
            </a:r>
          </a:p>
        </p:txBody>
      </p:sp>
      <p:sp>
        <p:nvSpPr>
          <p:cNvPr id="9" name="Platshållare för bildnummer 8">
            <a:extLst>
              <a:ext uri="{FF2B5EF4-FFF2-40B4-BE49-F238E27FC236}">
                <a16:creationId xmlns:a16="http://schemas.microsoft.com/office/drawing/2014/main" id="{C2DB7770-8576-C849-9595-AD4D8DB4E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11" name="textruta 10">
            <a:extLst>
              <a:ext uri="{FF2B5EF4-FFF2-40B4-BE49-F238E27FC236}">
                <a16:creationId xmlns:a16="http://schemas.microsoft.com/office/drawing/2014/main" id="{2DD30433-9AF4-654D-A81E-5AFB256D9410}"/>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6" name="Diagram 5">
            <a:extLst>
              <a:ext uri="{FF2B5EF4-FFF2-40B4-BE49-F238E27FC236}">
                <a16:creationId xmlns:a16="http://schemas.microsoft.com/office/drawing/2014/main" id="{035E2160-FC79-8D0D-C5FA-1FBD2A521794}"/>
              </a:ext>
            </a:extLst>
          </p:cNvPr>
          <p:cNvGraphicFramePr>
            <a:graphicFrameLocks/>
          </p:cNvGraphicFramePr>
          <p:nvPr>
            <p:extLst>
              <p:ext uri="{D42A27DB-BD31-4B8C-83A1-F6EECF244321}">
                <p14:modId xmlns:p14="http://schemas.microsoft.com/office/powerpoint/2010/main" val="2514996871"/>
              </p:ext>
            </p:extLst>
          </p:nvPr>
        </p:nvGraphicFramePr>
        <p:xfrm>
          <a:off x="600075" y="1591141"/>
          <a:ext cx="10496550" cy="42461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11761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Medarbetare</a:t>
            </a:r>
          </a:p>
        </p:txBody>
      </p:sp>
      <p:pic>
        <p:nvPicPr>
          <p:cNvPr id="8" name="Bildobjekt 7">
            <a:extLst>
              <a:ext uri="{FF2B5EF4-FFF2-40B4-BE49-F238E27FC236}">
                <a16:creationId xmlns:a16="http://schemas.microsoft.com/office/drawing/2014/main" id="{7CAD6E65-A81A-AB4A-8F39-439BEB616679}"/>
              </a:ext>
            </a:extLst>
          </p:cNvPr>
          <p:cNvPicPr>
            <a:picLocks noChangeAspect="1"/>
          </p:cNvPicPr>
          <p:nvPr/>
        </p:nvPicPr>
        <p:blipFill rotWithShape="1">
          <a:blip r:embed="rId2"/>
          <a:srcRect t="3383"/>
          <a:stretch/>
        </p:blipFill>
        <p:spPr>
          <a:xfrm>
            <a:off x="8690492" y="-1"/>
            <a:ext cx="2806700" cy="4859079"/>
          </a:xfrm>
          <a:prstGeom prst="rect">
            <a:avLst/>
          </a:prstGeom>
        </p:spPr>
      </p:pic>
      <p:sp>
        <p:nvSpPr>
          <p:cNvPr id="3" name="Platshållare för sidfot 2">
            <a:extLst>
              <a:ext uri="{FF2B5EF4-FFF2-40B4-BE49-F238E27FC236}">
                <a16:creationId xmlns:a16="http://schemas.microsoft.com/office/drawing/2014/main" id="{2682B0D1-3B95-6779-6BDA-92E9AADE0B35}"/>
              </a:ext>
            </a:extLst>
          </p:cNvPr>
          <p:cNvSpPr>
            <a:spLocks noGrp="1"/>
          </p:cNvSpPr>
          <p:nvPr>
            <p:ph type="ftr" sz="quarter" idx="11"/>
          </p:nvPr>
        </p:nvSpPr>
        <p:spPr/>
        <p:txBody>
          <a:bodyPr/>
          <a:lstStyle/>
          <a:p>
            <a:r>
              <a:rPr lang="sv-SE"/>
              <a:t>Insikt 2026 |</a:t>
            </a:r>
          </a:p>
        </p:txBody>
      </p:sp>
      <p:sp>
        <p:nvSpPr>
          <p:cNvPr id="4" name="Platshållare för bildnummer 3">
            <a:extLst>
              <a:ext uri="{FF2B5EF4-FFF2-40B4-BE49-F238E27FC236}">
                <a16:creationId xmlns:a16="http://schemas.microsoft.com/office/drawing/2014/main" id="{EAEE4752-7449-9AE2-CDF2-315C2077B326}"/>
              </a:ext>
            </a:extLst>
          </p:cNvPr>
          <p:cNvSpPr>
            <a:spLocks noGrp="1"/>
          </p:cNvSpPr>
          <p:nvPr>
            <p:ph type="sldNum" sz="quarter" idx="12"/>
          </p:nvPr>
        </p:nvSpPr>
        <p:spPr/>
        <p:txBody>
          <a:bodyPr/>
          <a:lstStyle/>
          <a:p>
            <a:fld id="{AE086683-F536-42AB-ABBC-F4803DFE8DBC}" type="slidenum">
              <a:rPr lang="sv-SE" smtClean="0"/>
              <a:pPr/>
              <a:t>29</a:t>
            </a:fld>
            <a:endParaRPr lang="sv-SE"/>
          </a:p>
        </p:txBody>
      </p:sp>
    </p:spTree>
    <p:extLst>
      <p:ext uri="{BB962C8B-B14F-4D97-AF65-F5344CB8AC3E}">
        <p14:creationId xmlns:p14="http://schemas.microsoft.com/office/powerpoint/2010/main" val="2632341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40A079DB-5912-A54A-A529-3C055082058C}"/>
              </a:ext>
            </a:extLst>
          </p:cNvPr>
          <p:cNvPicPr>
            <a:picLocks noChangeAspect="1"/>
          </p:cNvPicPr>
          <p:nvPr/>
        </p:nvPicPr>
        <p:blipFill rotWithShape="1">
          <a:blip r:embed="rId3">
            <a:lum bright="70000" contrast="-70000"/>
          </a:blip>
          <a:srcRect t="7938" r="12995" b="8562"/>
          <a:stretch/>
        </p:blipFill>
        <p:spPr>
          <a:xfrm>
            <a:off x="4266189" y="0"/>
            <a:ext cx="8003321" cy="6858000"/>
          </a:xfrm>
          <a:prstGeom prst="rect">
            <a:avLst/>
          </a:prstGeom>
        </p:spPr>
      </p:pic>
      <p:graphicFrame>
        <p:nvGraphicFramePr>
          <p:cNvPr id="18" name="Diagram 17">
            <a:extLst>
              <a:ext uri="{FF2B5EF4-FFF2-40B4-BE49-F238E27FC236}">
                <a16:creationId xmlns:a16="http://schemas.microsoft.com/office/drawing/2014/main" id="{133C958D-37EE-EBEB-A283-6C646F7E211B}"/>
              </a:ext>
            </a:extLst>
          </p:cNvPr>
          <p:cNvGraphicFramePr>
            <a:graphicFrameLocks/>
          </p:cNvGraphicFramePr>
          <p:nvPr>
            <p:extLst>
              <p:ext uri="{D42A27DB-BD31-4B8C-83A1-F6EECF244321}">
                <p14:modId xmlns:p14="http://schemas.microsoft.com/office/powerpoint/2010/main" val="1457372848"/>
              </p:ext>
            </p:extLst>
          </p:nvPr>
        </p:nvGraphicFramePr>
        <p:xfrm>
          <a:off x="5904552" y="1333547"/>
          <a:ext cx="4572000" cy="3909878"/>
        </p:xfrm>
        <a:graphic>
          <a:graphicData uri="http://schemas.openxmlformats.org/drawingml/2006/chart">
            <c:chart xmlns:c="http://schemas.openxmlformats.org/drawingml/2006/chart" xmlns:r="http://schemas.openxmlformats.org/officeDocument/2006/relationships" r:id="rId4"/>
          </a:graphicData>
        </a:graphic>
      </p:graphicFrame>
      <p:sp>
        <p:nvSpPr>
          <p:cNvPr id="2" name="Rubrik 1">
            <a:extLst>
              <a:ext uri="{FF2B5EF4-FFF2-40B4-BE49-F238E27FC236}">
                <a16:creationId xmlns:a16="http://schemas.microsoft.com/office/drawing/2014/main" id="{087BA382-8FFF-704D-A6DE-D7A8B937B57D}"/>
              </a:ext>
            </a:extLst>
          </p:cNvPr>
          <p:cNvSpPr>
            <a:spLocks noGrp="1"/>
          </p:cNvSpPr>
          <p:nvPr>
            <p:ph type="title"/>
          </p:nvPr>
        </p:nvSpPr>
        <p:spPr/>
        <p:txBody>
          <a:bodyPr/>
          <a:lstStyle/>
          <a:p>
            <a:r>
              <a:rPr lang="sv-SE"/>
              <a:t>Totalt medverkade 142 medlemsföretag i Insikt 2026</a:t>
            </a:r>
          </a:p>
        </p:txBody>
      </p:sp>
      <p:sp>
        <p:nvSpPr>
          <p:cNvPr id="3" name="Platshållare för innehåll 2">
            <a:extLst>
              <a:ext uri="{FF2B5EF4-FFF2-40B4-BE49-F238E27FC236}">
                <a16:creationId xmlns:a16="http://schemas.microsoft.com/office/drawing/2014/main" id="{6F2D9035-1B1A-1B47-96DF-C6E3D1967E3B}"/>
              </a:ext>
            </a:extLst>
          </p:cNvPr>
          <p:cNvSpPr>
            <a:spLocks noGrp="1"/>
          </p:cNvSpPr>
          <p:nvPr>
            <p:ph idx="1"/>
          </p:nvPr>
        </p:nvSpPr>
        <p:spPr>
          <a:xfrm>
            <a:off x="455249" y="823955"/>
            <a:ext cx="3681257" cy="1719031"/>
          </a:xfrm>
        </p:spPr>
        <p:txBody>
          <a:bodyPr/>
          <a:lstStyle/>
          <a:p>
            <a:pPr marL="0" indent="0">
              <a:buNone/>
            </a:pPr>
            <a:r>
              <a:rPr lang="sv-SE" sz="1400" b="1"/>
              <a:t>Bortfallsanalys och respondentunderlag</a:t>
            </a:r>
          </a:p>
          <a:p>
            <a:r>
              <a:rPr lang="sv-SE" sz="1200"/>
              <a:t>Som en del av kvalitetssäkringen av enkät-resultaten genomfördes en bortfallsanalys. Analysen syftade till att säkerställa att respondent-gruppen är representativ för medlemsföretagen som helhet. Fördelningen av verksamhetsområden och företagsstorlekar jämfördes därför mellan de företag som besvarat enkäten och det totala medlemsunderlaget.</a:t>
            </a:r>
          </a:p>
          <a:p>
            <a:r>
              <a:rPr lang="sv-SE" sz="1200"/>
              <a:t>Analysen visar att respondentgruppen väl speglar medlemsföretagens sammansättning avseende både verksamhetsområde och företagsstorlek. Enkätsvaren bedöms därmed kunna betraktas som representativa för medlemsföretagen som helhet.</a:t>
            </a:r>
          </a:p>
          <a:p>
            <a:r>
              <a:rPr lang="sv-SE" sz="1200"/>
              <a:t>Verksamhetsområdena FoU (forsknings- och utvecklingsföretag), TIC (test-, inspektions- och certifieringsföretag) samt Annan (företag som huvudsakligen verkar som underleverantörer till arkitekt- och ingenjörsföretag) utgör var för sig en begränsad andel av det totala respondentunder-laget. För att säkerställa ett tillräckligt statistiskt underlag i redovisningen särredovisas dessa kategorier därför inte i rapporten. I stället samman-förs de i den gemensamma kategorin Övriga.</a:t>
            </a:r>
          </a:p>
          <a:p>
            <a:r>
              <a:rPr lang="sv-SE" sz="1200"/>
              <a:t>Kategorin Övriga utgör 9 procent av de svarande företagen och används genomgående i den fortsatta analysen. </a:t>
            </a:r>
          </a:p>
        </p:txBody>
      </p:sp>
      <p:sp>
        <p:nvSpPr>
          <p:cNvPr id="25" name="Platshållare för sidfot 24">
            <a:extLst>
              <a:ext uri="{FF2B5EF4-FFF2-40B4-BE49-F238E27FC236}">
                <a16:creationId xmlns:a16="http://schemas.microsoft.com/office/drawing/2014/main" id="{DF43A484-7221-914F-A3F3-490AEB74BF2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2026 |</a:t>
            </a:r>
          </a:p>
        </p:txBody>
      </p:sp>
      <p:sp>
        <p:nvSpPr>
          <p:cNvPr id="24" name="Platshållare för bildnummer 23">
            <a:extLst>
              <a:ext uri="{FF2B5EF4-FFF2-40B4-BE49-F238E27FC236}">
                <a16:creationId xmlns:a16="http://schemas.microsoft.com/office/drawing/2014/main" id="{A96B92A4-27D2-6B4E-91B7-6CEA4259EA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4" name="textruta 3">
            <a:extLst>
              <a:ext uri="{FF2B5EF4-FFF2-40B4-BE49-F238E27FC236}">
                <a16:creationId xmlns:a16="http://schemas.microsoft.com/office/drawing/2014/main" id="{294331B3-169E-284D-BF58-4F154BDA2E72}"/>
              </a:ext>
            </a:extLst>
          </p:cNvPr>
          <p:cNvSpPr txBox="1"/>
          <p:nvPr/>
        </p:nvSpPr>
        <p:spPr>
          <a:xfrm>
            <a:off x="6139418" y="1101345"/>
            <a:ext cx="836961"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prstClr val="black"/>
                </a:solidFill>
                <a:latin typeface="Arial" panose="020B0604020202020204"/>
              </a:rPr>
              <a:t>2</a:t>
            </a: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*FoU</a:t>
            </a:r>
          </a:p>
        </p:txBody>
      </p:sp>
      <p:cxnSp>
        <p:nvCxnSpPr>
          <p:cNvPr id="5" name="Rak 4">
            <a:extLst>
              <a:ext uri="{FF2B5EF4-FFF2-40B4-BE49-F238E27FC236}">
                <a16:creationId xmlns:a16="http://schemas.microsoft.com/office/drawing/2014/main" id="{FB782D5A-EB04-2E44-89AE-281BDA221ADD}"/>
              </a:ext>
            </a:extLst>
          </p:cNvPr>
          <p:cNvCxnSpPr>
            <a:cxnSpLocks/>
          </p:cNvCxnSpPr>
          <p:nvPr/>
        </p:nvCxnSpPr>
        <p:spPr>
          <a:xfrm flipV="1">
            <a:off x="9676611"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21003BB5-88BC-E945-AE95-AA2E48983B6A}"/>
              </a:ext>
            </a:extLst>
          </p:cNvPr>
          <p:cNvCxnSpPr>
            <a:cxnSpLocks/>
          </p:cNvCxnSpPr>
          <p:nvPr/>
        </p:nvCxnSpPr>
        <p:spPr>
          <a:xfrm>
            <a:off x="10190844" y="3251373"/>
            <a:ext cx="1393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30020B15-FCB4-194F-928E-A07998FB61BB}"/>
              </a:ext>
            </a:extLst>
          </p:cNvPr>
          <p:cNvSpPr txBox="1"/>
          <p:nvPr/>
        </p:nvSpPr>
        <p:spPr>
          <a:xfrm>
            <a:off x="10115753" y="2742661"/>
            <a:ext cx="159210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Teknikkonsultföretag</a:t>
            </a:r>
          </a:p>
        </p:txBody>
      </p:sp>
      <p:cxnSp>
        <p:nvCxnSpPr>
          <p:cNvPr id="8" name="Rak 7">
            <a:extLst>
              <a:ext uri="{FF2B5EF4-FFF2-40B4-BE49-F238E27FC236}">
                <a16:creationId xmlns:a16="http://schemas.microsoft.com/office/drawing/2014/main" id="{3F477D63-1189-FC42-BE02-69E93A291CF4}"/>
              </a:ext>
            </a:extLst>
          </p:cNvPr>
          <p:cNvCxnSpPr>
            <a:cxnSpLocks/>
          </p:cNvCxnSpPr>
          <p:nvPr/>
        </p:nvCxnSpPr>
        <p:spPr>
          <a:xfrm flipV="1">
            <a:off x="7453690" y="5018854"/>
            <a:ext cx="400918" cy="661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8">
            <a:extLst>
              <a:ext uri="{FF2B5EF4-FFF2-40B4-BE49-F238E27FC236}">
                <a16:creationId xmlns:a16="http://schemas.microsoft.com/office/drawing/2014/main" id="{1AA79E70-839A-A940-9B66-33AF9AAE088F}"/>
              </a:ext>
            </a:extLst>
          </p:cNvPr>
          <p:cNvCxnSpPr>
            <a:cxnSpLocks/>
          </p:cNvCxnSpPr>
          <p:nvPr/>
        </p:nvCxnSpPr>
        <p:spPr>
          <a:xfrm>
            <a:off x="6157060" y="5680072"/>
            <a:ext cx="12909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F3504E0C-A5D2-E845-ADB4-5D30356668B3}"/>
              </a:ext>
            </a:extLst>
          </p:cNvPr>
          <p:cNvSpPr txBox="1"/>
          <p:nvPr/>
        </p:nvSpPr>
        <p:spPr>
          <a:xfrm>
            <a:off x="6157801" y="4968754"/>
            <a:ext cx="15921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Industri- och </a:t>
            </a:r>
            <a:r>
              <a:rPr kumimoji="0" lang="sv-SE" sz="1100" b="0" i="0" u="none" strike="noStrike" kern="1200" cap="none" spc="0" normalizeH="0" baseline="0" noProof="0" err="1">
                <a:ln>
                  <a:noFill/>
                </a:ln>
                <a:solidFill>
                  <a:prstClr val="black"/>
                </a:solidFill>
                <a:effectLst/>
                <a:uLnTx/>
                <a:uFillTx/>
                <a:latin typeface="Arial" panose="020B0604020202020204"/>
                <a:ea typeface="+mn-ea"/>
                <a:cs typeface="+mn-cs"/>
              </a:rPr>
              <a:t>techkonsultföretag</a:t>
            </a:r>
            <a:endParaRPr kumimoji="0" lang="sv-SE"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11" name="Rak 10">
            <a:extLst>
              <a:ext uri="{FF2B5EF4-FFF2-40B4-BE49-F238E27FC236}">
                <a16:creationId xmlns:a16="http://schemas.microsoft.com/office/drawing/2014/main" id="{EF5E8118-E2D5-4940-B607-8ADBA16E3238}"/>
              </a:ext>
            </a:extLst>
          </p:cNvPr>
          <p:cNvCxnSpPr>
            <a:cxnSpLocks/>
          </p:cNvCxnSpPr>
          <p:nvPr/>
        </p:nvCxnSpPr>
        <p:spPr>
          <a:xfrm>
            <a:off x="4986718" y="3250691"/>
            <a:ext cx="11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1BEDDB38-73EE-3D44-97F1-EC359D584C75}"/>
              </a:ext>
            </a:extLst>
          </p:cNvPr>
          <p:cNvSpPr txBox="1"/>
          <p:nvPr/>
        </p:nvSpPr>
        <p:spPr>
          <a:xfrm>
            <a:off x="4896219" y="2710317"/>
            <a:ext cx="1754747"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prstClr val="black"/>
                </a:solidFill>
                <a:latin typeface="Arial" panose="020B0604020202020204"/>
              </a:rPr>
              <a:t>25</a:t>
            </a: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Arkitektföretag</a:t>
            </a:r>
          </a:p>
        </p:txBody>
      </p:sp>
      <p:cxnSp>
        <p:nvCxnSpPr>
          <p:cNvPr id="13" name="Rak 12">
            <a:extLst>
              <a:ext uri="{FF2B5EF4-FFF2-40B4-BE49-F238E27FC236}">
                <a16:creationId xmlns:a16="http://schemas.microsoft.com/office/drawing/2014/main" id="{A9D873C0-28BF-DC48-9FD4-F3F6595ACB23}"/>
              </a:ext>
            </a:extLst>
          </p:cNvPr>
          <p:cNvCxnSpPr>
            <a:cxnSpLocks/>
          </p:cNvCxnSpPr>
          <p:nvPr/>
        </p:nvCxnSpPr>
        <p:spPr>
          <a:xfrm>
            <a:off x="6757894" y="1639954"/>
            <a:ext cx="562368" cy="453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D94C221D-A988-BE46-B17C-1968506A30E5}"/>
              </a:ext>
            </a:extLst>
          </p:cNvPr>
          <p:cNvCxnSpPr>
            <a:cxnSpLocks/>
          </p:cNvCxnSpPr>
          <p:nvPr/>
        </p:nvCxnSpPr>
        <p:spPr>
          <a:xfrm>
            <a:off x="6096000" y="1646246"/>
            <a:ext cx="6618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0E63D269-2E90-2145-A79F-93A1325BE121}"/>
              </a:ext>
            </a:extLst>
          </p:cNvPr>
          <p:cNvCxnSpPr>
            <a:cxnSpLocks/>
          </p:cNvCxnSpPr>
          <p:nvPr/>
        </p:nvCxnSpPr>
        <p:spPr>
          <a:xfrm flipH="1" flipV="1">
            <a:off x="6158629"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30AF9433-A0F1-B344-8489-F182A0B88272}"/>
              </a:ext>
            </a:extLst>
          </p:cNvPr>
          <p:cNvCxnSpPr/>
          <p:nvPr/>
        </p:nvCxnSpPr>
        <p:spPr>
          <a:xfrm>
            <a:off x="303493" y="1020726"/>
            <a:ext cx="0" cy="482572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2BF8D2D8-C87C-E3CC-901B-B81107137102}"/>
              </a:ext>
            </a:extLst>
          </p:cNvPr>
          <p:cNvSpPr txBox="1"/>
          <p:nvPr/>
        </p:nvSpPr>
        <p:spPr>
          <a:xfrm>
            <a:off x="7563030" y="3231678"/>
            <a:ext cx="122341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a:ea typeface="+mn-ea"/>
                <a:cs typeface="+mn-cs"/>
              </a:rPr>
              <a:t>142 företag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Arial" panose="020B0604020202020204"/>
                <a:ea typeface="+mn-ea"/>
                <a:cs typeface="+mn-cs"/>
              </a:rPr>
              <a:t>totalt</a:t>
            </a:r>
          </a:p>
        </p:txBody>
      </p:sp>
      <p:sp>
        <p:nvSpPr>
          <p:cNvPr id="17" name="Platshållare för innehåll 2">
            <a:extLst>
              <a:ext uri="{FF2B5EF4-FFF2-40B4-BE49-F238E27FC236}">
                <a16:creationId xmlns:a16="http://schemas.microsoft.com/office/drawing/2014/main" id="{5E167190-DE2A-58F7-9894-AE4847500D11}"/>
              </a:ext>
            </a:extLst>
          </p:cNvPr>
          <p:cNvSpPr txBox="1">
            <a:spLocks/>
          </p:cNvSpPr>
          <p:nvPr/>
        </p:nvSpPr>
        <p:spPr>
          <a:xfrm>
            <a:off x="617561" y="2388415"/>
            <a:ext cx="3491861" cy="288924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5"/>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5"/>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5"/>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5"/>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5"/>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57B71"/>
              </a:buClr>
              <a:buSzTx/>
              <a:buFontTx/>
              <a:buNone/>
              <a:tabLst/>
              <a:defRPr/>
            </a:pPr>
            <a:endParaRPr kumimoji="0" lang="sv-SE" sz="13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16" name="Diagram 15">
            <a:extLst>
              <a:ext uri="{FF2B5EF4-FFF2-40B4-BE49-F238E27FC236}">
                <a16:creationId xmlns:a16="http://schemas.microsoft.com/office/drawing/2014/main" id="{726713D5-5520-F6B6-2334-48A1D3A85710}"/>
              </a:ext>
            </a:extLst>
          </p:cNvPr>
          <p:cNvGraphicFramePr>
            <a:graphicFrameLocks/>
          </p:cNvGraphicFramePr>
          <p:nvPr>
            <p:extLst>
              <p:ext uri="{D42A27DB-BD31-4B8C-83A1-F6EECF244321}">
                <p14:modId xmlns:p14="http://schemas.microsoft.com/office/powerpoint/2010/main" val="1693751882"/>
              </p:ext>
            </p:extLst>
          </p:nvPr>
        </p:nvGraphicFramePr>
        <p:xfrm>
          <a:off x="5881283" y="1336978"/>
          <a:ext cx="4532197" cy="4414597"/>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ruta 19">
            <a:extLst>
              <a:ext uri="{FF2B5EF4-FFF2-40B4-BE49-F238E27FC236}">
                <a16:creationId xmlns:a16="http://schemas.microsoft.com/office/drawing/2014/main" id="{B3A5C3CE-0145-CED0-387F-5AC3CB1CA1D8}"/>
              </a:ext>
            </a:extLst>
          </p:cNvPr>
          <p:cNvSpPr txBox="1"/>
          <p:nvPr/>
        </p:nvSpPr>
        <p:spPr>
          <a:xfrm>
            <a:off x="6953853" y="1090323"/>
            <a:ext cx="836961"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prstClr val="black"/>
                </a:solidFill>
                <a:latin typeface="Arial" panose="020B0604020202020204"/>
              </a:rPr>
              <a:t>3</a:t>
            </a: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*TIC</a:t>
            </a:r>
          </a:p>
        </p:txBody>
      </p:sp>
      <p:sp>
        <p:nvSpPr>
          <p:cNvPr id="22" name="textruta 21">
            <a:extLst>
              <a:ext uri="{FF2B5EF4-FFF2-40B4-BE49-F238E27FC236}">
                <a16:creationId xmlns:a16="http://schemas.microsoft.com/office/drawing/2014/main" id="{92C530C0-2632-65BB-6A62-E4A4FAFE4553}"/>
              </a:ext>
            </a:extLst>
          </p:cNvPr>
          <p:cNvSpPr txBox="1"/>
          <p:nvPr/>
        </p:nvSpPr>
        <p:spPr>
          <a:xfrm>
            <a:off x="7772071" y="1075966"/>
            <a:ext cx="836961"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prstClr val="black"/>
                </a:solidFill>
                <a:latin typeface="Arial" panose="020B0604020202020204"/>
              </a:rPr>
              <a:t>4</a:t>
            </a: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panose="020B0604020202020204"/>
                <a:ea typeface="+mn-ea"/>
                <a:cs typeface="+mn-cs"/>
              </a:rPr>
              <a:t>*Annan</a:t>
            </a:r>
          </a:p>
        </p:txBody>
      </p:sp>
      <p:cxnSp>
        <p:nvCxnSpPr>
          <p:cNvPr id="29" name="Rak 13">
            <a:extLst>
              <a:ext uri="{FF2B5EF4-FFF2-40B4-BE49-F238E27FC236}">
                <a16:creationId xmlns:a16="http://schemas.microsoft.com/office/drawing/2014/main" id="{563CCE73-7561-787A-ECF3-29962C02C380}"/>
              </a:ext>
            </a:extLst>
          </p:cNvPr>
          <p:cNvCxnSpPr>
            <a:cxnSpLocks/>
          </p:cNvCxnSpPr>
          <p:nvPr/>
        </p:nvCxnSpPr>
        <p:spPr>
          <a:xfrm>
            <a:off x="6976379" y="1614575"/>
            <a:ext cx="4716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12">
            <a:extLst>
              <a:ext uri="{FF2B5EF4-FFF2-40B4-BE49-F238E27FC236}">
                <a16:creationId xmlns:a16="http://schemas.microsoft.com/office/drawing/2014/main" id="{A5DC93C2-1C19-14C9-987B-2C0E7D3846B9}"/>
              </a:ext>
            </a:extLst>
          </p:cNvPr>
          <p:cNvCxnSpPr>
            <a:cxnSpLocks/>
          </p:cNvCxnSpPr>
          <p:nvPr/>
        </p:nvCxnSpPr>
        <p:spPr>
          <a:xfrm>
            <a:off x="7477029" y="1625598"/>
            <a:ext cx="161244" cy="3325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ak 13">
            <a:extLst>
              <a:ext uri="{FF2B5EF4-FFF2-40B4-BE49-F238E27FC236}">
                <a16:creationId xmlns:a16="http://schemas.microsoft.com/office/drawing/2014/main" id="{146CAB23-A70D-3942-43C7-8B3262F3DCF7}"/>
              </a:ext>
            </a:extLst>
          </p:cNvPr>
          <p:cNvCxnSpPr>
            <a:cxnSpLocks/>
          </p:cNvCxnSpPr>
          <p:nvPr/>
        </p:nvCxnSpPr>
        <p:spPr>
          <a:xfrm>
            <a:off x="7859604" y="1614575"/>
            <a:ext cx="6618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ak 12">
            <a:extLst>
              <a:ext uri="{FF2B5EF4-FFF2-40B4-BE49-F238E27FC236}">
                <a16:creationId xmlns:a16="http://schemas.microsoft.com/office/drawing/2014/main" id="{737C9682-69CF-05AF-F66B-06B204EA0659}"/>
              </a:ext>
            </a:extLst>
          </p:cNvPr>
          <p:cNvCxnSpPr>
            <a:cxnSpLocks/>
          </p:cNvCxnSpPr>
          <p:nvPr/>
        </p:nvCxnSpPr>
        <p:spPr>
          <a:xfrm>
            <a:off x="7876005" y="1609098"/>
            <a:ext cx="71576" cy="271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Ellips 36">
            <a:extLst>
              <a:ext uri="{FF2B5EF4-FFF2-40B4-BE49-F238E27FC236}">
                <a16:creationId xmlns:a16="http://schemas.microsoft.com/office/drawing/2014/main" id="{F882D22C-6CB7-FB6B-A080-7506B297D20E}"/>
              </a:ext>
            </a:extLst>
          </p:cNvPr>
          <p:cNvSpPr/>
          <p:nvPr/>
        </p:nvSpPr>
        <p:spPr>
          <a:xfrm>
            <a:off x="5800725" y="545348"/>
            <a:ext cx="2985717" cy="1357333"/>
          </a:xfrm>
          <a:prstGeom prst="ellipse">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textruta 37">
            <a:extLst>
              <a:ext uri="{FF2B5EF4-FFF2-40B4-BE49-F238E27FC236}">
                <a16:creationId xmlns:a16="http://schemas.microsoft.com/office/drawing/2014/main" id="{EE7960B8-D0B5-4F33-0B19-C638F3195A91}"/>
              </a:ext>
            </a:extLst>
          </p:cNvPr>
          <p:cNvSpPr txBox="1"/>
          <p:nvPr/>
        </p:nvSpPr>
        <p:spPr>
          <a:xfrm>
            <a:off x="6802523" y="615912"/>
            <a:ext cx="15921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panose="020B0604020202020204"/>
                <a:ea typeface="+mn-ea"/>
                <a:cs typeface="+mn-cs"/>
              </a:rPr>
              <a:t>9% </a:t>
            </a:r>
            <a:r>
              <a:rPr lang="sv-SE" sz="1100">
                <a:solidFill>
                  <a:prstClr val="black"/>
                </a:solidFill>
                <a:latin typeface="Arial" panose="020B0604020202020204"/>
              </a:rPr>
              <a:t>Övriga</a:t>
            </a:r>
          </a:p>
        </p:txBody>
      </p:sp>
      <p:sp>
        <p:nvSpPr>
          <p:cNvPr id="41" name="Vänster klammerparentes 40">
            <a:extLst>
              <a:ext uri="{FF2B5EF4-FFF2-40B4-BE49-F238E27FC236}">
                <a16:creationId xmlns:a16="http://schemas.microsoft.com/office/drawing/2014/main" id="{22B46FD2-ADEF-F3B8-63AE-C9FB161A621E}"/>
              </a:ext>
            </a:extLst>
          </p:cNvPr>
          <p:cNvSpPr/>
          <p:nvPr/>
        </p:nvSpPr>
        <p:spPr>
          <a:xfrm rot="5400000">
            <a:off x="7149629" y="273412"/>
            <a:ext cx="83174" cy="15921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177490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75A9-05F7-7F88-77D0-609E98C5DC9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FA99284-540E-3E6C-D0E2-E376908DCE35}"/>
              </a:ext>
            </a:extLst>
          </p:cNvPr>
          <p:cNvSpPr>
            <a:spLocks noGrp="1"/>
          </p:cNvSpPr>
          <p:nvPr>
            <p:ph type="title"/>
          </p:nvPr>
        </p:nvSpPr>
        <p:spPr>
          <a:xfrm>
            <a:off x="415787" y="293413"/>
            <a:ext cx="8335021" cy="514662"/>
          </a:xfrm>
        </p:spPr>
        <p:txBody>
          <a:bodyPr/>
          <a:lstStyle/>
          <a:p>
            <a:r>
              <a:rPr lang="sv-SE"/>
              <a:t>Medarbetare </a:t>
            </a:r>
            <a:br>
              <a:rPr lang="sv-SE"/>
            </a:br>
            <a:br>
              <a:rPr lang="sv-SE"/>
            </a:br>
            <a:r>
              <a:rPr lang="sv-SE">
                <a:latin typeface="Aptos" panose="020B0004020202020204" pitchFamily="34" charset="0"/>
              </a:rPr>
              <a:t>Branschens konkurrenskraft bygger på hög kompetens, men framtida tillväxt förutsätter fortsatt arbete med kompetensförsörjning, jämställdhet, kompetensutveckling och anpassning till den digitala transformationen.</a:t>
            </a:r>
          </a:p>
        </p:txBody>
      </p:sp>
      <p:sp>
        <p:nvSpPr>
          <p:cNvPr id="3" name="Platshållare för innehåll 2">
            <a:extLst>
              <a:ext uri="{FF2B5EF4-FFF2-40B4-BE49-F238E27FC236}">
                <a16:creationId xmlns:a16="http://schemas.microsoft.com/office/drawing/2014/main" id="{C30340FB-B936-A8A6-F59C-295ADC9CF4DD}"/>
              </a:ext>
            </a:extLst>
          </p:cNvPr>
          <p:cNvSpPr>
            <a:spLocks noGrp="1"/>
          </p:cNvSpPr>
          <p:nvPr>
            <p:ph idx="1"/>
          </p:nvPr>
        </p:nvSpPr>
        <p:spPr>
          <a:xfrm>
            <a:off x="415787" y="2203704"/>
            <a:ext cx="8069845" cy="3863241"/>
          </a:xfrm>
        </p:spPr>
        <p:txBody>
          <a:bodyPr/>
          <a:lstStyle/>
          <a:p>
            <a:r>
              <a:rPr lang="sv-SE"/>
              <a:t>Kompetensen är branschens viktigaste tillgång. Över 80 procent av de anställda utgörs av ingenjörer, arkitekter eller forskare, vilket understryker medlemsföretagens roll som kunskapsintensiva verksamheter. </a:t>
            </a:r>
          </a:p>
          <a:p>
            <a:r>
              <a:rPr lang="sv-SE"/>
              <a:t>Rapporten visar dock flera långsiktiga kompetensutmaningar. Kvinnor utgör 35 procent av de anställda men endast 24 procent av cheferna, vilket visar att jämställdhetsfrågan fortsatt är viktig för sektorns kompetensförsörjning. Samtidigt finns tecken på en åldrande kompetensbas i delar av branschen, där andelen yngre medarbetare varierar betydligt mellan olika verksamhetsområden. </a:t>
            </a:r>
          </a:p>
          <a:p>
            <a:r>
              <a:rPr lang="sv-SE"/>
              <a:t>Företagen fortsätter att investera i kompetensutveckling och utbildning, samtidigt som många lyfter tillgången till rätt kompetens som en avgörande faktor för framtida tillväxt och innovationsinvesteringar. AI och digitalisering blir också allt viktigare delar av verksamheten, vilket ställer nya krav på kompetensutveckling och förändringsledning. </a:t>
            </a:r>
          </a:p>
          <a:p>
            <a:r>
              <a:rPr lang="sv-SE"/>
              <a:t>En annan tydlig trend är att hybridarbete har etablerats som norm, där majoriteten av medarbetarna arbetar på distans en till två dagar per vecka.</a:t>
            </a:r>
          </a:p>
          <a:p>
            <a:pPr marL="0" indent="0">
              <a:buNone/>
            </a:pPr>
            <a:r>
              <a:rPr lang="sv-SE"/>
              <a:t> </a:t>
            </a:r>
          </a:p>
        </p:txBody>
      </p:sp>
      <p:sp>
        <p:nvSpPr>
          <p:cNvPr id="4" name="Platshållare för sidfot 3">
            <a:extLst>
              <a:ext uri="{FF2B5EF4-FFF2-40B4-BE49-F238E27FC236}">
                <a16:creationId xmlns:a16="http://schemas.microsoft.com/office/drawing/2014/main" id="{5A85BE28-6320-19CE-93A0-52B4BE06ED1B}"/>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51AEFE1D-99F0-575D-FAE6-4DCC1A074A08}"/>
              </a:ext>
            </a:extLst>
          </p:cNvPr>
          <p:cNvSpPr>
            <a:spLocks noGrp="1"/>
          </p:cNvSpPr>
          <p:nvPr>
            <p:ph type="sldNum" sz="quarter" idx="12"/>
          </p:nvPr>
        </p:nvSpPr>
        <p:spPr/>
        <p:txBody>
          <a:bodyPr/>
          <a:lstStyle/>
          <a:p>
            <a:fld id="{AE086683-F536-42AB-ABBC-F4803DFE8DBC}" type="slidenum">
              <a:rPr lang="sv-SE" smtClean="0"/>
              <a:pPr/>
              <a:t>30</a:t>
            </a:fld>
            <a:endParaRPr lang="sv-SE"/>
          </a:p>
        </p:txBody>
      </p:sp>
    </p:spTree>
    <p:extLst>
      <p:ext uri="{BB962C8B-B14F-4D97-AF65-F5344CB8AC3E}">
        <p14:creationId xmlns:p14="http://schemas.microsoft.com/office/powerpoint/2010/main" val="2484351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BC44A14-36AD-C54D-83F5-1ACF2F02D30F}"/>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305853"/>
            <a:ext cx="8708197" cy="514662"/>
          </a:xfrm>
        </p:spPr>
        <p:txBody>
          <a:bodyPr/>
          <a:lstStyle/>
          <a:p>
            <a:r>
              <a:rPr lang="sv-SE"/>
              <a:t>Könsfördelningen bland de anställda</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7" y="1020727"/>
            <a:ext cx="8257158" cy="500076"/>
          </a:xfrm>
        </p:spPr>
        <p:txBody>
          <a:bodyPr/>
          <a:lstStyle/>
          <a:p>
            <a:r>
              <a:rPr lang="sv-SE" b="1"/>
              <a:t>35 procent av medlemsföretagens anställda är kvinnor</a:t>
            </a:r>
            <a:br>
              <a:rPr lang="sv-SE"/>
            </a:br>
            <a:r>
              <a:rPr lang="sv-SE"/>
              <a:t>För samtliga verksamhetsområden i procent, viktad</a:t>
            </a:r>
          </a:p>
          <a:p>
            <a:pPr marL="0" indent="0">
              <a:buNone/>
            </a:pPr>
            <a:endParaRPr lang="sv-SE"/>
          </a:p>
        </p:txBody>
      </p:sp>
      <p:sp>
        <p:nvSpPr>
          <p:cNvPr id="6" name="Platshållare för sidfot 5">
            <a:extLst>
              <a:ext uri="{FF2B5EF4-FFF2-40B4-BE49-F238E27FC236}">
                <a16:creationId xmlns:a16="http://schemas.microsoft.com/office/drawing/2014/main" id="{57F1CE46-D372-6248-A009-784F1EF87A15}"/>
              </a:ext>
            </a:extLst>
          </p:cNvPr>
          <p:cNvSpPr>
            <a:spLocks noGrp="1"/>
          </p:cNvSpPr>
          <p:nvPr>
            <p:ph type="ftr" sz="quarter" idx="11"/>
          </p:nvPr>
        </p:nvSpPr>
        <p:spPr/>
        <p:txBody>
          <a:bodyPr/>
          <a:lstStyle/>
          <a:p>
            <a:r>
              <a:rPr lang="sv-SE"/>
              <a:t>Insikt 2026 |</a:t>
            </a:r>
          </a:p>
        </p:txBody>
      </p:sp>
      <p:sp>
        <p:nvSpPr>
          <p:cNvPr id="7" name="Platshållare för bildnummer 6">
            <a:extLst>
              <a:ext uri="{FF2B5EF4-FFF2-40B4-BE49-F238E27FC236}">
                <a16:creationId xmlns:a16="http://schemas.microsoft.com/office/drawing/2014/main" id="{6014C2C0-0052-7947-8EA2-199343E57A4D}"/>
              </a:ext>
            </a:extLst>
          </p:cNvPr>
          <p:cNvSpPr>
            <a:spLocks noGrp="1"/>
          </p:cNvSpPr>
          <p:nvPr>
            <p:ph type="sldNum" sz="quarter" idx="12"/>
          </p:nvPr>
        </p:nvSpPr>
        <p:spPr/>
        <p:txBody>
          <a:bodyPr/>
          <a:lstStyle/>
          <a:p>
            <a:fld id="{AE086683-F536-42AB-ABBC-F4803DFE8DBC}" type="slidenum">
              <a:rPr lang="sv-SE" smtClean="0"/>
              <a:t>31</a:t>
            </a:fld>
            <a:endParaRPr lang="sv-SE"/>
          </a:p>
        </p:txBody>
      </p:sp>
      <p:grpSp>
        <p:nvGrpSpPr>
          <p:cNvPr id="8" name="Grupp 7">
            <a:extLst>
              <a:ext uri="{FF2B5EF4-FFF2-40B4-BE49-F238E27FC236}">
                <a16:creationId xmlns:a16="http://schemas.microsoft.com/office/drawing/2014/main" id="{D38150EB-BE0C-1287-A369-A17585C724CC}"/>
              </a:ext>
            </a:extLst>
          </p:cNvPr>
          <p:cNvGrpSpPr/>
          <p:nvPr/>
        </p:nvGrpSpPr>
        <p:grpSpPr>
          <a:xfrm>
            <a:off x="2013895" y="2028839"/>
            <a:ext cx="4258029" cy="3373328"/>
            <a:chOff x="842181" y="2028839"/>
            <a:chExt cx="4258029" cy="3373328"/>
          </a:xfrm>
        </p:grpSpPr>
        <p:sp>
          <p:nvSpPr>
            <p:cNvPr id="4" name="Ellips 3">
              <a:extLst>
                <a:ext uri="{FF2B5EF4-FFF2-40B4-BE49-F238E27FC236}">
                  <a16:creationId xmlns:a16="http://schemas.microsoft.com/office/drawing/2014/main" id="{A3250658-8236-6646-9C7C-8B90E53DCB57}"/>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a:t>65%</a:t>
              </a:r>
            </a:p>
            <a:p>
              <a:pPr algn="ctr"/>
              <a:r>
                <a:rPr lang="sv-SE" sz="1600"/>
                <a:t>Män</a:t>
              </a:r>
            </a:p>
            <a:p>
              <a:pPr algn="ctr"/>
              <a:r>
                <a:rPr lang="sv-SE" sz="1600"/>
                <a:t>(63%)</a:t>
              </a:r>
            </a:p>
          </p:txBody>
        </p:sp>
        <p:sp>
          <p:nvSpPr>
            <p:cNvPr id="5" name="Ellips 4">
              <a:extLst>
                <a:ext uri="{FF2B5EF4-FFF2-40B4-BE49-F238E27FC236}">
                  <a16:creationId xmlns:a16="http://schemas.microsoft.com/office/drawing/2014/main" id="{3DF1E502-49BB-1C4B-BE67-439D3D4C5C1C}"/>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a:solidFill>
                    <a:srgbClr val="13444A"/>
                  </a:solidFill>
                </a:rPr>
                <a:t>35%</a:t>
              </a:r>
            </a:p>
            <a:p>
              <a:pPr algn="ctr"/>
              <a:r>
                <a:rPr lang="sv-SE" sz="1400">
                  <a:solidFill>
                    <a:srgbClr val="13444A"/>
                  </a:solidFill>
                </a:rPr>
                <a:t>Kvinnor</a:t>
              </a:r>
            </a:p>
            <a:p>
              <a:pPr algn="ctr"/>
              <a:r>
                <a:rPr lang="sv-SE" sz="1400">
                  <a:solidFill>
                    <a:srgbClr val="13444A"/>
                  </a:solidFill>
                </a:rPr>
                <a:t>(37%)</a:t>
              </a:r>
            </a:p>
          </p:txBody>
        </p:sp>
        <p:pic>
          <p:nvPicPr>
            <p:cNvPr id="11" name="Bild 10" descr="Man kontur">
              <a:extLst>
                <a:ext uri="{FF2B5EF4-FFF2-40B4-BE49-F238E27FC236}">
                  <a16:creationId xmlns:a16="http://schemas.microsoft.com/office/drawing/2014/main" id="{FFF2FD02-5DE1-AF4C-8E35-0C0A416FF7B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604" y="2247744"/>
              <a:ext cx="1005840" cy="1005840"/>
            </a:xfrm>
            <a:prstGeom prst="rect">
              <a:avLst/>
            </a:prstGeom>
          </p:spPr>
        </p:pic>
        <p:pic>
          <p:nvPicPr>
            <p:cNvPr id="13" name="Bild 12" descr="Kvinna kontur">
              <a:extLst>
                <a:ext uri="{FF2B5EF4-FFF2-40B4-BE49-F238E27FC236}">
                  <a16:creationId xmlns:a16="http://schemas.microsoft.com/office/drawing/2014/main" id="{0E9CFB02-3E7B-4645-8833-081B7985F7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181" y="4249771"/>
              <a:ext cx="1005840" cy="1005840"/>
            </a:xfrm>
            <a:prstGeom prst="rect">
              <a:avLst/>
            </a:prstGeom>
          </p:spPr>
        </p:pic>
      </p:grpSp>
      <p:sp>
        <p:nvSpPr>
          <p:cNvPr id="12" name="textruta 11">
            <a:extLst>
              <a:ext uri="{FF2B5EF4-FFF2-40B4-BE49-F238E27FC236}">
                <a16:creationId xmlns:a16="http://schemas.microsoft.com/office/drawing/2014/main" id="{BF7A7A05-DA49-878D-53D8-015A27861558}"/>
              </a:ext>
            </a:extLst>
          </p:cNvPr>
          <p:cNvSpPr txBox="1"/>
          <p:nvPr/>
        </p:nvSpPr>
        <p:spPr>
          <a:xfrm>
            <a:off x="4350552" y="5232890"/>
            <a:ext cx="639919" cy="338554"/>
          </a:xfrm>
          <a:prstGeom prst="rect">
            <a:avLst/>
          </a:prstGeom>
          <a:noFill/>
        </p:spPr>
        <p:txBody>
          <a:bodyPr wrap="none" rtlCol="0">
            <a:spAutoFit/>
          </a:bodyPr>
          <a:lstStyle/>
          <a:p>
            <a:r>
              <a:rPr lang="sv-SE" sz="1600" b="1"/>
              <a:t>2025</a:t>
            </a:r>
          </a:p>
        </p:txBody>
      </p:sp>
      <p:sp>
        <p:nvSpPr>
          <p:cNvPr id="10" name="Ned 12">
            <a:extLst>
              <a:ext uri="{FF2B5EF4-FFF2-40B4-BE49-F238E27FC236}">
                <a16:creationId xmlns:a16="http://schemas.microsoft.com/office/drawing/2014/main" id="{9B4AD41B-F0D8-3141-F7C0-4B12998FB391}"/>
              </a:ext>
            </a:extLst>
          </p:cNvPr>
          <p:cNvSpPr/>
          <p:nvPr/>
        </p:nvSpPr>
        <p:spPr>
          <a:xfrm rot="10800000">
            <a:off x="3964349" y="3151205"/>
            <a:ext cx="109590" cy="155848"/>
          </a:xfrm>
          <a:prstGeom prst="downArrow">
            <a:avLst/>
          </a:prstGeom>
          <a:solidFill>
            <a:srgbClr val="00B05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2">
            <a:extLst>
              <a:ext uri="{FF2B5EF4-FFF2-40B4-BE49-F238E27FC236}">
                <a16:creationId xmlns:a16="http://schemas.microsoft.com/office/drawing/2014/main" id="{492F0AF3-5CC5-F7A1-0E74-17C1C3C99742}"/>
              </a:ext>
            </a:extLst>
          </p:cNvPr>
          <p:cNvSpPr/>
          <p:nvPr/>
        </p:nvSpPr>
        <p:spPr>
          <a:xfrm>
            <a:off x="3093059" y="4382758"/>
            <a:ext cx="109590" cy="155848"/>
          </a:xfrm>
          <a:prstGeom prst="downArrow">
            <a:avLst/>
          </a:prstGeom>
          <a:solidFill>
            <a:srgbClr val="FF000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48239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1">
            <a:extLst>
              <a:ext uri="{FF2B5EF4-FFF2-40B4-BE49-F238E27FC236}">
                <a16:creationId xmlns:a16="http://schemas.microsoft.com/office/drawing/2014/main" id="{18D3F090-02DE-2348-84C0-510E6D9A1669}"/>
              </a:ext>
            </a:extLst>
          </p:cNvPr>
          <p:cNvSpPr/>
          <p:nvPr/>
        </p:nvSpPr>
        <p:spPr>
          <a:xfrm rot="3603039">
            <a:off x="6940692" y="1457712"/>
            <a:ext cx="5283717" cy="4796817"/>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78899"/>
            <a:ext cx="11474727" cy="514662"/>
          </a:xfrm>
        </p:spPr>
        <p:txBody>
          <a:bodyPr/>
          <a:lstStyle/>
          <a:p>
            <a:r>
              <a:rPr lang="sv-SE"/>
              <a:t>Könsfördelningen bland de anställda</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9185413" cy="472031"/>
          </a:xfrm>
        </p:spPr>
        <p:txBody>
          <a:bodyPr/>
          <a:lstStyle/>
          <a:p>
            <a:r>
              <a:rPr lang="sv-SE" b="1"/>
              <a:t>Samtliga verksamhetsområden ligger under fördelningen 40/60</a:t>
            </a:r>
          </a:p>
          <a:p>
            <a:pPr marL="0" indent="0">
              <a:buNone/>
            </a:pPr>
            <a:r>
              <a:rPr lang="sv-SE"/>
              <a:t>procent fördelat per verksamhetsområde, viktad</a:t>
            </a:r>
          </a:p>
          <a:p>
            <a:endParaRPr lang="sv-SE" b="1"/>
          </a:p>
        </p:txBody>
      </p:sp>
      <p:sp>
        <p:nvSpPr>
          <p:cNvPr id="4" name="Platshållare för sidfot 3">
            <a:extLst>
              <a:ext uri="{FF2B5EF4-FFF2-40B4-BE49-F238E27FC236}">
                <a16:creationId xmlns:a16="http://schemas.microsoft.com/office/drawing/2014/main" id="{BC43D124-5393-C44A-A32F-6F673FF0AAB3}"/>
              </a:ext>
            </a:extLst>
          </p:cNvPr>
          <p:cNvSpPr>
            <a:spLocks noGrp="1"/>
          </p:cNvSpPr>
          <p:nvPr>
            <p:ph type="ftr" sz="quarter" idx="11"/>
          </p:nvPr>
        </p:nvSpPr>
        <p:spPr/>
        <p:txBody>
          <a:bodyPr/>
          <a:lstStyle/>
          <a:p>
            <a:r>
              <a:rPr lang="sv-SE"/>
              <a:t>Insikt 2026 |</a:t>
            </a:r>
          </a:p>
        </p:txBody>
      </p:sp>
      <p:sp>
        <p:nvSpPr>
          <p:cNvPr id="6" name="Platshållare för bildnummer 5">
            <a:extLst>
              <a:ext uri="{FF2B5EF4-FFF2-40B4-BE49-F238E27FC236}">
                <a16:creationId xmlns:a16="http://schemas.microsoft.com/office/drawing/2014/main" id="{51286479-F815-894B-B4C5-3196FB3F5088}"/>
              </a:ext>
            </a:extLst>
          </p:cNvPr>
          <p:cNvSpPr>
            <a:spLocks noGrp="1"/>
          </p:cNvSpPr>
          <p:nvPr>
            <p:ph type="sldNum" sz="quarter" idx="12"/>
          </p:nvPr>
        </p:nvSpPr>
        <p:spPr/>
        <p:txBody>
          <a:bodyPr/>
          <a:lstStyle/>
          <a:p>
            <a:fld id="{AE086683-F536-42AB-ABBC-F4803DFE8DBC}" type="slidenum">
              <a:rPr lang="sv-SE" smtClean="0"/>
              <a:t>32</a:t>
            </a:fld>
            <a:endParaRPr lang="sv-SE"/>
          </a:p>
        </p:txBody>
      </p:sp>
      <p:graphicFrame>
        <p:nvGraphicFramePr>
          <p:cNvPr id="5" name="Diagram 4">
            <a:extLst>
              <a:ext uri="{FF2B5EF4-FFF2-40B4-BE49-F238E27FC236}">
                <a16:creationId xmlns:a16="http://schemas.microsoft.com/office/drawing/2014/main" id="{A580AFD7-0982-A918-BBF0-51C95869AA04}"/>
              </a:ext>
            </a:extLst>
          </p:cNvPr>
          <p:cNvGraphicFramePr>
            <a:graphicFrameLocks/>
          </p:cNvGraphicFramePr>
          <p:nvPr>
            <p:extLst>
              <p:ext uri="{D42A27DB-BD31-4B8C-83A1-F6EECF244321}">
                <p14:modId xmlns:p14="http://schemas.microsoft.com/office/powerpoint/2010/main" val="681679608"/>
              </p:ext>
            </p:extLst>
          </p:nvPr>
        </p:nvGraphicFramePr>
        <p:xfrm>
          <a:off x="1381125" y="2057400"/>
          <a:ext cx="8001000" cy="34414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2401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B28B187-904A-0F4B-8F40-2C66F81F7B45}"/>
              </a:ext>
            </a:extLst>
          </p:cNvPr>
          <p:cNvPicPr>
            <a:picLocks noChangeAspect="1"/>
          </p:cNvPicPr>
          <p:nvPr/>
        </p:nvPicPr>
        <p:blipFill rotWithShape="1">
          <a:blip r:embed="rId2"/>
          <a:srcRect l="8275" t="8505" b="1027"/>
          <a:stretch/>
        </p:blipFill>
        <p:spPr>
          <a:xfrm rot="10800000">
            <a:off x="4404317" y="16041"/>
            <a:ext cx="7787681" cy="6857999"/>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293413"/>
            <a:ext cx="11227573" cy="514662"/>
          </a:xfrm>
        </p:spPr>
        <p:txBody>
          <a:bodyPr/>
          <a:lstStyle/>
          <a:p>
            <a:r>
              <a:rPr lang="sv-SE"/>
              <a:t>Medlemsföretagens andel kvinnor i chefspositioner uppgår till 24 procent</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8" y="1020726"/>
            <a:ext cx="7065668" cy="581663"/>
          </a:xfrm>
        </p:spPr>
        <p:txBody>
          <a:bodyPr/>
          <a:lstStyle/>
          <a:p>
            <a:r>
              <a:rPr lang="sv-SE" b="1"/>
              <a:t>Könsfördelningen bland de anställda på chefspositioner</a:t>
            </a:r>
            <a:br>
              <a:rPr lang="sv-SE"/>
            </a:br>
            <a:r>
              <a:rPr lang="sv-SE"/>
              <a:t>I procent av totalen, viktad</a:t>
            </a:r>
          </a:p>
        </p:txBody>
      </p:sp>
      <p:sp>
        <p:nvSpPr>
          <p:cNvPr id="7" name="Platshållare för sidfot 6">
            <a:extLst>
              <a:ext uri="{FF2B5EF4-FFF2-40B4-BE49-F238E27FC236}">
                <a16:creationId xmlns:a16="http://schemas.microsoft.com/office/drawing/2014/main" id="{60187869-E418-EE48-BB90-7C2DFD13E2BB}"/>
              </a:ext>
            </a:extLst>
          </p:cNvPr>
          <p:cNvSpPr>
            <a:spLocks noGrp="1"/>
          </p:cNvSpPr>
          <p:nvPr>
            <p:ph type="ftr" sz="quarter" idx="11"/>
          </p:nvPr>
        </p:nvSpPr>
        <p:spPr/>
        <p:txBody>
          <a:bodyPr/>
          <a:lstStyle/>
          <a:p>
            <a:r>
              <a:rPr lang="sv-SE"/>
              <a:t>Insikt 2026 |</a:t>
            </a:r>
          </a:p>
        </p:txBody>
      </p:sp>
      <p:sp>
        <p:nvSpPr>
          <p:cNvPr id="8" name="Platshållare för bildnummer 7">
            <a:extLst>
              <a:ext uri="{FF2B5EF4-FFF2-40B4-BE49-F238E27FC236}">
                <a16:creationId xmlns:a16="http://schemas.microsoft.com/office/drawing/2014/main" id="{A16992AF-7CAA-B74A-941B-20970B4A36F6}"/>
              </a:ext>
            </a:extLst>
          </p:cNvPr>
          <p:cNvSpPr>
            <a:spLocks noGrp="1"/>
          </p:cNvSpPr>
          <p:nvPr>
            <p:ph type="sldNum" sz="quarter" idx="12"/>
          </p:nvPr>
        </p:nvSpPr>
        <p:spPr/>
        <p:txBody>
          <a:bodyPr/>
          <a:lstStyle/>
          <a:p>
            <a:fld id="{AE086683-F536-42AB-ABBC-F4803DFE8DBC}" type="slidenum">
              <a:rPr lang="sv-SE" smtClean="0"/>
              <a:t>33</a:t>
            </a:fld>
            <a:endParaRPr lang="sv-SE"/>
          </a:p>
        </p:txBody>
      </p:sp>
      <p:grpSp>
        <p:nvGrpSpPr>
          <p:cNvPr id="5" name="Grupp 4">
            <a:extLst>
              <a:ext uri="{FF2B5EF4-FFF2-40B4-BE49-F238E27FC236}">
                <a16:creationId xmlns:a16="http://schemas.microsoft.com/office/drawing/2014/main" id="{63A19BE8-3150-43EB-F1C3-7D4B29B44199}"/>
              </a:ext>
            </a:extLst>
          </p:cNvPr>
          <p:cNvGrpSpPr/>
          <p:nvPr/>
        </p:nvGrpSpPr>
        <p:grpSpPr>
          <a:xfrm>
            <a:off x="1988784" y="2009789"/>
            <a:ext cx="4258029" cy="3373328"/>
            <a:chOff x="842181" y="2028839"/>
            <a:chExt cx="4258029" cy="3373328"/>
          </a:xfrm>
        </p:grpSpPr>
        <p:sp>
          <p:nvSpPr>
            <p:cNvPr id="9" name="Ellips 8">
              <a:extLst>
                <a:ext uri="{FF2B5EF4-FFF2-40B4-BE49-F238E27FC236}">
                  <a16:creationId xmlns:a16="http://schemas.microsoft.com/office/drawing/2014/main" id="{D36A3079-D1D4-2846-B309-9F90F7ABF4E3}"/>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a:t>76%</a:t>
              </a:r>
            </a:p>
            <a:p>
              <a:pPr algn="ctr"/>
              <a:r>
                <a:rPr lang="sv-SE" sz="1600"/>
                <a:t>Män</a:t>
              </a:r>
            </a:p>
            <a:p>
              <a:pPr algn="ctr"/>
              <a:r>
                <a:rPr lang="sv-SE" sz="1600"/>
                <a:t>(66%)</a:t>
              </a:r>
            </a:p>
          </p:txBody>
        </p:sp>
        <p:sp>
          <p:nvSpPr>
            <p:cNvPr id="10" name="Ellips 9">
              <a:extLst>
                <a:ext uri="{FF2B5EF4-FFF2-40B4-BE49-F238E27FC236}">
                  <a16:creationId xmlns:a16="http://schemas.microsoft.com/office/drawing/2014/main" id="{1A82795D-9D8F-654A-9DF9-DECDCF32AA77}"/>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a:solidFill>
                    <a:srgbClr val="13444A"/>
                  </a:solidFill>
                </a:rPr>
                <a:t>24%</a:t>
              </a:r>
            </a:p>
            <a:p>
              <a:pPr algn="ctr"/>
              <a:r>
                <a:rPr lang="sv-SE" sz="1400">
                  <a:solidFill>
                    <a:srgbClr val="13444A"/>
                  </a:solidFill>
                </a:rPr>
                <a:t>Kvinnor</a:t>
              </a:r>
            </a:p>
            <a:p>
              <a:pPr algn="ctr"/>
              <a:r>
                <a:rPr lang="sv-SE" sz="1400">
                  <a:solidFill>
                    <a:srgbClr val="13444A"/>
                  </a:solidFill>
                </a:rPr>
                <a:t>(34%)</a:t>
              </a:r>
            </a:p>
          </p:txBody>
        </p:sp>
        <p:pic>
          <p:nvPicPr>
            <p:cNvPr id="11" name="Bild 10" descr="Man kontur">
              <a:extLst>
                <a:ext uri="{FF2B5EF4-FFF2-40B4-BE49-F238E27FC236}">
                  <a16:creationId xmlns:a16="http://schemas.microsoft.com/office/drawing/2014/main" id="{D9C7A8ED-C36E-224F-A66D-A0E3C7FD72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604" y="2247744"/>
              <a:ext cx="1005840" cy="1005840"/>
            </a:xfrm>
            <a:prstGeom prst="rect">
              <a:avLst/>
            </a:prstGeom>
          </p:spPr>
        </p:pic>
        <p:pic>
          <p:nvPicPr>
            <p:cNvPr id="12" name="Bild 11" descr="Kvinna kontur">
              <a:extLst>
                <a:ext uri="{FF2B5EF4-FFF2-40B4-BE49-F238E27FC236}">
                  <a16:creationId xmlns:a16="http://schemas.microsoft.com/office/drawing/2014/main" id="{E167BA2E-DB54-3A48-8738-2E17A11025E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181" y="4249771"/>
              <a:ext cx="1005840" cy="1005840"/>
            </a:xfrm>
            <a:prstGeom prst="rect">
              <a:avLst/>
            </a:prstGeom>
          </p:spPr>
        </p:pic>
      </p:grpSp>
      <p:sp>
        <p:nvSpPr>
          <p:cNvPr id="4" name="textruta 3">
            <a:extLst>
              <a:ext uri="{FF2B5EF4-FFF2-40B4-BE49-F238E27FC236}">
                <a16:creationId xmlns:a16="http://schemas.microsoft.com/office/drawing/2014/main" id="{09C95E51-803F-8D4A-B425-AA05FBAA9BD1}"/>
              </a:ext>
            </a:extLst>
          </p:cNvPr>
          <p:cNvSpPr txBox="1"/>
          <p:nvPr/>
        </p:nvSpPr>
        <p:spPr>
          <a:xfrm>
            <a:off x="4235367" y="6251454"/>
            <a:ext cx="3721263" cy="461665"/>
          </a:xfrm>
          <a:prstGeom prst="rect">
            <a:avLst/>
          </a:prstGeom>
          <a:noFill/>
        </p:spPr>
        <p:txBody>
          <a:bodyPr wrap="square" rtlCol="0">
            <a:spAutoFit/>
          </a:bodyPr>
          <a:lstStyle>
            <a:defPPr>
              <a:defRPr lang="sv-SE"/>
            </a:defPPr>
            <a:lvl1pPr algn="ctr">
              <a:defRPr sz="800"/>
            </a:lvl1pPr>
          </a:lstStyle>
          <a:p>
            <a:r>
              <a:rPr lang="sv-SE"/>
              <a:t>Chefspositioner inkluderar Vd:ar, drift- och verksamhetschefer, chefer för särskilda funktioner (ex. ekonomi och personal) samt mellanchefer. </a:t>
            </a:r>
          </a:p>
          <a:p>
            <a:endParaRPr lang="sv-SE" sz="800"/>
          </a:p>
        </p:txBody>
      </p:sp>
      <p:sp>
        <p:nvSpPr>
          <p:cNvPr id="13" name="Ned 12">
            <a:extLst>
              <a:ext uri="{FF2B5EF4-FFF2-40B4-BE49-F238E27FC236}">
                <a16:creationId xmlns:a16="http://schemas.microsoft.com/office/drawing/2014/main" id="{92C22414-0EF9-C8B6-94DB-87F539BE0043}"/>
              </a:ext>
            </a:extLst>
          </p:cNvPr>
          <p:cNvSpPr/>
          <p:nvPr/>
        </p:nvSpPr>
        <p:spPr>
          <a:xfrm>
            <a:off x="3093059" y="4392283"/>
            <a:ext cx="109590" cy="1558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12">
            <a:extLst>
              <a:ext uri="{FF2B5EF4-FFF2-40B4-BE49-F238E27FC236}">
                <a16:creationId xmlns:a16="http://schemas.microsoft.com/office/drawing/2014/main" id="{8CFF0048-DD10-1EEC-23C4-44EEF84113E5}"/>
              </a:ext>
            </a:extLst>
          </p:cNvPr>
          <p:cNvSpPr/>
          <p:nvPr/>
        </p:nvSpPr>
        <p:spPr>
          <a:xfrm rot="10800000" flipH="1">
            <a:off x="3879964" y="3175660"/>
            <a:ext cx="120912" cy="2533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7129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309429"/>
            <a:ext cx="11474720" cy="514662"/>
          </a:xfrm>
        </p:spPr>
        <p:txBody>
          <a:bodyPr/>
          <a:lstStyle/>
          <a:p>
            <a:r>
              <a:rPr lang="sv-SE"/>
              <a:t>Könsfördelningen bland de anställda på chefspositioner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p:txBody>
          <a:bodyPr/>
          <a:lstStyle/>
          <a:p>
            <a:r>
              <a:rPr lang="sv-SE" b="1"/>
              <a:t>Hos arkitekterna är 53 procent av cheferna kvinnor</a:t>
            </a:r>
            <a:br>
              <a:rPr lang="sv-SE" b="1"/>
            </a:br>
            <a:r>
              <a:rPr lang="sv-SE"/>
              <a:t> I procent fördelat per verksamhetsområde, viktad</a:t>
            </a:r>
          </a:p>
        </p:txBody>
      </p:sp>
      <p:sp>
        <p:nvSpPr>
          <p:cNvPr id="5" name="Platshållare för sidfot 4">
            <a:extLst>
              <a:ext uri="{FF2B5EF4-FFF2-40B4-BE49-F238E27FC236}">
                <a16:creationId xmlns:a16="http://schemas.microsoft.com/office/drawing/2014/main" id="{1714794F-0326-2C45-A69D-9A5138622C6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2026 |</a:t>
            </a:r>
          </a:p>
        </p:txBody>
      </p:sp>
      <p:sp>
        <p:nvSpPr>
          <p:cNvPr id="6" name="Platshållare för bildnummer 5">
            <a:extLst>
              <a:ext uri="{FF2B5EF4-FFF2-40B4-BE49-F238E27FC236}">
                <a16:creationId xmlns:a16="http://schemas.microsoft.com/office/drawing/2014/main" id="{0B93291C-F93C-4A44-934D-82C8812A5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16" name="textruta 15">
            <a:extLst>
              <a:ext uri="{FF2B5EF4-FFF2-40B4-BE49-F238E27FC236}">
                <a16:creationId xmlns:a16="http://schemas.microsoft.com/office/drawing/2014/main" id="{2908E316-A8D5-7942-87C3-6493F44FF681}"/>
              </a:ext>
            </a:extLst>
          </p:cNvPr>
          <p:cNvSpPr txBox="1"/>
          <p:nvPr/>
        </p:nvSpPr>
        <p:spPr>
          <a:xfrm>
            <a:off x="4235367" y="6251454"/>
            <a:ext cx="3721263" cy="338554"/>
          </a:xfrm>
          <a:prstGeom prst="rect">
            <a:avLst/>
          </a:prstGeom>
          <a:noFill/>
        </p:spPr>
        <p:txBody>
          <a:bodyPr wrap="square" rtlCol="0">
            <a:spAutoFit/>
          </a:bodyPr>
          <a:lstStyle>
            <a:defPPr>
              <a:defRPr lang="sv-SE"/>
            </a:defPPr>
            <a:lvl1pPr algn="ctr">
              <a:defRPr sz="800"/>
            </a:lvl1pPr>
          </a:lstStyle>
          <a:p>
            <a:r>
              <a:rPr lang="sv-SE"/>
              <a:t>Chefspositioner inkluderar Vd:ar, drift- och verksamhetschefer, chefer för särskilda funktioner (ex. ekonomi och personal) samt mellanchefer.</a:t>
            </a:r>
          </a:p>
        </p:txBody>
      </p:sp>
      <p:graphicFrame>
        <p:nvGraphicFramePr>
          <p:cNvPr id="7" name="Diagram 6">
            <a:extLst>
              <a:ext uri="{FF2B5EF4-FFF2-40B4-BE49-F238E27FC236}">
                <a16:creationId xmlns:a16="http://schemas.microsoft.com/office/drawing/2014/main" id="{9C2A64C8-F9FB-E4C7-2863-B39A5980BE39}"/>
              </a:ext>
            </a:extLst>
          </p:cNvPr>
          <p:cNvGraphicFramePr>
            <a:graphicFrameLocks/>
          </p:cNvGraphicFramePr>
          <p:nvPr>
            <p:extLst>
              <p:ext uri="{D42A27DB-BD31-4B8C-83A1-F6EECF244321}">
                <p14:modId xmlns:p14="http://schemas.microsoft.com/office/powerpoint/2010/main" val="2891764338"/>
              </p:ext>
            </p:extLst>
          </p:nvPr>
        </p:nvGraphicFramePr>
        <p:xfrm>
          <a:off x="1333500" y="2057400"/>
          <a:ext cx="8648700" cy="3581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3777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31BF7B0F-6F25-124B-8FA7-0F1DBDFA62DD}"/>
              </a:ext>
            </a:extLst>
          </p:cNvPr>
          <p:cNvSpPr/>
          <p:nvPr/>
        </p:nvSpPr>
        <p:spPr>
          <a:xfrm>
            <a:off x="6099306"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Diagram 7">
            <a:extLst>
              <a:ext uri="{FF2B5EF4-FFF2-40B4-BE49-F238E27FC236}">
                <a16:creationId xmlns:a16="http://schemas.microsoft.com/office/drawing/2014/main" id="{0D2C5789-AC49-D545-B5CF-21B5074C4B22}"/>
              </a:ext>
            </a:extLst>
          </p:cNvPr>
          <p:cNvGraphicFramePr>
            <a:graphicFrameLocks/>
          </p:cNvGraphicFramePr>
          <p:nvPr>
            <p:extLst>
              <p:ext uri="{D42A27DB-BD31-4B8C-83A1-F6EECF244321}">
                <p14:modId xmlns:p14="http://schemas.microsoft.com/office/powerpoint/2010/main" val="4177349424"/>
              </p:ext>
            </p:extLst>
          </p:nvPr>
        </p:nvGraphicFramePr>
        <p:xfrm>
          <a:off x="6091644" y="2191357"/>
          <a:ext cx="5243106" cy="32316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A7A5B1B4-E094-0109-2DA4-F7A0443E0490}"/>
              </a:ext>
            </a:extLst>
          </p:cNvPr>
          <p:cNvGraphicFramePr>
            <a:graphicFrameLocks/>
          </p:cNvGraphicFramePr>
          <p:nvPr>
            <p:extLst>
              <p:ext uri="{D42A27DB-BD31-4B8C-83A1-F6EECF244321}">
                <p14:modId xmlns:p14="http://schemas.microsoft.com/office/powerpoint/2010/main" val="3460252335"/>
              </p:ext>
            </p:extLst>
          </p:nvPr>
        </p:nvGraphicFramePr>
        <p:xfrm>
          <a:off x="333129" y="1837599"/>
          <a:ext cx="5030419" cy="3585443"/>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a:t>Teknikkonsultföretagen har störst andel anställda under 45 år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5030419" cy="514663"/>
          </a:xfrm>
        </p:spPr>
        <p:txBody>
          <a:bodyPr/>
          <a:lstStyle/>
          <a:p>
            <a:r>
              <a:rPr lang="sv-SE" b="1"/>
              <a:t>Åldersfördelning bland de anställda</a:t>
            </a:r>
            <a:br>
              <a:rPr lang="sv-SE"/>
            </a:br>
            <a:r>
              <a:rPr lang="sv-SE"/>
              <a:t>I procent av totalen, viktad </a:t>
            </a:r>
          </a:p>
        </p:txBody>
      </p:sp>
      <p:sp>
        <p:nvSpPr>
          <p:cNvPr id="4" name="Platshållare för sidfot 3">
            <a:extLst>
              <a:ext uri="{FF2B5EF4-FFF2-40B4-BE49-F238E27FC236}">
                <a16:creationId xmlns:a16="http://schemas.microsoft.com/office/drawing/2014/main" id="{B9C120EF-669B-3845-98C6-1D6EBCBD3C48}"/>
              </a:ext>
            </a:extLst>
          </p:cNvPr>
          <p:cNvSpPr>
            <a:spLocks noGrp="1"/>
          </p:cNvSpPr>
          <p:nvPr>
            <p:ph type="ftr" sz="quarter" idx="11"/>
          </p:nvPr>
        </p:nvSpPr>
        <p:spPr/>
        <p:txBody>
          <a:bodyPr/>
          <a:lstStyle/>
          <a:p>
            <a:r>
              <a:rPr lang="sv-SE"/>
              <a:t>Insikt 2026 |</a:t>
            </a:r>
          </a:p>
        </p:txBody>
      </p:sp>
      <p:sp>
        <p:nvSpPr>
          <p:cNvPr id="14" name="Platshållare för bildnummer 13">
            <a:extLst>
              <a:ext uri="{FF2B5EF4-FFF2-40B4-BE49-F238E27FC236}">
                <a16:creationId xmlns:a16="http://schemas.microsoft.com/office/drawing/2014/main" id="{50D0DC64-C4BD-2041-8E5D-A1385C406C21}"/>
              </a:ext>
            </a:extLst>
          </p:cNvPr>
          <p:cNvSpPr>
            <a:spLocks noGrp="1"/>
          </p:cNvSpPr>
          <p:nvPr>
            <p:ph type="sldNum" sz="quarter" idx="12"/>
          </p:nvPr>
        </p:nvSpPr>
        <p:spPr/>
        <p:txBody>
          <a:bodyPr/>
          <a:lstStyle/>
          <a:p>
            <a:fld id="{AE086683-F536-42AB-ABBC-F4803DFE8DBC}" type="slidenum">
              <a:rPr lang="sv-SE" smtClean="0"/>
              <a:t>35</a:t>
            </a:fld>
            <a:endParaRPr lang="sv-SE"/>
          </a:p>
        </p:txBody>
      </p:sp>
      <p:sp>
        <p:nvSpPr>
          <p:cNvPr id="11" name="TextBox 3">
            <a:extLst>
              <a:ext uri="{FF2B5EF4-FFF2-40B4-BE49-F238E27FC236}">
                <a16:creationId xmlns:a16="http://schemas.microsoft.com/office/drawing/2014/main" id="{92A3FF28-A7E8-9946-819B-C877FE5D2F94}"/>
              </a:ext>
            </a:extLst>
          </p:cNvPr>
          <p:cNvSpPr txBox="1"/>
          <p:nvPr/>
        </p:nvSpPr>
        <p:spPr>
          <a:xfrm>
            <a:off x="2494929" y="3173395"/>
            <a:ext cx="657039" cy="307777"/>
          </a:xfrm>
          <a:prstGeom prst="rect">
            <a:avLst/>
          </a:prstGeom>
          <a:noFill/>
        </p:spPr>
        <p:txBody>
          <a:bodyPr wrap="none" rtlCol="0">
            <a:spAutoFit/>
          </a:bodyPr>
          <a:lstStyle/>
          <a:p>
            <a:pPr algn="ctr"/>
            <a:r>
              <a:rPr lang="sv-SE" sz="1400" b="1"/>
              <a:t>Totalt</a:t>
            </a:r>
          </a:p>
        </p:txBody>
      </p:sp>
      <p:sp>
        <p:nvSpPr>
          <p:cNvPr id="38" name="Platshållare för innehåll 2">
            <a:extLst>
              <a:ext uri="{FF2B5EF4-FFF2-40B4-BE49-F238E27FC236}">
                <a16:creationId xmlns:a16="http://schemas.microsoft.com/office/drawing/2014/main" id="{73581618-D961-4E48-A80C-88C6D1B35F9C}"/>
              </a:ext>
            </a:extLst>
          </p:cNvPr>
          <p:cNvSpPr txBox="1">
            <a:spLocks/>
          </p:cNvSpPr>
          <p:nvPr/>
        </p:nvSpPr>
        <p:spPr>
          <a:xfrm>
            <a:off x="6276569" y="1020727"/>
            <a:ext cx="4944778" cy="6126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Åldersfördelning per verksamhetsområde</a:t>
            </a:r>
            <a:br>
              <a:rPr lang="sv-SE" b="1"/>
            </a:br>
            <a:r>
              <a:rPr lang="sv-SE"/>
              <a:t>I procent av totalen </a:t>
            </a:r>
          </a:p>
        </p:txBody>
      </p:sp>
      <p:sp>
        <p:nvSpPr>
          <p:cNvPr id="9" name="Höger klammerparentes 8">
            <a:extLst>
              <a:ext uri="{FF2B5EF4-FFF2-40B4-BE49-F238E27FC236}">
                <a16:creationId xmlns:a16="http://schemas.microsoft.com/office/drawing/2014/main" id="{C77BA618-56B8-481A-7DE4-A010515B1824}"/>
              </a:ext>
            </a:extLst>
          </p:cNvPr>
          <p:cNvSpPr/>
          <p:nvPr/>
        </p:nvSpPr>
        <p:spPr>
          <a:xfrm rot="16200000">
            <a:off x="8680714" y="1469748"/>
            <a:ext cx="170925" cy="1860552"/>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0" name="Höger klammerparentes 9">
            <a:extLst>
              <a:ext uri="{FF2B5EF4-FFF2-40B4-BE49-F238E27FC236}">
                <a16:creationId xmlns:a16="http://schemas.microsoft.com/office/drawing/2014/main" id="{9ED2F1DF-6A39-5157-4035-A7ED0CD01B79}"/>
              </a:ext>
            </a:extLst>
          </p:cNvPr>
          <p:cNvSpPr/>
          <p:nvPr/>
        </p:nvSpPr>
        <p:spPr>
          <a:xfrm rot="16200000">
            <a:off x="8467421" y="2967190"/>
            <a:ext cx="201926" cy="1464967"/>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2" name="Höger klammerparentes 11">
            <a:extLst>
              <a:ext uri="{FF2B5EF4-FFF2-40B4-BE49-F238E27FC236}">
                <a16:creationId xmlns:a16="http://schemas.microsoft.com/office/drawing/2014/main" id="{014003F8-D95A-6D9E-7794-A26A6AA7C60A}"/>
              </a:ext>
            </a:extLst>
          </p:cNvPr>
          <p:cNvSpPr/>
          <p:nvPr/>
        </p:nvSpPr>
        <p:spPr>
          <a:xfrm rot="16200000">
            <a:off x="8556603" y="3521844"/>
            <a:ext cx="97657" cy="1552789"/>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textruta 12">
            <a:extLst>
              <a:ext uri="{FF2B5EF4-FFF2-40B4-BE49-F238E27FC236}">
                <a16:creationId xmlns:a16="http://schemas.microsoft.com/office/drawing/2014/main" id="{DCEFC1EA-6424-7FD4-4E52-EFB73DFF8E1B}"/>
              </a:ext>
            </a:extLst>
          </p:cNvPr>
          <p:cNvSpPr txBox="1"/>
          <p:nvPr/>
        </p:nvSpPr>
        <p:spPr>
          <a:xfrm>
            <a:off x="8144937" y="1905586"/>
            <a:ext cx="1321196" cy="415498"/>
          </a:xfrm>
          <a:prstGeom prst="rect">
            <a:avLst/>
          </a:prstGeom>
          <a:noFill/>
        </p:spPr>
        <p:txBody>
          <a:bodyPr wrap="none" rtlCol="0">
            <a:spAutoFit/>
          </a:bodyPr>
          <a:lstStyle/>
          <a:p>
            <a:pPr algn="ctr"/>
            <a:r>
              <a:rPr lang="sv-SE" sz="1050" b="1"/>
              <a:t>Andel under 45 år</a:t>
            </a:r>
            <a:br>
              <a:rPr lang="sv-SE" sz="1050" b="1"/>
            </a:br>
            <a:r>
              <a:rPr lang="sv-SE" sz="1050" b="1"/>
              <a:t>54%</a:t>
            </a:r>
          </a:p>
        </p:txBody>
      </p:sp>
      <p:sp>
        <p:nvSpPr>
          <p:cNvPr id="15" name="textruta 14">
            <a:extLst>
              <a:ext uri="{FF2B5EF4-FFF2-40B4-BE49-F238E27FC236}">
                <a16:creationId xmlns:a16="http://schemas.microsoft.com/office/drawing/2014/main" id="{DDD0CA63-698F-5A1F-BB6C-3BF5B48A6DEF}"/>
              </a:ext>
            </a:extLst>
          </p:cNvPr>
          <p:cNvSpPr txBox="1"/>
          <p:nvPr/>
        </p:nvSpPr>
        <p:spPr>
          <a:xfrm>
            <a:off x="8238142" y="2789597"/>
            <a:ext cx="734577" cy="253916"/>
          </a:xfrm>
          <a:prstGeom prst="rect">
            <a:avLst/>
          </a:prstGeom>
          <a:solidFill>
            <a:schemeClr val="bg1">
              <a:lumMod val="95000"/>
              <a:alpha val="0"/>
            </a:schemeClr>
          </a:solidFill>
        </p:spPr>
        <p:txBody>
          <a:bodyPr wrap="square" rtlCol="0">
            <a:spAutoFit/>
          </a:bodyPr>
          <a:lstStyle/>
          <a:p>
            <a:r>
              <a:rPr lang="sv-SE" sz="1050" b="1">
                <a:latin typeface="Arial" panose="020B0604020202020204" pitchFamily="34" charset="0"/>
                <a:cs typeface="Arial" panose="020B0604020202020204" pitchFamily="34" charset="0"/>
              </a:rPr>
              <a:t>35%</a:t>
            </a:r>
          </a:p>
        </p:txBody>
      </p:sp>
      <p:sp>
        <p:nvSpPr>
          <p:cNvPr id="16" name="textruta 15">
            <a:extLst>
              <a:ext uri="{FF2B5EF4-FFF2-40B4-BE49-F238E27FC236}">
                <a16:creationId xmlns:a16="http://schemas.microsoft.com/office/drawing/2014/main" id="{67F5C959-28E2-7293-6D0A-345AD14D2CCB}"/>
              </a:ext>
            </a:extLst>
          </p:cNvPr>
          <p:cNvSpPr txBox="1"/>
          <p:nvPr/>
        </p:nvSpPr>
        <p:spPr>
          <a:xfrm>
            <a:off x="8377644" y="3414761"/>
            <a:ext cx="455574" cy="253916"/>
          </a:xfrm>
          <a:prstGeom prst="rect">
            <a:avLst/>
          </a:prstGeom>
          <a:noFill/>
        </p:spPr>
        <p:txBody>
          <a:bodyPr wrap="none" rtlCol="0">
            <a:spAutoFit/>
          </a:bodyPr>
          <a:lstStyle/>
          <a:p>
            <a:r>
              <a:rPr lang="sv-SE" sz="1050" b="1"/>
              <a:t>43%</a:t>
            </a:r>
          </a:p>
        </p:txBody>
      </p:sp>
      <p:sp>
        <p:nvSpPr>
          <p:cNvPr id="18" name="textruta 17">
            <a:extLst>
              <a:ext uri="{FF2B5EF4-FFF2-40B4-BE49-F238E27FC236}">
                <a16:creationId xmlns:a16="http://schemas.microsoft.com/office/drawing/2014/main" id="{91AB456F-4485-B7AE-74D7-F272F852D34B}"/>
              </a:ext>
            </a:extLst>
          </p:cNvPr>
          <p:cNvSpPr txBox="1"/>
          <p:nvPr/>
        </p:nvSpPr>
        <p:spPr>
          <a:xfrm>
            <a:off x="8377644" y="4045593"/>
            <a:ext cx="455574" cy="253916"/>
          </a:xfrm>
          <a:prstGeom prst="rect">
            <a:avLst/>
          </a:prstGeom>
          <a:noFill/>
        </p:spPr>
        <p:txBody>
          <a:bodyPr wrap="none" rtlCol="0">
            <a:spAutoFit/>
          </a:bodyPr>
          <a:lstStyle/>
          <a:p>
            <a:r>
              <a:rPr lang="sv-SE" sz="1050" b="1"/>
              <a:t>48%</a:t>
            </a:r>
          </a:p>
        </p:txBody>
      </p:sp>
      <p:sp>
        <p:nvSpPr>
          <p:cNvPr id="21" name="Höger klammerparentes 20">
            <a:extLst>
              <a:ext uri="{FF2B5EF4-FFF2-40B4-BE49-F238E27FC236}">
                <a16:creationId xmlns:a16="http://schemas.microsoft.com/office/drawing/2014/main" id="{C428BA30-E2ED-FAE7-C085-20E358214EBD}"/>
              </a:ext>
            </a:extLst>
          </p:cNvPr>
          <p:cNvSpPr/>
          <p:nvPr/>
        </p:nvSpPr>
        <p:spPr>
          <a:xfrm rot="16200000">
            <a:off x="8367720" y="2458478"/>
            <a:ext cx="170926" cy="1248290"/>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133686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391417" y="940513"/>
            <a:ext cx="8731519" cy="514663"/>
          </a:xfrm>
        </p:spPr>
        <p:txBody>
          <a:bodyPr/>
          <a:lstStyle/>
          <a:p>
            <a:r>
              <a:rPr lang="sv-SE" b="1"/>
              <a:t>Aktuellt distansarbete i antal dagar per vecka</a:t>
            </a:r>
            <a:br>
              <a:rPr lang="sv-SE" b="1"/>
            </a:br>
            <a:r>
              <a:rPr lang="sv-SE"/>
              <a:t>I procent av totalen</a:t>
            </a:r>
          </a:p>
        </p:txBody>
      </p:sp>
      <p:pic>
        <p:nvPicPr>
          <p:cNvPr id="8" name="Bildobjekt 7">
            <a:extLst>
              <a:ext uri="{FF2B5EF4-FFF2-40B4-BE49-F238E27FC236}">
                <a16:creationId xmlns:a16="http://schemas.microsoft.com/office/drawing/2014/main" id="{B4CA34D8-DBF1-5743-8F79-3846643FB77A}"/>
              </a:ext>
            </a:extLst>
          </p:cNvPr>
          <p:cNvPicPr>
            <a:picLocks noChangeAspect="1"/>
          </p:cNvPicPr>
          <p:nvPr/>
        </p:nvPicPr>
        <p:blipFill rotWithShape="1">
          <a:blip r:embed="rId2"/>
          <a:srcRect r="7709"/>
          <a:stretch/>
        </p:blipFill>
        <p:spPr>
          <a:xfrm>
            <a:off x="8482911" y="1262041"/>
            <a:ext cx="3709089" cy="4175480"/>
          </a:xfrm>
          <a:prstGeom prst="rect">
            <a:avLst/>
          </a:prstGeom>
        </p:spPr>
      </p:pic>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93413"/>
            <a:ext cx="10433445" cy="514662"/>
          </a:xfrm>
        </p:spPr>
        <p:txBody>
          <a:bodyPr/>
          <a:lstStyle/>
          <a:p>
            <a:r>
              <a:rPr lang="sv-SE"/>
              <a:t>Medlemsföretagens anställda arbetar på distans 1-2 dagar i veckan  </a:t>
            </a:r>
          </a:p>
        </p:txBody>
      </p:sp>
      <p:sp>
        <p:nvSpPr>
          <p:cNvPr id="6" name="Platshållare för sidfot 5">
            <a:extLst>
              <a:ext uri="{FF2B5EF4-FFF2-40B4-BE49-F238E27FC236}">
                <a16:creationId xmlns:a16="http://schemas.microsoft.com/office/drawing/2014/main" id="{F45A640A-6EEE-4D4B-83AC-87B7C2B8950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2026 |</a:t>
            </a:r>
          </a:p>
        </p:txBody>
      </p:sp>
      <p:sp>
        <p:nvSpPr>
          <p:cNvPr id="10" name="Platshållare för bildnummer 9">
            <a:extLst>
              <a:ext uri="{FF2B5EF4-FFF2-40B4-BE49-F238E27FC236}">
                <a16:creationId xmlns:a16="http://schemas.microsoft.com/office/drawing/2014/main" id="{DFD7FEB1-3B00-C04A-9B04-A32871C6CC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82CE8A17-B112-594A-B11C-2B24D026F972}"/>
              </a:ext>
            </a:extLst>
          </p:cNvPr>
          <p:cNvSpPr/>
          <p:nvPr/>
        </p:nvSpPr>
        <p:spPr>
          <a:xfrm>
            <a:off x="9095259" y="2590163"/>
            <a:ext cx="2795247"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5400" b="1">
                <a:solidFill>
                  <a:srgbClr val="2A3B36">
                    <a:lumMod val="75000"/>
                    <a:lumOff val="25000"/>
                  </a:srgbClr>
                </a:solidFill>
                <a:latin typeface="Arial" panose="020B0604020202020204"/>
              </a:rPr>
              <a:t>70</a:t>
            </a:r>
            <a:r>
              <a:rPr kumimoji="0" lang="sv-SE" sz="5400" b="1"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2A3B36">
                    <a:lumMod val="75000"/>
                    <a:lumOff val="25000"/>
                  </a:srgbClr>
                </a:solidFill>
                <a:effectLst/>
                <a:uLnTx/>
                <a:uFillTx/>
                <a:latin typeface="Arial" panose="020B0604020202020204"/>
                <a:ea typeface="+mn-ea"/>
                <a:cs typeface="+mn-cs"/>
              </a:rPr>
              <a:t>Av medlemsföretagens anställda jobbar på distans 1-2 dagar i veckan</a:t>
            </a:r>
          </a:p>
        </p:txBody>
      </p:sp>
      <p:sp>
        <p:nvSpPr>
          <p:cNvPr id="17" name="Rectangular Callout 15">
            <a:extLst>
              <a:ext uri="{FF2B5EF4-FFF2-40B4-BE49-F238E27FC236}">
                <a16:creationId xmlns:a16="http://schemas.microsoft.com/office/drawing/2014/main" id="{C24834F9-E388-E744-8B10-1471D938A414}"/>
              </a:ext>
            </a:extLst>
          </p:cNvPr>
          <p:cNvSpPr/>
          <p:nvPr/>
        </p:nvSpPr>
        <p:spPr>
          <a:xfrm flipV="1">
            <a:off x="483673" y="1980860"/>
            <a:ext cx="7599286"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25" name="TextBox 14">
            <a:extLst>
              <a:ext uri="{FF2B5EF4-FFF2-40B4-BE49-F238E27FC236}">
                <a16:creationId xmlns:a16="http://schemas.microsoft.com/office/drawing/2014/main" id="{24D227AB-24D7-9B45-8D55-BA7F7D66BEFD}"/>
              </a:ext>
            </a:extLst>
          </p:cNvPr>
          <p:cNvSpPr txBox="1"/>
          <p:nvPr/>
        </p:nvSpPr>
        <p:spPr>
          <a:xfrm>
            <a:off x="463622" y="2010510"/>
            <a:ext cx="798222" cy="430887"/>
          </a:xfrm>
          <a:prstGeom prst="rect">
            <a:avLst/>
          </a:prstGeom>
          <a:noFill/>
        </p:spPr>
        <p:txBody>
          <a:bodyPr wrap="square" rtlCol="0">
            <a:spAutoFit/>
          </a:bodyPr>
          <a:lstStyle/>
          <a:p>
            <a:r>
              <a:rPr lang="sv-SE" sz="1100" b="1">
                <a:latin typeface="+mj-lt"/>
              </a:rPr>
              <a:t>Totala snittet</a:t>
            </a:r>
          </a:p>
        </p:txBody>
      </p:sp>
      <p:sp>
        <p:nvSpPr>
          <p:cNvPr id="26" name="Oval 9">
            <a:extLst>
              <a:ext uri="{FF2B5EF4-FFF2-40B4-BE49-F238E27FC236}">
                <a16:creationId xmlns:a16="http://schemas.microsoft.com/office/drawing/2014/main" id="{6C0C3A7F-5818-3C4B-B3A2-4BF4F1403636}"/>
              </a:ext>
            </a:extLst>
          </p:cNvPr>
          <p:cNvSpPr/>
          <p:nvPr/>
        </p:nvSpPr>
        <p:spPr>
          <a:xfrm>
            <a:off x="130242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46%</a:t>
            </a:r>
          </a:p>
        </p:txBody>
      </p:sp>
      <p:sp>
        <p:nvSpPr>
          <p:cNvPr id="27" name="Oval 7">
            <a:extLst>
              <a:ext uri="{FF2B5EF4-FFF2-40B4-BE49-F238E27FC236}">
                <a16:creationId xmlns:a16="http://schemas.microsoft.com/office/drawing/2014/main" id="{BB7540A2-01E2-154B-ABFC-121517537EAC}"/>
              </a:ext>
            </a:extLst>
          </p:cNvPr>
          <p:cNvSpPr/>
          <p:nvPr/>
        </p:nvSpPr>
        <p:spPr>
          <a:xfrm>
            <a:off x="3721388"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11%</a:t>
            </a:r>
          </a:p>
        </p:txBody>
      </p:sp>
      <p:sp>
        <p:nvSpPr>
          <p:cNvPr id="28" name="Oval 8">
            <a:extLst>
              <a:ext uri="{FF2B5EF4-FFF2-40B4-BE49-F238E27FC236}">
                <a16:creationId xmlns:a16="http://schemas.microsoft.com/office/drawing/2014/main" id="{833A4358-35AA-2848-9BED-D5013F42576B}"/>
              </a:ext>
            </a:extLst>
          </p:cNvPr>
          <p:cNvSpPr/>
          <p:nvPr/>
        </p:nvSpPr>
        <p:spPr>
          <a:xfrm>
            <a:off x="2514706"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24%</a:t>
            </a:r>
          </a:p>
        </p:txBody>
      </p:sp>
      <p:sp>
        <p:nvSpPr>
          <p:cNvPr id="29" name="Oval 10">
            <a:extLst>
              <a:ext uri="{FF2B5EF4-FFF2-40B4-BE49-F238E27FC236}">
                <a16:creationId xmlns:a16="http://schemas.microsoft.com/office/drawing/2014/main" id="{10F12342-E6FB-7742-A0C2-6C30C8869EF8}"/>
              </a:ext>
            </a:extLst>
          </p:cNvPr>
          <p:cNvSpPr/>
          <p:nvPr/>
        </p:nvSpPr>
        <p:spPr>
          <a:xfrm>
            <a:off x="4928070"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5%</a:t>
            </a:r>
          </a:p>
        </p:txBody>
      </p:sp>
      <p:sp>
        <p:nvSpPr>
          <p:cNvPr id="31" name="Oval 13">
            <a:extLst>
              <a:ext uri="{FF2B5EF4-FFF2-40B4-BE49-F238E27FC236}">
                <a16:creationId xmlns:a16="http://schemas.microsoft.com/office/drawing/2014/main" id="{41F76602-10AB-524F-8354-406D47234D53}"/>
              </a:ext>
            </a:extLst>
          </p:cNvPr>
          <p:cNvSpPr/>
          <p:nvPr/>
        </p:nvSpPr>
        <p:spPr>
          <a:xfrm>
            <a:off x="613475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2%</a:t>
            </a:r>
          </a:p>
        </p:txBody>
      </p:sp>
      <p:sp>
        <p:nvSpPr>
          <p:cNvPr id="32" name="Oval 13">
            <a:extLst>
              <a:ext uri="{FF2B5EF4-FFF2-40B4-BE49-F238E27FC236}">
                <a16:creationId xmlns:a16="http://schemas.microsoft.com/office/drawing/2014/main" id="{62C14775-FF32-B844-87A7-08933484AAAB}"/>
              </a:ext>
            </a:extLst>
          </p:cNvPr>
          <p:cNvSpPr/>
          <p:nvPr/>
        </p:nvSpPr>
        <p:spPr>
          <a:xfrm>
            <a:off x="7341434"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a:latin typeface="+mj-lt"/>
              </a:rPr>
              <a:t>12%</a:t>
            </a:r>
          </a:p>
        </p:txBody>
      </p:sp>
      <p:cxnSp>
        <p:nvCxnSpPr>
          <p:cNvPr id="34" name="Rak 33">
            <a:extLst>
              <a:ext uri="{FF2B5EF4-FFF2-40B4-BE49-F238E27FC236}">
                <a16:creationId xmlns:a16="http://schemas.microsoft.com/office/drawing/2014/main" id="{D63B6C44-4AB6-4C4D-A43A-6215CDA9263F}"/>
              </a:ext>
            </a:extLst>
          </p:cNvPr>
          <p:cNvCxnSpPr>
            <a:cxnSpLocks/>
          </p:cNvCxnSpPr>
          <p:nvPr/>
        </p:nvCxnSpPr>
        <p:spPr>
          <a:xfrm>
            <a:off x="2119508"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7" name="Rak 36">
            <a:extLst>
              <a:ext uri="{FF2B5EF4-FFF2-40B4-BE49-F238E27FC236}">
                <a16:creationId xmlns:a16="http://schemas.microsoft.com/office/drawing/2014/main" id="{DC8B3C67-D5F8-6041-B2BD-AE5DBEF222B4}"/>
              </a:ext>
            </a:extLst>
          </p:cNvPr>
          <p:cNvCxnSpPr>
            <a:cxnSpLocks/>
          </p:cNvCxnSpPr>
          <p:nvPr/>
        </p:nvCxnSpPr>
        <p:spPr>
          <a:xfrm>
            <a:off x="3334520"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8" name="Rak 37">
            <a:extLst>
              <a:ext uri="{FF2B5EF4-FFF2-40B4-BE49-F238E27FC236}">
                <a16:creationId xmlns:a16="http://schemas.microsoft.com/office/drawing/2014/main" id="{FB245EF8-2C9A-684A-AAF4-A65B0BE61375}"/>
              </a:ext>
            </a:extLst>
          </p:cNvPr>
          <p:cNvCxnSpPr>
            <a:cxnSpLocks/>
          </p:cNvCxnSpPr>
          <p:nvPr/>
        </p:nvCxnSpPr>
        <p:spPr>
          <a:xfrm>
            <a:off x="4549531"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9" name="Rak 38">
            <a:extLst>
              <a:ext uri="{FF2B5EF4-FFF2-40B4-BE49-F238E27FC236}">
                <a16:creationId xmlns:a16="http://schemas.microsoft.com/office/drawing/2014/main" id="{EDEEFBBE-3B77-FE4B-9DA0-3BA29DB96600}"/>
              </a:ext>
            </a:extLst>
          </p:cNvPr>
          <p:cNvCxnSpPr>
            <a:cxnSpLocks/>
          </p:cNvCxnSpPr>
          <p:nvPr/>
        </p:nvCxnSpPr>
        <p:spPr>
          <a:xfrm>
            <a:off x="5764543"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40" name="Rak 39">
            <a:extLst>
              <a:ext uri="{FF2B5EF4-FFF2-40B4-BE49-F238E27FC236}">
                <a16:creationId xmlns:a16="http://schemas.microsoft.com/office/drawing/2014/main" id="{32ED4D52-C091-6744-BD0E-DB9B75647A3C}"/>
              </a:ext>
            </a:extLst>
          </p:cNvPr>
          <p:cNvCxnSpPr>
            <a:cxnSpLocks/>
          </p:cNvCxnSpPr>
          <p:nvPr/>
        </p:nvCxnSpPr>
        <p:spPr>
          <a:xfrm>
            <a:off x="6979554"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sp>
        <p:nvSpPr>
          <p:cNvPr id="41" name="Höger klammerparentes 40">
            <a:extLst>
              <a:ext uri="{FF2B5EF4-FFF2-40B4-BE49-F238E27FC236}">
                <a16:creationId xmlns:a16="http://schemas.microsoft.com/office/drawing/2014/main" id="{BE409196-5920-644E-A98B-521145FF4250}"/>
              </a:ext>
            </a:extLst>
          </p:cNvPr>
          <p:cNvSpPr/>
          <p:nvPr/>
        </p:nvSpPr>
        <p:spPr>
          <a:xfrm rot="16200000">
            <a:off x="2077340" y="688211"/>
            <a:ext cx="100506" cy="2413859"/>
          </a:xfrm>
          <a:prstGeom prst="rightBrace">
            <a:avLst>
              <a:gd name="adj1" fmla="val 4913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2" name="textruta 41">
            <a:extLst>
              <a:ext uri="{FF2B5EF4-FFF2-40B4-BE49-F238E27FC236}">
                <a16:creationId xmlns:a16="http://schemas.microsoft.com/office/drawing/2014/main" id="{5184A803-BD6C-C647-AC26-92120EA08A2D}"/>
              </a:ext>
            </a:extLst>
          </p:cNvPr>
          <p:cNvSpPr txBox="1"/>
          <p:nvPr/>
        </p:nvSpPr>
        <p:spPr>
          <a:xfrm>
            <a:off x="1855723" y="1531757"/>
            <a:ext cx="543739" cy="307777"/>
          </a:xfrm>
          <a:prstGeom prst="rect">
            <a:avLst/>
          </a:prstGeom>
          <a:noFill/>
        </p:spPr>
        <p:txBody>
          <a:bodyPr wrap="none" rtlCol="0">
            <a:spAutoFit/>
          </a:bodyPr>
          <a:lstStyle/>
          <a:p>
            <a:r>
              <a:rPr lang="sv-SE" sz="1400" b="1"/>
              <a:t>70%</a:t>
            </a:r>
          </a:p>
        </p:txBody>
      </p:sp>
      <p:graphicFrame>
        <p:nvGraphicFramePr>
          <p:cNvPr id="5" name="Diagram 4">
            <a:extLst>
              <a:ext uri="{FF2B5EF4-FFF2-40B4-BE49-F238E27FC236}">
                <a16:creationId xmlns:a16="http://schemas.microsoft.com/office/drawing/2014/main" id="{5845A713-324F-19C8-C3CC-1B06812580C4}"/>
              </a:ext>
            </a:extLst>
          </p:cNvPr>
          <p:cNvGraphicFramePr>
            <a:graphicFrameLocks/>
          </p:cNvGraphicFramePr>
          <p:nvPr>
            <p:extLst>
              <p:ext uri="{D42A27DB-BD31-4B8C-83A1-F6EECF244321}">
                <p14:modId xmlns:p14="http://schemas.microsoft.com/office/powerpoint/2010/main" val="2600525209"/>
              </p:ext>
            </p:extLst>
          </p:nvPr>
        </p:nvGraphicFramePr>
        <p:xfrm>
          <a:off x="483673" y="2362200"/>
          <a:ext cx="7898327" cy="35536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1890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a:ln>
                  <a:noFill/>
                </a:ln>
                <a:solidFill>
                  <a:prstClr val="black"/>
                </a:solidFill>
                <a:effectLst/>
                <a:uLnTx/>
                <a:uFillTx/>
                <a:latin typeface="Arial" panose="020B0604020202020204"/>
                <a:ea typeface="+mj-ea"/>
                <a:cs typeface="+mj-cs"/>
              </a:rPr>
              <a:t>Appendix</a:t>
            </a:r>
          </a:p>
        </p:txBody>
      </p:sp>
      <p:pic>
        <p:nvPicPr>
          <p:cNvPr id="6" name="Bildobjekt 5">
            <a:extLst>
              <a:ext uri="{FF2B5EF4-FFF2-40B4-BE49-F238E27FC236}">
                <a16:creationId xmlns:a16="http://schemas.microsoft.com/office/drawing/2014/main" id="{4E7A7628-25C3-EC43-948F-FA6B9F8B8994}"/>
              </a:ext>
            </a:extLst>
          </p:cNvPr>
          <p:cNvPicPr>
            <a:picLocks noChangeAspect="1"/>
          </p:cNvPicPr>
          <p:nvPr/>
        </p:nvPicPr>
        <p:blipFill>
          <a:blip r:embed="rId2"/>
          <a:stretch>
            <a:fillRect/>
          </a:stretch>
        </p:blipFill>
        <p:spPr>
          <a:xfrm>
            <a:off x="5435600" y="2260895"/>
            <a:ext cx="6756400" cy="4292600"/>
          </a:xfrm>
          <a:prstGeom prst="rect">
            <a:avLst/>
          </a:prstGeom>
        </p:spPr>
      </p:pic>
      <p:sp>
        <p:nvSpPr>
          <p:cNvPr id="3" name="Platshållare för sidfot 2">
            <a:extLst>
              <a:ext uri="{FF2B5EF4-FFF2-40B4-BE49-F238E27FC236}">
                <a16:creationId xmlns:a16="http://schemas.microsoft.com/office/drawing/2014/main" id="{D3DF3728-EA79-EE8F-F742-739952A987A7}"/>
              </a:ext>
            </a:extLst>
          </p:cNvPr>
          <p:cNvSpPr>
            <a:spLocks noGrp="1"/>
          </p:cNvSpPr>
          <p:nvPr>
            <p:ph type="ftr" sz="quarter" idx="11"/>
          </p:nvPr>
        </p:nvSpPr>
        <p:spPr/>
        <p:txBody>
          <a:bodyPr/>
          <a:lstStyle/>
          <a:p>
            <a:r>
              <a:rPr lang="sv-SE"/>
              <a:t>Insikt 2026 |</a:t>
            </a:r>
          </a:p>
        </p:txBody>
      </p:sp>
      <p:sp>
        <p:nvSpPr>
          <p:cNvPr id="4" name="Platshållare för bildnummer 3">
            <a:extLst>
              <a:ext uri="{FF2B5EF4-FFF2-40B4-BE49-F238E27FC236}">
                <a16:creationId xmlns:a16="http://schemas.microsoft.com/office/drawing/2014/main" id="{BE3E8F29-3901-EC24-0F1D-1B1DC4FCB1D6}"/>
              </a:ext>
            </a:extLst>
          </p:cNvPr>
          <p:cNvSpPr>
            <a:spLocks noGrp="1"/>
          </p:cNvSpPr>
          <p:nvPr>
            <p:ph type="sldNum" sz="quarter" idx="12"/>
          </p:nvPr>
        </p:nvSpPr>
        <p:spPr/>
        <p:txBody>
          <a:bodyPr/>
          <a:lstStyle/>
          <a:p>
            <a:fld id="{AE086683-F536-42AB-ABBC-F4803DFE8DBC}" type="slidenum">
              <a:rPr lang="sv-SE" smtClean="0"/>
              <a:pPr/>
              <a:t>37</a:t>
            </a:fld>
            <a:endParaRPr lang="sv-SE"/>
          </a:p>
        </p:txBody>
      </p:sp>
    </p:spTree>
    <p:extLst>
      <p:ext uri="{BB962C8B-B14F-4D97-AF65-F5344CB8AC3E}">
        <p14:creationId xmlns:p14="http://schemas.microsoft.com/office/powerpoint/2010/main" val="1513834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38A043A6-2FEF-A051-959E-1B2E57677A27}"/>
              </a:ext>
            </a:extLst>
          </p:cNvPr>
          <p:cNvGraphicFramePr>
            <a:graphicFrameLocks/>
          </p:cNvGraphicFramePr>
          <p:nvPr>
            <p:extLst>
              <p:ext uri="{D42A27DB-BD31-4B8C-83A1-F6EECF244321}">
                <p14:modId xmlns:p14="http://schemas.microsoft.com/office/powerpoint/2010/main" val="2759876039"/>
              </p:ext>
            </p:extLst>
          </p:nvPr>
        </p:nvGraphicFramePr>
        <p:xfrm>
          <a:off x="1077432" y="1670050"/>
          <a:ext cx="9254017" cy="4214015"/>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8" y="293413"/>
            <a:ext cx="9443840" cy="514662"/>
          </a:xfrm>
        </p:spPr>
        <p:txBody>
          <a:bodyPr/>
          <a:lstStyle/>
          <a:p>
            <a:r>
              <a:rPr lang="sv-SE" sz="2000"/>
              <a:t>Lokalkostnader</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a:t>Lokalkostnadernas andel av företagens totala kostnader 2025, 2026 och prognos för 2027</a:t>
            </a:r>
            <a:br>
              <a:rPr lang="sv-SE"/>
            </a:br>
            <a:r>
              <a:rPr lang="sv-SE"/>
              <a:t> Procent av totala kostnaderna</a:t>
            </a:r>
          </a:p>
        </p:txBody>
      </p:sp>
      <p:sp>
        <p:nvSpPr>
          <p:cNvPr id="9" name="Platshållare för sidfot 8">
            <a:extLst>
              <a:ext uri="{FF2B5EF4-FFF2-40B4-BE49-F238E27FC236}">
                <a16:creationId xmlns:a16="http://schemas.microsoft.com/office/drawing/2014/main" id="{720A136F-9157-6D4B-BB43-11E297817608}"/>
              </a:ext>
            </a:extLst>
          </p:cNvPr>
          <p:cNvSpPr>
            <a:spLocks noGrp="1"/>
          </p:cNvSpPr>
          <p:nvPr>
            <p:ph type="ftr" sz="quarter" idx="11"/>
          </p:nvPr>
        </p:nvSpPr>
        <p:spPr/>
        <p:txBody>
          <a:bodyPr/>
          <a:lstStyle/>
          <a:p>
            <a:r>
              <a:rPr lang="sv-SE"/>
              <a:t>Insikt 2026 |</a:t>
            </a:r>
          </a:p>
        </p:txBody>
      </p:sp>
      <p:sp>
        <p:nvSpPr>
          <p:cNvPr id="10" name="Platshållare för bildnummer 9">
            <a:extLst>
              <a:ext uri="{FF2B5EF4-FFF2-40B4-BE49-F238E27FC236}">
                <a16:creationId xmlns:a16="http://schemas.microsoft.com/office/drawing/2014/main" id="{573C47B8-555F-3A4E-B1DC-BDC0768E3783}"/>
              </a:ext>
            </a:extLst>
          </p:cNvPr>
          <p:cNvSpPr>
            <a:spLocks noGrp="1"/>
          </p:cNvSpPr>
          <p:nvPr>
            <p:ph type="sldNum" sz="quarter" idx="12"/>
          </p:nvPr>
        </p:nvSpPr>
        <p:spPr/>
        <p:txBody>
          <a:bodyPr/>
          <a:lstStyle/>
          <a:p>
            <a:fld id="{AE086683-F536-42AB-ABBC-F4803DFE8DBC}" type="slidenum">
              <a:rPr lang="sv-SE" smtClean="0"/>
              <a:t>38</a:t>
            </a:fld>
            <a:endParaRPr lang="sv-SE"/>
          </a:p>
        </p:txBody>
      </p:sp>
      <p:pic>
        <p:nvPicPr>
          <p:cNvPr id="4" name="Bildobjekt 3">
            <a:extLst>
              <a:ext uri="{FF2B5EF4-FFF2-40B4-BE49-F238E27FC236}">
                <a16:creationId xmlns:a16="http://schemas.microsoft.com/office/drawing/2014/main" id="{B6BE5A17-EA52-D14B-ABC7-09B0170F4F53}"/>
              </a:ext>
            </a:extLst>
          </p:cNvPr>
          <p:cNvPicPr>
            <a:picLocks noChangeAspect="1"/>
          </p:cNvPicPr>
          <p:nvPr/>
        </p:nvPicPr>
        <p:blipFill rotWithShape="1">
          <a:blip r:embed="rId4">
            <a:lum bright="70000" contrast="-70000"/>
          </a:blip>
          <a:srcRect t="46771" r="5441"/>
          <a:stretch/>
        </p:blipFill>
        <p:spPr>
          <a:xfrm>
            <a:off x="10161114" y="0"/>
            <a:ext cx="2030886" cy="1020726"/>
          </a:xfrm>
          <a:prstGeom prst="rect">
            <a:avLst/>
          </a:prstGeom>
        </p:spPr>
      </p:pic>
      <p:sp>
        <p:nvSpPr>
          <p:cNvPr id="5" name="textruta 4">
            <a:extLst>
              <a:ext uri="{FF2B5EF4-FFF2-40B4-BE49-F238E27FC236}">
                <a16:creationId xmlns:a16="http://schemas.microsoft.com/office/drawing/2014/main" id="{7D67036A-C27C-E542-B3DC-32FFF2A19960}"/>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19" name="Höger klammerparentes 18">
            <a:extLst>
              <a:ext uri="{FF2B5EF4-FFF2-40B4-BE49-F238E27FC236}">
                <a16:creationId xmlns:a16="http://schemas.microsoft.com/office/drawing/2014/main" id="{07F4A9B3-E16C-3A47-A385-9C78D219A1DB}"/>
              </a:ext>
            </a:extLst>
          </p:cNvPr>
          <p:cNvSpPr/>
          <p:nvPr/>
        </p:nvSpPr>
        <p:spPr>
          <a:xfrm>
            <a:off x="6496428" y="2512580"/>
            <a:ext cx="90570" cy="2802370"/>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Höger klammerparentes 19">
            <a:extLst>
              <a:ext uri="{FF2B5EF4-FFF2-40B4-BE49-F238E27FC236}">
                <a16:creationId xmlns:a16="http://schemas.microsoft.com/office/drawing/2014/main" id="{5D7BF68C-78CA-F64A-8BCC-E1C88A30D96F}"/>
              </a:ext>
            </a:extLst>
          </p:cNvPr>
          <p:cNvSpPr/>
          <p:nvPr/>
        </p:nvSpPr>
        <p:spPr>
          <a:xfrm>
            <a:off x="9357123" y="2654300"/>
            <a:ext cx="94504" cy="2660650"/>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Höger klammerparentes 20">
            <a:extLst>
              <a:ext uri="{FF2B5EF4-FFF2-40B4-BE49-F238E27FC236}">
                <a16:creationId xmlns:a16="http://schemas.microsoft.com/office/drawing/2014/main" id="{A2EB266E-BDD8-1A48-A4A6-2184D4EB60AD}"/>
              </a:ext>
            </a:extLst>
          </p:cNvPr>
          <p:cNvSpPr/>
          <p:nvPr/>
        </p:nvSpPr>
        <p:spPr>
          <a:xfrm>
            <a:off x="9354313" y="1917700"/>
            <a:ext cx="97314" cy="736599"/>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3" name="textruta 22">
            <a:extLst>
              <a:ext uri="{FF2B5EF4-FFF2-40B4-BE49-F238E27FC236}">
                <a16:creationId xmlns:a16="http://schemas.microsoft.com/office/drawing/2014/main" id="{CE3F74A4-39F4-D34C-A09A-E09DDF94C1D4}"/>
              </a:ext>
            </a:extLst>
          </p:cNvPr>
          <p:cNvSpPr txBox="1"/>
          <p:nvPr/>
        </p:nvSpPr>
        <p:spPr>
          <a:xfrm>
            <a:off x="6501246" y="3798349"/>
            <a:ext cx="447558" cy="230832"/>
          </a:xfrm>
          <a:prstGeom prst="rect">
            <a:avLst/>
          </a:prstGeom>
          <a:noFill/>
        </p:spPr>
        <p:txBody>
          <a:bodyPr wrap="none" rtlCol="0">
            <a:spAutoFit/>
          </a:bodyPr>
          <a:lstStyle/>
          <a:p>
            <a:pPr algn="ctr"/>
            <a:r>
              <a:rPr lang="sv-SE" sz="900" b="1"/>
              <a:t> 80%</a:t>
            </a:r>
            <a:endParaRPr lang="sv-SE" sz="900"/>
          </a:p>
        </p:txBody>
      </p:sp>
      <p:grpSp>
        <p:nvGrpSpPr>
          <p:cNvPr id="15" name="Grupp 14">
            <a:extLst>
              <a:ext uri="{FF2B5EF4-FFF2-40B4-BE49-F238E27FC236}">
                <a16:creationId xmlns:a16="http://schemas.microsoft.com/office/drawing/2014/main" id="{C2DD1B19-01BD-73EB-06A9-06DF5F5B7706}"/>
              </a:ext>
            </a:extLst>
          </p:cNvPr>
          <p:cNvGrpSpPr/>
          <p:nvPr/>
        </p:nvGrpSpPr>
        <p:grpSpPr>
          <a:xfrm>
            <a:off x="9461544" y="2155984"/>
            <a:ext cx="480237" cy="230832"/>
            <a:chOff x="8602673" y="4453511"/>
            <a:chExt cx="480237" cy="230832"/>
          </a:xfrm>
        </p:grpSpPr>
        <p:sp>
          <p:nvSpPr>
            <p:cNvPr id="25" name="textruta 24">
              <a:extLst>
                <a:ext uri="{FF2B5EF4-FFF2-40B4-BE49-F238E27FC236}">
                  <a16:creationId xmlns:a16="http://schemas.microsoft.com/office/drawing/2014/main" id="{59E7700D-14BD-8E44-A33C-64F5E0A5B773}"/>
                </a:ext>
              </a:extLst>
            </p:cNvPr>
            <p:cNvSpPr txBox="1"/>
            <p:nvPr/>
          </p:nvSpPr>
          <p:spPr>
            <a:xfrm>
              <a:off x="8635352" y="4453511"/>
              <a:ext cx="447558" cy="230832"/>
            </a:xfrm>
            <a:prstGeom prst="rect">
              <a:avLst/>
            </a:prstGeom>
            <a:noFill/>
          </p:spPr>
          <p:txBody>
            <a:bodyPr wrap="none" rtlCol="0">
              <a:spAutoFit/>
            </a:bodyPr>
            <a:lstStyle/>
            <a:p>
              <a:r>
                <a:rPr lang="sv-SE" sz="900" b="1"/>
                <a:t> 21%</a:t>
              </a:r>
              <a:endParaRPr lang="sv-SE" sz="900"/>
            </a:p>
          </p:txBody>
        </p:sp>
        <p:sp>
          <p:nvSpPr>
            <p:cNvPr id="27" name="Ned 26">
              <a:extLst>
                <a:ext uri="{FF2B5EF4-FFF2-40B4-BE49-F238E27FC236}">
                  <a16:creationId xmlns:a16="http://schemas.microsoft.com/office/drawing/2014/main" id="{AD014C9B-FEDF-A94F-8148-0D0F6C7F3DBB}"/>
                </a:ext>
              </a:extLst>
            </p:cNvPr>
            <p:cNvSpPr/>
            <p:nvPr/>
          </p:nvSpPr>
          <p:spPr>
            <a:xfrm rot="10800000">
              <a:off x="8602673" y="450452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4" name="textruta 23">
            <a:extLst>
              <a:ext uri="{FF2B5EF4-FFF2-40B4-BE49-F238E27FC236}">
                <a16:creationId xmlns:a16="http://schemas.microsoft.com/office/drawing/2014/main" id="{3C45F422-104C-1A4C-9C40-90F16FFD18C7}"/>
              </a:ext>
            </a:extLst>
          </p:cNvPr>
          <p:cNvSpPr txBox="1"/>
          <p:nvPr/>
        </p:nvSpPr>
        <p:spPr>
          <a:xfrm>
            <a:off x="9356608" y="3869209"/>
            <a:ext cx="447558" cy="230832"/>
          </a:xfrm>
          <a:prstGeom prst="rect">
            <a:avLst/>
          </a:prstGeom>
          <a:noFill/>
        </p:spPr>
        <p:txBody>
          <a:bodyPr wrap="none" rtlCol="0">
            <a:spAutoFit/>
          </a:bodyPr>
          <a:lstStyle/>
          <a:p>
            <a:pPr algn="ctr"/>
            <a:r>
              <a:rPr lang="sv-SE" sz="900" b="1"/>
              <a:t> 76%</a:t>
            </a:r>
            <a:endParaRPr lang="sv-SE" sz="900"/>
          </a:p>
        </p:txBody>
      </p:sp>
      <p:cxnSp>
        <p:nvCxnSpPr>
          <p:cNvPr id="16" name="Rak koppling 15">
            <a:extLst>
              <a:ext uri="{FF2B5EF4-FFF2-40B4-BE49-F238E27FC236}">
                <a16:creationId xmlns:a16="http://schemas.microsoft.com/office/drawing/2014/main" id="{D14F0AB9-048A-0EC9-71B2-5648B3E81258}"/>
              </a:ext>
            </a:extLst>
          </p:cNvPr>
          <p:cNvCxnSpPr/>
          <p:nvPr/>
        </p:nvCxnSpPr>
        <p:spPr>
          <a:xfrm>
            <a:off x="3568700" y="2425700"/>
            <a:ext cx="1739900" cy="952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F523D123-4582-533A-512A-A79D2CD466F4}"/>
              </a:ext>
            </a:extLst>
          </p:cNvPr>
          <p:cNvCxnSpPr>
            <a:cxnSpLocks/>
          </p:cNvCxnSpPr>
          <p:nvPr/>
        </p:nvCxnSpPr>
        <p:spPr>
          <a:xfrm>
            <a:off x="6413500" y="2506846"/>
            <a:ext cx="1746250" cy="1474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Ellips 32">
            <a:extLst>
              <a:ext uri="{FF2B5EF4-FFF2-40B4-BE49-F238E27FC236}">
                <a16:creationId xmlns:a16="http://schemas.microsoft.com/office/drawing/2014/main" id="{6C0E5D41-2B6F-D70E-8DD3-30C5676C3FDB}"/>
              </a:ext>
            </a:extLst>
          </p:cNvPr>
          <p:cNvSpPr/>
          <p:nvPr/>
        </p:nvSpPr>
        <p:spPr>
          <a:xfrm>
            <a:off x="10096556" y="2535275"/>
            <a:ext cx="2036023" cy="203602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4000" b="1">
                <a:solidFill>
                  <a:sysClr val="windowText" lastClr="000000"/>
                </a:solidFill>
              </a:rPr>
              <a:t>80%</a:t>
            </a:r>
            <a:r>
              <a:rPr lang="sv-SE" sz="1200" b="1">
                <a:solidFill>
                  <a:sysClr val="windowText" lastClr="000000"/>
                </a:solidFill>
              </a:rPr>
              <a:t> </a:t>
            </a:r>
          </a:p>
          <a:p>
            <a:pPr algn="ctr"/>
            <a:r>
              <a:rPr lang="sv-SE" sz="1100" b="1">
                <a:solidFill>
                  <a:sysClr val="windowText" lastClr="000000"/>
                </a:solidFill>
              </a:rPr>
              <a:t>av medlemsföretagen har lokalkostnader motsvarande mindre än 10 procent av företagets totala kostnader.</a:t>
            </a:r>
          </a:p>
        </p:txBody>
      </p:sp>
      <p:sp>
        <p:nvSpPr>
          <p:cNvPr id="34" name="textruta 33">
            <a:extLst>
              <a:ext uri="{FF2B5EF4-FFF2-40B4-BE49-F238E27FC236}">
                <a16:creationId xmlns:a16="http://schemas.microsoft.com/office/drawing/2014/main" id="{ECEB214F-8A28-4615-1276-BBEF95E291E9}"/>
              </a:ext>
            </a:extLst>
          </p:cNvPr>
          <p:cNvSpPr txBox="1"/>
          <p:nvPr/>
        </p:nvSpPr>
        <p:spPr>
          <a:xfrm>
            <a:off x="9461544" y="1694213"/>
            <a:ext cx="1419356" cy="461665"/>
          </a:xfrm>
          <a:prstGeom prst="rect">
            <a:avLst/>
          </a:prstGeom>
          <a:noFill/>
        </p:spPr>
        <p:txBody>
          <a:bodyPr wrap="square" rtlCol="0">
            <a:spAutoFit/>
          </a:bodyPr>
          <a:lstStyle/>
          <a:p>
            <a:r>
              <a:rPr lang="sv-SE" sz="800"/>
              <a:t>Trenden är att lokal- kostnadernas andel av de totala kostnaderna ökar</a:t>
            </a:r>
          </a:p>
        </p:txBody>
      </p:sp>
      <p:sp>
        <p:nvSpPr>
          <p:cNvPr id="35" name="Höger klammerparentes 34">
            <a:extLst>
              <a:ext uri="{FF2B5EF4-FFF2-40B4-BE49-F238E27FC236}">
                <a16:creationId xmlns:a16="http://schemas.microsoft.com/office/drawing/2014/main" id="{B9FB2644-BD2B-6391-D4F7-1BB8243C7161}"/>
              </a:ext>
            </a:extLst>
          </p:cNvPr>
          <p:cNvSpPr/>
          <p:nvPr/>
        </p:nvSpPr>
        <p:spPr>
          <a:xfrm>
            <a:off x="6476984" y="1854202"/>
            <a:ext cx="122178" cy="652644"/>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6" name="textruta 35">
            <a:extLst>
              <a:ext uri="{FF2B5EF4-FFF2-40B4-BE49-F238E27FC236}">
                <a16:creationId xmlns:a16="http://schemas.microsoft.com/office/drawing/2014/main" id="{500400E7-7809-E8FE-8E3F-BFA34A6A8CE6}"/>
              </a:ext>
            </a:extLst>
          </p:cNvPr>
          <p:cNvSpPr txBox="1"/>
          <p:nvPr/>
        </p:nvSpPr>
        <p:spPr>
          <a:xfrm>
            <a:off x="6614667" y="2070375"/>
            <a:ext cx="447559" cy="230832"/>
          </a:xfrm>
          <a:prstGeom prst="rect">
            <a:avLst/>
          </a:prstGeom>
          <a:noFill/>
        </p:spPr>
        <p:txBody>
          <a:bodyPr wrap="none" rtlCol="0">
            <a:spAutoFit/>
          </a:bodyPr>
          <a:lstStyle/>
          <a:p>
            <a:pPr algn="ctr"/>
            <a:r>
              <a:rPr lang="sv-SE" sz="900" b="1"/>
              <a:t> 18%</a:t>
            </a:r>
            <a:endParaRPr lang="sv-SE" sz="900"/>
          </a:p>
        </p:txBody>
      </p:sp>
      <p:sp>
        <p:nvSpPr>
          <p:cNvPr id="37" name="Ned 26">
            <a:extLst>
              <a:ext uri="{FF2B5EF4-FFF2-40B4-BE49-F238E27FC236}">
                <a16:creationId xmlns:a16="http://schemas.microsoft.com/office/drawing/2014/main" id="{45F3A5B4-35E8-C244-EC29-DE9E960412C7}"/>
              </a:ext>
            </a:extLst>
          </p:cNvPr>
          <p:cNvSpPr/>
          <p:nvPr/>
        </p:nvSpPr>
        <p:spPr>
          <a:xfrm rot="10800000">
            <a:off x="6618748" y="211952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3223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DDEB270-D02C-0E44-8727-28026D3E1515}"/>
              </a:ext>
            </a:extLst>
          </p:cNvPr>
          <p:cNvSpPr/>
          <p:nvPr/>
        </p:nvSpPr>
        <p:spPr>
          <a:xfrm>
            <a:off x="6099306" y="0"/>
            <a:ext cx="6096000"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1D11E6CC-EEE0-3541-AAF5-1D407E00F990}"/>
              </a:ext>
            </a:extLst>
          </p:cNvPr>
          <p:cNvPicPr>
            <a:picLocks noChangeAspect="1"/>
          </p:cNvPicPr>
          <p:nvPr/>
        </p:nvPicPr>
        <p:blipFill rotWithShape="1">
          <a:blip r:embed="rId2">
            <a:lum bright="70000" contrast="-70000"/>
          </a:blip>
          <a:srcRect t="46771" r="5441"/>
          <a:stretch/>
        </p:blipFill>
        <p:spPr>
          <a:xfrm>
            <a:off x="10161114" y="3967"/>
            <a:ext cx="2030886" cy="1020726"/>
          </a:xfrm>
          <a:prstGeom prst="rect">
            <a:avLst/>
          </a:prstGeom>
          <a:solidFill>
            <a:srgbClr val="E7E8E4"/>
          </a:solidFill>
        </p:spPr>
      </p:pic>
      <p:sp>
        <p:nvSpPr>
          <p:cNvPr id="15" name="textruta 14">
            <a:extLst>
              <a:ext uri="{FF2B5EF4-FFF2-40B4-BE49-F238E27FC236}">
                <a16:creationId xmlns:a16="http://schemas.microsoft.com/office/drawing/2014/main" id="{64A94590-F1F3-EC47-8325-5C26D090C323}"/>
              </a:ext>
            </a:extLst>
          </p:cNvPr>
          <p:cNvSpPr txBox="1"/>
          <p:nvPr/>
        </p:nvSpPr>
        <p:spPr>
          <a:xfrm>
            <a:off x="2764302" y="2229582"/>
            <a:ext cx="952779" cy="262254"/>
          </a:xfrm>
          <a:prstGeom prst="rect">
            <a:avLst/>
          </a:prstGeom>
          <a:noFill/>
        </p:spPr>
        <p:txBody>
          <a:bodyPr wrap="square" rtlCol="0">
            <a:spAutoFit/>
          </a:bodyPr>
          <a:lstStyle/>
          <a:p>
            <a:pPr algn="ctr"/>
            <a:r>
              <a:rPr lang="sv-SE" sz="1100" b="1"/>
              <a:t>TOTALT</a:t>
            </a:r>
          </a:p>
        </p:txBody>
      </p:sp>
      <p:sp>
        <p:nvSpPr>
          <p:cNvPr id="16" name="textruta 15">
            <a:extLst>
              <a:ext uri="{FF2B5EF4-FFF2-40B4-BE49-F238E27FC236}">
                <a16:creationId xmlns:a16="http://schemas.microsoft.com/office/drawing/2014/main" id="{374A20F3-9B0E-1B4A-8025-80FEF44E68D1}"/>
              </a:ext>
            </a:extLst>
          </p:cNvPr>
          <p:cNvSpPr txBox="1"/>
          <p:nvPr/>
        </p:nvSpPr>
        <p:spPr>
          <a:xfrm>
            <a:off x="8043423" y="1708812"/>
            <a:ext cx="2627965" cy="261610"/>
          </a:xfrm>
          <a:prstGeom prst="rect">
            <a:avLst/>
          </a:prstGeom>
          <a:noFill/>
        </p:spPr>
        <p:txBody>
          <a:bodyPr wrap="square" rtlCol="0">
            <a:spAutoFit/>
          </a:bodyPr>
          <a:lstStyle/>
          <a:p>
            <a:pPr algn="ctr"/>
            <a:r>
              <a:rPr lang="sv-SE" sz="1100" b="1"/>
              <a:t>PER VERKSAMHETSOMRÅDE 2024</a:t>
            </a:r>
          </a:p>
        </p:txBody>
      </p:sp>
      <p:sp>
        <p:nvSpPr>
          <p:cNvPr id="5" name="textruta 4">
            <a:extLst>
              <a:ext uri="{FF2B5EF4-FFF2-40B4-BE49-F238E27FC236}">
                <a16:creationId xmlns:a16="http://schemas.microsoft.com/office/drawing/2014/main" id="{474CB9D1-A899-0F4E-B602-2819E4AA1727}"/>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731676" cy="514662"/>
          </a:xfrm>
        </p:spPr>
        <p:txBody>
          <a:bodyPr/>
          <a:lstStyle/>
          <a:p>
            <a:r>
              <a:rPr lang="sv-SE"/>
              <a:t>53 procent av m</a:t>
            </a:r>
            <a:r>
              <a:rPr lang="sv-SE" sz="2000"/>
              <a:t>edlemsföretagen har en IT-kostnad </a:t>
            </a:r>
            <a:r>
              <a:rPr lang="sv-SE"/>
              <a:t>över 4</a:t>
            </a:r>
            <a:r>
              <a:rPr lang="sv-SE" sz="2000"/>
              <a:t> procent av </a:t>
            </a:r>
            <a:r>
              <a:rPr lang="sv-SE"/>
              <a:t>de </a:t>
            </a:r>
            <a:r>
              <a:rPr lang="sv-SE" sz="2000"/>
              <a:t>totala kostnaderna</a:t>
            </a:r>
            <a:r>
              <a:rPr lang="sv-SE"/>
              <a:t> </a:t>
            </a:r>
            <a:endParaRPr lang="sv-SE" sz="200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8731519" cy="590422"/>
          </a:xfrm>
        </p:spPr>
        <p:txBody>
          <a:bodyPr/>
          <a:lstStyle/>
          <a:p>
            <a:r>
              <a:rPr lang="sv-SE" b="1"/>
              <a:t>IT-kostnader</a:t>
            </a:r>
            <a:br>
              <a:rPr lang="sv-SE"/>
            </a:br>
            <a:r>
              <a:rPr lang="sv-SE"/>
              <a:t> Procent av totala kostnaderna, totalt och fördelat per verksamhetsområde </a:t>
            </a:r>
          </a:p>
        </p:txBody>
      </p:sp>
      <p:sp>
        <p:nvSpPr>
          <p:cNvPr id="10" name="Platshållare för sidfot 9">
            <a:extLst>
              <a:ext uri="{FF2B5EF4-FFF2-40B4-BE49-F238E27FC236}">
                <a16:creationId xmlns:a16="http://schemas.microsoft.com/office/drawing/2014/main" id="{032063A7-3A72-884D-AE9D-9EDF432D934F}"/>
              </a:ext>
            </a:extLst>
          </p:cNvPr>
          <p:cNvSpPr>
            <a:spLocks noGrp="1"/>
          </p:cNvSpPr>
          <p:nvPr>
            <p:ph type="ftr" sz="quarter" idx="11"/>
          </p:nvPr>
        </p:nvSpPr>
        <p:spPr/>
        <p:txBody>
          <a:bodyPr/>
          <a:lstStyle/>
          <a:p>
            <a:r>
              <a:rPr lang="sv-SE"/>
              <a:t>Insikt 2026 |</a:t>
            </a:r>
          </a:p>
        </p:txBody>
      </p:sp>
      <p:sp>
        <p:nvSpPr>
          <p:cNvPr id="11" name="Platshållare för bildnummer 10">
            <a:extLst>
              <a:ext uri="{FF2B5EF4-FFF2-40B4-BE49-F238E27FC236}">
                <a16:creationId xmlns:a16="http://schemas.microsoft.com/office/drawing/2014/main" id="{A9FF817B-A545-4447-B071-EDAC8282D821}"/>
              </a:ext>
            </a:extLst>
          </p:cNvPr>
          <p:cNvSpPr>
            <a:spLocks noGrp="1"/>
          </p:cNvSpPr>
          <p:nvPr>
            <p:ph type="sldNum" sz="quarter" idx="12"/>
          </p:nvPr>
        </p:nvSpPr>
        <p:spPr/>
        <p:txBody>
          <a:bodyPr/>
          <a:lstStyle/>
          <a:p>
            <a:fld id="{AE086683-F536-42AB-ABBC-F4803DFE8DBC}" type="slidenum">
              <a:rPr lang="sv-SE" smtClean="0"/>
              <a:t>39</a:t>
            </a:fld>
            <a:endParaRPr lang="sv-SE"/>
          </a:p>
        </p:txBody>
      </p:sp>
      <p:sp>
        <p:nvSpPr>
          <p:cNvPr id="9" name="textruta 8">
            <a:extLst>
              <a:ext uri="{FF2B5EF4-FFF2-40B4-BE49-F238E27FC236}">
                <a16:creationId xmlns:a16="http://schemas.microsoft.com/office/drawing/2014/main" id="{F7413462-BB88-DB44-8CE8-A86412D3B2B8}"/>
              </a:ext>
            </a:extLst>
          </p:cNvPr>
          <p:cNvSpPr txBox="1"/>
          <p:nvPr/>
        </p:nvSpPr>
        <p:spPr>
          <a:xfrm>
            <a:off x="4112511" y="6272598"/>
            <a:ext cx="3960366" cy="338554"/>
          </a:xfrm>
          <a:prstGeom prst="rect">
            <a:avLst/>
          </a:prstGeom>
        </p:spPr>
        <p:txBody>
          <a:bodyPr wrap="square">
            <a:spAutoFit/>
          </a:bodyPr>
          <a:lstStyle>
            <a:defPPr>
              <a:defRPr lang="sv-SE"/>
            </a:defPPr>
            <a:lvl1pPr algn="ctr">
              <a:defRPr sz="700"/>
            </a:lvl1pPr>
          </a:lstStyle>
          <a:p>
            <a:r>
              <a:rPr lang="sv-SE"/>
              <a:t>IT-kostnader inkluderar totala kostnaderna för driften av företagets IT-anläggningar,</a:t>
            </a:r>
            <a:br>
              <a:rPr lang="sv-SE"/>
            </a:br>
            <a:r>
              <a:rPr lang="sv-SE"/>
              <a:t> investeringar i hårdvara, mjukvara, underhåll samt licenser</a:t>
            </a:r>
          </a:p>
        </p:txBody>
      </p:sp>
      <p:sp>
        <p:nvSpPr>
          <p:cNvPr id="50" name="Höger klammerparentes 49">
            <a:extLst>
              <a:ext uri="{FF2B5EF4-FFF2-40B4-BE49-F238E27FC236}">
                <a16:creationId xmlns:a16="http://schemas.microsoft.com/office/drawing/2014/main" id="{C71FE120-36E5-F448-BBBA-96E528ADA765}"/>
              </a:ext>
            </a:extLst>
          </p:cNvPr>
          <p:cNvSpPr/>
          <p:nvPr/>
        </p:nvSpPr>
        <p:spPr>
          <a:xfrm rot="16200000">
            <a:off x="3174796" y="1645464"/>
            <a:ext cx="165502" cy="2821168"/>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1" name="textruta 50">
            <a:extLst>
              <a:ext uri="{FF2B5EF4-FFF2-40B4-BE49-F238E27FC236}">
                <a16:creationId xmlns:a16="http://schemas.microsoft.com/office/drawing/2014/main" id="{70D4C98E-C78F-664C-A9B5-B3E9B6792F8D}"/>
              </a:ext>
            </a:extLst>
          </p:cNvPr>
          <p:cNvSpPr txBox="1"/>
          <p:nvPr/>
        </p:nvSpPr>
        <p:spPr>
          <a:xfrm>
            <a:off x="2401193" y="2452533"/>
            <a:ext cx="1761135" cy="507831"/>
          </a:xfrm>
          <a:prstGeom prst="rect">
            <a:avLst/>
          </a:prstGeom>
          <a:noFill/>
        </p:spPr>
        <p:txBody>
          <a:bodyPr wrap="square" rtlCol="0">
            <a:spAutoFit/>
          </a:bodyPr>
          <a:lstStyle/>
          <a:p>
            <a:pPr algn="ctr"/>
            <a:r>
              <a:rPr lang="sv-SE" sz="900" i="1"/>
              <a:t>Andel företag med </a:t>
            </a:r>
            <a:r>
              <a:rPr lang="sv-SE" sz="900" i="1" err="1"/>
              <a:t>it-kostnader</a:t>
            </a:r>
            <a:r>
              <a:rPr lang="sv-SE" sz="900" i="1"/>
              <a:t> över 4% av totala kostnaderna </a:t>
            </a:r>
          </a:p>
          <a:p>
            <a:pPr algn="ctr"/>
            <a:r>
              <a:rPr lang="sv-SE" sz="900" b="1" i="1"/>
              <a:t>53% </a:t>
            </a:r>
            <a:r>
              <a:rPr lang="sv-SE" sz="900" i="1"/>
              <a:t>(54%)</a:t>
            </a:r>
            <a:endParaRPr lang="sv-SE" sz="900"/>
          </a:p>
        </p:txBody>
      </p:sp>
      <p:sp>
        <p:nvSpPr>
          <p:cNvPr id="19" name="Ned 18">
            <a:extLst>
              <a:ext uri="{FF2B5EF4-FFF2-40B4-BE49-F238E27FC236}">
                <a16:creationId xmlns:a16="http://schemas.microsoft.com/office/drawing/2014/main" id="{CD84F6F0-3202-5748-A12B-A6FBB6A552D9}"/>
              </a:ext>
            </a:extLst>
          </p:cNvPr>
          <p:cNvSpPr/>
          <p:nvPr/>
        </p:nvSpPr>
        <p:spPr>
          <a:xfrm>
            <a:off x="2234708" y="255845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3D6BFCA0-0FA1-B1C5-F98B-180F97E4F29F}"/>
              </a:ext>
            </a:extLst>
          </p:cNvPr>
          <p:cNvGraphicFramePr>
            <a:graphicFrameLocks/>
          </p:cNvGraphicFramePr>
          <p:nvPr>
            <p:extLst>
              <p:ext uri="{D42A27DB-BD31-4B8C-83A1-F6EECF244321}">
                <p14:modId xmlns:p14="http://schemas.microsoft.com/office/powerpoint/2010/main" val="4114741838"/>
              </p:ext>
            </p:extLst>
          </p:nvPr>
        </p:nvGraphicFramePr>
        <p:xfrm>
          <a:off x="533909" y="2887454"/>
          <a:ext cx="5413566" cy="3056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98C04CE7-7D3A-8AC9-AF0E-10F2DF2F7FC9}"/>
              </a:ext>
            </a:extLst>
          </p:cNvPr>
          <p:cNvGraphicFramePr>
            <a:graphicFrameLocks/>
          </p:cNvGraphicFramePr>
          <p:nvPr>
            <p:extLst>
              <p:ext uri="{D42A27DB-BD31-4B8C-83A1-F6EECF244321}">
                <p14:modId xmlns:p14="http://schemas.microsoft.com/office/powerpoint/2010/main" val="1089263217"/>
              </p:ext>
            </p:extLst>
          </p:nvPr>
        </p:nvGraphicFramePr>
        <p:xfrm>
          <a:off x="6092694" y="2266601"/>
          <a:ext cx="5965956" cy="36467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3167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34" name="Bildobjekt 33">
            <a:extLst>
              <a:ext uri="{FF2B5EF4-FFF2-40B4-BE49-F238E27FC236}">
                <a16:creationId xmlns:a16="http://schemas.microsoft.com/office/drawing/2014/main" id="{3D6116B6-A1B0-5502-A088-4E15E398D194}"/>
              </a:ext>
            </a:extLst>
          </p:cNvPr>
          <p:cNvPicPr>
            <a:picLocks noChangeAspect="1"/>
          </p:cNvPicPr>
          <p:nvPr/>
        </p:nvPicPr>
        <p:blipFill>
          <a:blip r:embed="rId2"/>
          <a:srcRect/>
          <a:stretch>
            <a:fillRect/>
          </a:stretch>
        </p:blipFill>
        <p:spPr>
          <a:xfrm rot="5730244">
            <a:off x="3865232" y="2606342"/>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pic>
        <p:nvPicPr>
          <p:cNvPr id="32" name="Bildobjekt 31">
            <a:extLst>
              <a:ext uri="{FF2B5EF4-FFF2-40B4-BE49-F238E27FC236}">
                <a16:creationId xmlns:a16="http://schemas.microsoft.com/office/drawing/2014/main" id="{9C8F2601-202A-D7EE-5527-99A3E80B2B46}"/>
              </a:ext>
            </a:extLst>
          </p:cNvPr>
          <p:cNvPicPr>
            <a:picLocks noChangeAspect="1"/>
          </p:cNvPicPr>
          <p:nvPr/>
        </p:nvPicPr>
        <p:blipFill>
          <a:blip r:embed="rId2"/>
          <a:srcRect/>
          <a:stretch>
            <a:fillRect/>
          </a:stretch>
        </p:blipFill>
        <p:spPr>
          <a:xfrm rot="9748730">
            <a:off x="6592105" y="2134086"/>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sp>
        <p:nvSpPr>
          <p:cNvPr id="10" name="Rektangel 9">
            <a:extLst>
              <a:ext uri="{FF2B5EF4-FFF2-40B4-BE49-F238E27FC236}">
                <a16:creationId xmlns:a16="http://schemas.microsoft.com/office/drawing/2014/main" id="{52211E43-9626-2B47-9603-6CA8DDF930F5}"/>
              </a:ext>
            </a:extLst>
          </p:cNvPr>
          <p:cNvSpPr/>
          <p:nvPr/>
        </p:nvSpPr>
        <p:spPr>
          <a:xfrm>
            <a:off x="8365227" y="-2292"/>
            <a:ext cx="3826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BC45757-BA99-624B-AB8E-7B6B788DC17E}"/>
              </a:ext>
            </a:extLst>
          </p:cNvPr>
          <p:cNvSpPr>
            <a:spLocks noGrp="1"/>
          </p:cNvSpPr>
          <p:nvPr>
            <p:ph type="title"/>
          </p:nvPr>
        </p:nvSpPr>
        <p:spPr/>
        <p:txBody>
          <a:bodyPr/>
          <a:lstStyle/>
          <a:p>
            <a:r>
              <a:rPr lang="sv-SE"/>
              <a:t>Innehåll</a:t>
            </a:r>
          </a:p>
        </p:txBody>
      </p:sp>
      <p:sp>
        <p:nvSpPr>
          <p:cNvPr id="6" name="Platshållare för sidfot 5">
            <a:extLst>
              <a:ext uri="{FF2B5EF4-FFF2-40B4-BE49-F238E27FC236}">
                <a16:creationId xmlns:a16="http://schemas.microsoft.com/office/drawing/2014/main" id="{902078B0-026B-6446-A790-C7997F6DCA89}"/>
              </a:ext>
            </a:extLst>
          </p:cNvPr>
          <p:cNvSpPr>
            <a:spLocks noGrp="1"/>
          </p:cNvSpPr>
          <p:nvPr>
            <p:ph type="ftr" sz="quarter" idx="11"/>
          </p:nvPr>
        </p:nvSpPr>
        <p:spPr/>
        <p:txBody>
          <a:bodyPr/>
          <a:lstStyle/>
          <a:p>
            <a:r>
              <a:rPr lang="sv-SE"/>
              <a:t>Insikt 2026 |</a:t>
            </a:r>
          </a:p>
        </p:txBody>
      </p:sp>
      <p:sp>
        <p:nvSpPr>
          <p:cNvPr id="7" name="Platshållare för bildnummer 6">
            <a:extLst>
              <a:ext uri="{FF2B5EF4-FFF2-40B4-BE49-F238E27FC236}">
                <a16:creationId xmlns:a16="http://schemas.microsoft.com/office/drawing/2014/main" id="{99752D1B-FD88-D046-892A-A6FFBC9BC2A4}"/>
              </a:ext>
            </a:extLst>
          </p:cNvPr>
          <p:cNvSpPr>
            <a:spLocks noGrp="1"/>
          </p:cNvSpPr>
          <p:nvPr>
            <p:ph type="sldNum" sz="quarter" idx="12"/>
          </p:nvPr>
        </p:nvSpPr>
        <p:spPr/>
        <p:txBody>
          <a:bodyPr/>
          <a:lstStyle/>
          <a:p>
            <a:fld id="{AE086683-F536-42AB-ABBC-F4803DFE8DBC}" type="slidenum">
              <a:rPr lang="sv-SE" smtClean="0"/>
              <a:t>4</a:t>
            </a:fld>
            <a:endParaRPr lang="sv-SE"/>
          </a:p>
        </p:txBody>
      </p:sp>
      <p:sp>
        <p:nvSpPr>
          <p:cNvPr id="11" name="textruta 10">
            <a:extLst>
              <a:ext uri="{FF2B5EF4-FFF2-40B4-BE49-F238E27FC236}">
                <a16:creationId xmlns:a16="http://schemas.microsoft.com/office/drawing/2014/main" id="{6E70DF0C-2446-FC4B-90D2-42EF580AA441}"/>
              </a:ext>
            </a:extLst>
          </p:cNvPr>
          <p:cNvSpPr txBox="1"/>
          <p:nvPr/>
        </p:nvSpPr>
        <p:spPr>
          <a:xfrm>
            <a:off x="415787" y="1046956"/>
            <a:ext cx="8264574" cy="400110"/>
          </a:xfrm>
          <a:prstGeom prst="rect">
            <a:avLst/>
          </a:prstGeom>
          <a:noFill/>
        </p:spPr>
        <p:txBody>
          <a:bodyPr wrap="square" rtlCol="0">
            <a:spAutoFit/>
          </a:bodyPr>
          <a:lstStyle/>
          <a:p>
            <a:r>
              <a:rPr lang="sv-SE" sz="2000"/>
              <a:t>Innovationsföretagen – </a:t>
            </a:r>
            <a:r>
              <a:rPr lang="sv-SE" sz="2000" b="1">
                <a:latin typeface="Arial Black" panose="020B0604020202020204" pitchFamily="34" charset="0"/>
                <a:cs typeface="Arial Black" panose="020B0604020202020204" pitchFamily="34" charset="0"/>
              </a:rPr>
              <a:t>Vi skapar möjligheterna </a:t>
            </a:r>
          </a:p>
        </p:txBody>
      </p:sp>
      <p:grpSp>
        <p:nvGrpSpPr>
          <p:cNvPr id="13" name="Grupp 12">
            <a:extLst>
              <a:ext uri="{FF2B5EF4-FFF2-40B4-BE49-F238E27FC236}">
                <a16:creationId xmlns:a16="http://schemas.microsoft.com/office/drawing/2014/main" id="{52B96E06-29A4-0727-F18D-E9C657895DC4}"/>
              </a:ext>
            </a:extLst>
          </p:cNvPr>
          <p:cNvGrpSpPr/>
          <p:nvPr/>
        </p:nvGrpSpPr>
        <p:grpSpPr>
          <a:xfrm>
            <a:off x="907530" y="2030286"/>
            <a:ext cx="1803440" cy="2568233"/>
            <a:chOff x="510796" y="2419826"/>
            <a:chExt cx="1983784" cy="2825056"/>
          </a:xfrm>
        </p:grpSpPr>
        <p:pic>
          <p:nvPicPr>
            <p:cNvPr id="29" name="Bildobjekt 28">
              <a:extLst>
                <a:ext uri="{FF2B5EF4-FFF2-40B4-BE49-F238E27FC236}">
                  <a16:creationId xmlns:a16="http://schemas.microsoft.com/office/drawing/2014/main" id="{B872570A-E131-5A46-8316-C841682810C0}"/>
                </a:ext>
              </a:extLst>
            </p:cNvPr>
            <p:cNvPicPr>
              <a:picLocks noChangeAspect="1"/>
            </p:cNvPicPr>
            <p:nvPr/>
          </p:nvPicPr>
          <p:blipFill rotWithShape="1">
            <a:blip r:embed="rId3">
              <a:extLst>
                <a:ext uri="{28A0092B-C50C-407E-A947-70E740481C1C}">
                  <a14:useLocalDpi xmlns:a14="http://schemas.microsoft.com/office/drawing/2010/main" val="0"/>
                </a:ext>
              </a:extLst>
            </a:blip>
            <a:srcRect l="10144" r="10144"/>
            <a:stretch/>
          </p:blipFill>
          <p:spPr>
            <a:xfrm>
              <a:off x="510796" y="2419826"/>
              <a:ext cx="1983784" cy="1642550"/>
            </a:xfrm>
            <a:prstGeom prst="rect">
              <a:avLst/>
            </a:prstGeom>
            <a:effectLst>
              <a:outerShdw blurRad="50800" dist="38100" dir="2700000" algn="tl" rotWithShape="0">
                <a:prstClr val="black">
                  <a:alpha val="40000"/>
                </a:prstClr>
              </a:outerShdw>
            </a:effectLst>
          </p:spPr>
        </p:pic>
        <p:sp>
          <p:nvSpPr>
            <p:cNvPr id="20" name="Platshållare för innehåll 2">
              <a:extLst>
                <a:ext uri="{FF2B5EF4-FFF2-40B4-BE49-F238E27FC236}">
                  <a16:creationId xmlns:a16="http://schemas.microsoft.com/office/drawing/2014/main" id="{2EB1B238-E95F-F74A-9068-6E2686BEA278}"/>
                </a:ext>
              </a:extLst>
            </p:cNvPr>
            <p:cNvSpPr txBox="1">
              <a:spLocks/>
            </p:cNvSpPr>
            <p:nvPr/>
          </p:nvSpPr>
          <p:spPr>
            <a:xfrm>
              <a:off x="51079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s.5</a:t>
              </a:r>
            </a:p>
            <a:p>
              <a:pPr marL="0" indent="0">
                <a:spcBef>
                  <a:spcPts val="0"/>
                </a:spcBef>
                <a:spcAft>
                  <a:spcPts val="1200"/>
                </a:spcAft>
                <a:buClr>
                  <a:schemeClr val="tx1"/>
                </a:buClr>
                <a:buNone/>
              </a:pPr>
              <a:r>
                <a:rPr lang="sv-SE" sz="1200"/>
                <a:t>Affärsmodeller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4" name="Grupp 13">
            <a:extLst>
              <a:ext uri="{FF2B5EF4-FFF2-40B4-BE49-F238E27FC236}">
                <a16:creationId xmlns:a16="http://schemas.microsoft.com/office/drawing/2014/main" id="{3EFEA191-F86F-9653-1CA3-1C91F48B1EFB}"/>
              </a:ext>
            </a:extLst>
          </p:cNvPr>
          <p:cNvGrpSpPr/>
          <p:nvPr/>
        </p:nvGrpSpPr>
        <p:grpSpPr>
          <a:xfrm>
            <a:off x="3093948" y="3426836"/>
            <a:ext cx="1809107" cy="2573360"/>
            <a:chOff x="2819911" y="2414186"/>
            <a:chExt cx="1990018" cy="2830696"/>
          </a:xfrm>
        </p:grpSpPr>
        <p:pic>
          <p:nvPicPr>
            <p:cNvPr id="8" name="Bildobjekt 7" descr="En bild som visar inomhus, vägg, person, person&#10;&#10;Automatiskt genererad beskrivning">
              <a:extLst>
                <a:ext uri="{FF2B5EF4-FFF2-40B4-BE49-F238E27FC236}">
                  <a16:creationId xmlns:a16="http://schemas.microsoft.com/office/drawing/2014/main" id="{BD505905-6A54-7C05-E317-0FB7F8EA2A78}"/>
                </a:ext>
              </a:extLst>
            </p:cNvPr>
            <p:cNvPicPr>
              <a:picLocks noChangeAspect="1"/>
            </p:cNvPicPr>
            <p:nvPr/>
          </p:nvPicPr>
          <p:blipFill rotWithShape="1">
            <a:blip r:embed="rId5">
              <a:extLst>
                <a:ext uri="{28A0092B-C50C-407E-A947-70E740481C1C}">
                  <a14:useLocalDpi xmlns:a14="http://schemas.microsoft.com/office/drawing/2010/main" val="0"/>
                </a:ext>
              </a:extLst>
            </a:blip>
            <a:srcRect l="13155" t="37" r="6381" b="-171"/>
            <a:stretch/>
          </p:blipFill>
          <p:spPr>
            <a:xfrm>
              <a:off x="2819911" y="2414186"/>
              <a:ext cx="1990018" cy="1651009"/>
            </a:xfrm>
            <a:prstGeom prst="rect">
              <a:avLst/>
            </a:prstGeom>
            <a:effectLst>
              <a:outerShdw blurRad="50800" dist="38100" dir="2700000" algn="tl" rotWithShape="0">
                <a:prstClr val="black">
                  <a:alpha val="40000"/>
                </a:prstClr>
              </a:outerShdw>
            </a:effectLst>
          </p:spPr>
        </p:pic>
        <p:sp>
          <p:nvSpPr>
            <p:cNvPr id="21" name="Platshållare för innehåll 2">
              <a:extLst>
                <a:ext uri="{FF2B5EF4-FFF2-40B4-BE49-F238E27FC236}">
                  <a16:creationId xmlns:a16="http://schemas.microsoft.com/office/drawing/2014/main" id="{FF00716B-59FF-F24D-90C1-AE071857B803}"/>
                </a:ext>
              </a:extLst>
            </p:cNvPr>
            <p:cNvSpPr txBox="1">
              <a:spLocks/>
            </p:cNvSpPr>
            <p:nvPr/>
          </p:nvSpPr>
          <p:spPr>
            <a:xfrm>
              <a:off x="282614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s.17</a:t>
              </a:r>
            </a:p>
            <a:p>
              <a:pPr marL="0" indent="0">
                <a:spcBef>
                  <a:spcPts val="0"/>
                </a:spcBef>
                <a:spcAft>
                  <a:spcPts val="1200"/>
                </a:spcAft>
                <a:buClr>
                  <a:schemeClr val="tx1"/>
                </a:buClr>
                <a:buNone/>
              </a:pPr>
              <a:r>
                <a:rPr lang="sv-SE" sz="1200"/>
                <a:t>Kunder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5" name="Grupp 14">
            <a:extLst>
              <a:ext uri="{FF2B5EF4-FFF2-40B4-BE49-F238E27FC236}">
                <a16:creationId xmlns:a16="http://schemas.microsoft.com/office/drawing/2014/main" id="{DA836429-7817-EE46-0264-9C5D1DB7FB3D}"/>
              </a:ext>
            </a:extLst>
          </p:cNvPr>
          <p:cNvGrpSpPr/>
          <p:nvPr/>
        </p:nvGrpSpPr>
        <p:grpSpPr>
          <a:xfrm>
            <a:off x="5286033" y="2027302"/>
            <a:ext cx="1809107" cy="2571075"/>
            <a:chOff x="5135261" y="2416700"/>
            <a:chExt cx="1990018" cy="2828182"/>
          </a:xfrm>
        </p:grpSpPr>
        <p:pic>
          <p:nvPicPr>
            <p:cNvPr id="33" name="Bildobjekt 32">
              <a:extLst>
                <a:ext uri="{FF2B5EF4-FFF2-40B4-BE49-F238E27FC236}">
                  <a16:creationId xmlns:a16="http://schemas.microsoft.com/office/drawing/2014/main" id="{A5391EDC-246A-C34C-A1C6-4B438478E830}"/>
                </a:ext>
              </a:extLst>
            </p:cNvPr>
            <p:cNvPicPr>
              <a:picLocks noChangeAspect="1"/>
            </p:cNvPicPr>
            <p:nvPr/>
          </p:nvPicPr>
          <p:blipFill rotWithShape="1">
            <a:blip r:embed="rId6">
              <a:extLst>
                <a:ext uri="{28A0092B-C50C-407E-A947-70E740481C1C}">
                  <a14:useLocalDpi xmlns:a14="http://schemas.microsoft.com/office/drawing/2010/main" val="0"/>
                </a:ext>
              </a:extLst>
            </a:blip>
            <a:srcRect l="10055" r="10055"/>
            <a:stretch/>
          </p:blipFill>
          <p:spPr>
            <a:xfrm>
              <a:off x="5141495" y="2416700"/>
              <a:ext cx="1983784" cy="1648802"/>
            </a:xfrm>
            <a:prstGeom prst="rect">
              <a:avLst/>
            </a:prstGeom>
            <a:effectLst>
              <a:outerShdw blurRad="50800" dist="38100" dir="2700000" algn="tl" rotWithShape="0">
                <a:prstClr val="black">
                  <a:alpha val="40000"/>
                </a:prstClr>
              </a:outerShdw>
            </a:effectLst>
          </p:spPr>
        </p:pic>
        <p:sp>
          <p:nvSpPr>
            <p:cNvPr id="22" name="Platshållare för innehåll 2">
              <a:extLst>
                <a:ext uri="{FF2B5EF4-FFF2-40B4-BE49-F238E27FC236}">
                  <a16:creationId xmlns:a16="http://schemas.microsoft.com/office/drawing/2014/main" id="{955FED0C-DACC-E445-B43B-7C03DCD928A1}"/>
                </a:ext>
              </a:extLst>
            </p:cNvPr>
            <p:cNvSpPr txBox="1">
              <a:spLocks/>
            </p:cNvSpPr>
            <p:nvPr/>
          </p:nvSpPr>
          <p:spPr>
            <a:xfrm>
              <a:off x="5135261"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s.29</a:t>
              </a:r>
            </a:p>
            <a:p>
              <a:pPr marL="0" indent="0">
                <a:spcBef>
                  <a:spcPts val="0"/>
                </a:spcBef>
                <a:spcAft>
                  <a:spcPts val="1200"/>
                </a:spcAft>
                <a:buClr>
                  <a:schemeClr val="tx1"/>
                </a:buClr>
                <a:buNone/>
              </a:pPr>
              <a:r>
                <a:rPr lang="sv-SE" sz="1200"/>
                <a:t>Medarbetare</a:t>
              </a: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sp>
        <p:nvSpPr>
          <p:cNvPr id="23" name="Platshållare för innehåll 2">
            <a:extLst>
              <a:ext uri="{FF2B5EF4-FFF2-40B4-BE49-F238E27FC236}">
                <a16:creationId xmlns:a16="http://schemas.microsoft.com/office/drawing/2014/main" id="{AFD4E3C5-8563-6C49-8EC1-B2E8B54B7503}"/>
              </a:ext>
            </a:extLst>
          </p:cNvPr>
          <p:cNvSpPr txBox="1">
            <a:spLocks/>
          </p:cNvSpPr>
          <p:nvPr/>
        </p:nvSpPr>
        <p:spPr>
          <a:xfrm>
            <a:off x="9677105" y="3376245"/>
            <a:ext cx="1669539" cy="78608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1400" b="1">
                <a:latin typeface="Arial Black" panose="020B0604020202020204" pitchFamily="34" charset="0"/>
                <a:cs typeface="Arial Black" panose="020B0604020202020204" pitchFamily="34" charset="0"/>
              </a:rPr>
              <a:t>Separat rapport</a:t>
            </a:r>
          </a:p>
          <a:p>
            <a:pPr marL="0" indent="0">
              <a:spcBef>
                <a:spcPts val="0"/>
              </a:spcBef>
              <a:spcAft>
                <a:spcPts val="1200"/>
              </a:spcAft>
              <a:buClr>
                <a:schemeClr val="tx1"/>
              </a:buClr>
              <a:buNone/>
            </a:pPr>
            <a:r>
              <a:rPr lang="sv-SE" sz="1200"/>
              <a:t>Temafrågor Kompetens-försörjning</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nvGrpSpPr>
          <p:cNvPr id="16" name="Grupp 15">
            <a:extLst>
              <a:ext uri="{FF2B5EF4-FFF2-40B4-BE49-F238E27FC236}">
                <a16:creationId xmlns:a16="http://schemas.microsoft.com/office/drawing/2014/main" id="{5048C904-05BE-739B-AC44-1BA17F512573}"/>
              </a:ext>
            </a:extLst>
          </p:cNvPr>
          <p:cNvGrpSpPr/>
          <p:nvPr/>
        </p:nvGrpSpPr>
        <p:grpSpPr>
          <a:xfrm>
            <a:off x="7478118" y="3426708"/>
            <a:ext cx="1803439" cy="2570795"/>
            <a:chOff x="7456845" y="2417007"/>
            <a:chExt cx="1983783" cy="2827875"/>
          </a:xfrm>
        </p:grpSpPr>
        <p:pic>
          <p:nvPicPr>
            <p:cNvPr id="38" name="Bildobjekt 37">
              <a:extLst>
                <a:ext uri="{FF2B5EF4-FFF2-40B4-BE49-F238E27FC236}">
                  <a16:creationId xmlns:a16="http://schemas.microsoft.com/office/drawing/2014/main" id="{784AFD11-34C4-C849-AA3E-A123111138B7}"/>
                </a:ext>
              </a:extLst>
            </p:cNvPr>
            <p:cNvPicPr>
              <a:picLocks noChangeAspect="1"/>
            </p:cNvPicPr>
            <p:nvPr/>
          </p:nvPicPr>
          <p:blipFill rotWithShape="1">
            <a:blip r:embed="rId7">
              <a:extLst>
                <a:ext uri="{28A0092B-C50C-407E-A947-70E740481C1C}">
                  <a14:useLocalDpi xmlns:a14="http://schemas.microsoft.com/office/drawing/2010/main" val="0"/>
                </a:ext>
              </a:extLst>
            </a:blip>
            <a:srcRect l="9880" r="9880"/>
            <a:stretch/>
          </p:blipFill>
          <p:spPr>
            <a:xfrm>
              <a:off x="7456845" y="2417007"/>
              <a:ext cx="1983783" cy="1648189"/>
            </a:xfrm>
            <a:prstGeom prst="rect">
              <a:avLst/>
            </a:prstGeom>
            <a:effectLst>
              <a:outerShdw blurRad="50800" dist="38100" dir="2700000" algn="tl" rotWithShape="0">
                <a:prstClr val="black">
                  <a:alpha val="40000"/>
                </a:prstClr>
              </a:outerShdw>
            </a:effectLst>
          </p:spPr>
        </p:pic>
        <p:sp>
          <p:nvSpPr>
            <p:cNvPr id="24" name="Platshållare för innehåll 2">
              <a:extLst>
                <a:ext uri="{FF2B5EF4-FFF2-40B4-BE49-F238E27FC236}">
                  <a16:creationId xmlns:a16="http://schemas.microsoft.com/office/drawing/2014/main" id="{F48BA4CD-F3D7-2F43-816C-FF4CF72B49FD}"/>
                </a:ext>
              </a:extLst>
            </p:cNvPr>
            <p:cNvSpPr txBox="1">
              <a:spLocks/>
            </p:cNvSpPr>
            <p:nvPr/>
          </p:nvSpPr>
          <p:spPr>
            <a:xfrm>
              <a:off x="7456845"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s.37</a:t>
              </a:r>
            </a:p>
            <a:p>
              <a:pPr marL="0" indent="0">
                <a:spcBef>
                  <a:spcPts val="0"/>
                </a:spcBef>
                <a:spcAft>
                  <a:spcPts val="1200"/>
                </a:spcAft>
                <a:buClr>
                  <a:schemeClr val="tx1"/>
                </a:buClr>
                <a:buNone/>
              </a:pPr>
              <a:r>
                <a:rPr lang="sv-SE" sz="1200"/>
                <a:t>Appendix</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pic>
        <p:nvPicPr>
          <p:cNvPr id="19" name="Bildobjekt 18">
            <a:extLst>
              <a:ext uri="{FF2B5EF4-FFF2-40B4-BE49-F238E27FC236}">
                <a16:creationId xmlns:a16="http://schemas.microsoft.com/office/drawing/2014/main" id="{EB5024D3-B0E4-3DB9-4F49-2A893AB3E6B0}"/>
              </a:ext>
            </a:extLst>
          </p:cNvPr>
          <p:cNvPicPr>
            <a:picLocks noChangeAspect="1"/>
          </p:cNvPicPr>
          <p:nvPr/>
        </p:nvPicPr>
        <p:blipFill rotWithShape="1">
          <a:blip r:embed="rId8"/>
          <a:srcRect t="45561" b="21669"/>
          <a:stretch/>
        </p:blipFill>
        <p:spPr>
          <a:xfrm rot="7263365">
            <a:off x="2454888" y="2576661"/>
            <a:ext cx="1223313" cy="915745"/>
          </a:xfrm>
          <a:prstGeom prst="rect">
            <a:avLst/>
          </a:prstGeom>
        </p:spPr>
      </p:pic>
      <p:pic>
        <p:nvPicPr>
          <p:cNvPr id="27" name="Bildobjekt 26">
            <a:extLst>
              <a:ext uri="{FF2B5EF4-FFF2-40B4-BE49-F238E27FC236}">
                <a16:creationId xmlns:a16="http://schemas.microsoft.com/office/drawing/2014/main" id="{2889709D-8C13-9957-3ADB-4EE274BDD682}"/>
              </a:ext>
            </a:extLst>
          </p:cNvPr>
          <p:cNvPicPr>
            <a:picLocks noChangeAspect="1"/>
          </p:cNvPicPr>
          <p:nvPr/>
        </p:nvPicPr>
        <p:blipFill rotWithShape="1">
          <a:blip r:embed="rId8"/>
          <a:srcRect t="45561" b="21669"/>
          <a:stretch/>
        </p:blipFill>
        <p:spPr>
          <a:xfrm rot="2235857">
            <a:off x="8669902" y="2576661"/>
            <a:ext cx="1223313" cy="915745"/>
          </a:xfrm>
          <a:prstGeom prst="rect">
            <a:avLst/>
          </a:prstGeom>
        </p:spPr>
      </p:pic>
      <p:pic>
        <p:nvPicPr>
          <p:cNvPr id="4" name="Bildobjekt 3">
            <a:extLst>
              <a:ext uri="{FF2B5EF4-FFF2-40B4-BE49-F238E27FC236}">
                <a16:creationId xmlns:a16="http://schemas.microsoft.com/office/drawing/2014/main" id="{E1849CF9-EADF-6970-899F-11AFD98E4C43}"/>
              </a:ext>
            </a:extLst>
          </p:cNvPr>
          <p:cNvPicPr>
            <a:picLocks noChangeAspect="1"/>
          </p:cNvPicPr>
          <p:nvPr/>
        </p:nvPicPr>
        <p:blipFill>
          <a:blip r:embed="rId9"/>
          <a:stretch>
            <a:fillRect/>
          </a:stretch>
        </p:blipFill>
        <p:spPr>
          <a:xfrm>
            <a:off x="9664535" y="2027302"/>
            <a:ext cx="1978165" cy="11156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9289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122FF-89A8-215E-7E9A-EF4180710779}"/>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1C062C4-6603-5114-4C38-6F84D9C9615B}"/>
              </a:ext>
            </a:extLst>
          </p:cNvPr>
          <p:cNvGraphicFramePr>
            <a:graphicFrameLocks/>
          </p:cNvGraphicFramePr>
          <p:nvPr>
            <p:extLst>
              <p:ext uri="{D42A27DB-BD31-4B8C-83A1-F6EECF244321}">
                <p14:modId xmlns:p14="http://schemas.microsoft.com/office/powerpoint/2010/main" val="2451673218"/>
              </p:ext>
            </p:extLst>
          </p:nvPr>
        </p:nvGraphicFramePr>
        <p:xfrm>
          <a:off x="995760" y="1978417"/>
          <a:ext cx="4744640" cy="3875052"/>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a:extLst>
              <a:ext uri="{FF2B5EF4-FFF2-40B4-BE49-F238E27FC236}">
                <a16:creationId xmlns:a16="http://schemas.microsoft.com/office/drawing/2014/main" id="{F56B183C-C58C-1B57-CB46-3BCB4316BD46}"/>
              </a:ext>
            </a:extLst>
          </p:cNvPr>
          <p:cNvSpPr/>
          <p:nvPr/>
        </p:nvSpPr>
        <p:spPr>
          <a:xfrm>
            <a:off x="6099306" y="0"/>
            <a:ext cx="6096000"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0" name="Bildobjekt 19">
            <a:extLst>
              <a:ext uri="{FF2B5EF4-FFF2-40B4-BE49-F238E27FC236}">
                <a16:creationId xmlns:a16="http://schemas.microsoft.com/office/drawing/2014/main" id="{386D6F37-E525-F1B9-7B0D-CCBE55B703B9}"/>
              </a:ext>
            </a:extLst>
          </p:cNvPr>
          <p:cNvPicPr>
            <a:picLocks noChangeAspect="1"/>
          </p:cNvPicPr>
          <p:nvPr/>
        </p:nvPicPr>
        <p:blipFill rotWithShape="1">
          <a:blip r:embed="rId3">
            <a:lum bright="70000" contrast="-70000"/>
          </a:blip>
          <a:srcRect t="46771" r="5441"/>
          <a:stretch/>
        </p:blipFill>
        <p:spPr>
          <a:xfrm>
            <a:off x="10161114" y="3967"/>
            <a:ext cx="2030886" cy="1020726"/>
          </a:xfrm>
          <a:prstGeom prst="rect">
            <a:avLst/>
          </a:prstGeom>
          <a:solidFill>
            <a:srgbClr val="E7E8E4"/>
          </a:solidFill>
        </p:spPr>
      </p:pic>
      <p:sp>
        <p:nvSpPr>
          <p:cNvPr id="15" name="textruta 14">
            <a:extLst>
              <a:ext uri="{FF2B5EF4-FFF2-40B4-BE49-F238E27FC236}">
                <a16:creationId xmlns:a16="http://schemas.microsoft.com/office/drawing/2014/main" id="{03CE0785-11C8-1B9A-C2BE-D0E40B8FF8D8}"/>
              </a:ext>
            </a:extLst>
          </p:cNvPr>
          <p:cNvSpPr txBox="1"/>
          <p:nvPr/>
        </p:nvSpPr>
        <p:spPr>
          <a:xfrm>
            <a:off x="2605588" y="1792391"/>
            <a:ext cx="1506923" cy="261610"/>
          </a:xfrm>
          <a:prstGeom prst="rect">
            <a:avLst/>
          </a:prstGeom>
          <a:noFill/>
        </p:spPr>
        <p:txBody>
          <a:bodyPr wrap="square" rtlCol="0">
            <a:spAutoFit/>
          </a:bodyPr>
          <a:lstStyle/>
          <a:p>
            <a:pPr algn="ctr"/>
            <a:r>
              <a:rPr lang="sv-SE" sz="1100" b="1"/>
              <a:t>TOTALT 2020-2025</a:t>
            </a:r>
          </a:p>
        </p:txBody>
      </p:sp>
      <p:sp>
        <p:nvSpPr>
          <p:cNvPr id="16" name="textruta 15">
            <a:extLst>
              <a:ext uri="{FF2B5EF4-FFF2-40B4-BE49-F238E27FC236}">
                <a16:creationId xmlns:a16="http://schemas.microsoft.com/office/drawing/2014/main" id="{6C6EA0C6-28BC-9803-153E-20B513F779E0}"/>
              </a:ext>
            </a:extLst>
          </p:cNvPr>
          <p:cNvSpPr txBox="1"/>
          <p:nvPr/>
        </p:nvSpPr>
        <p:spPr>
          <a:xfrm>
            <a:off x="8043423" y="1708812"/>
            <a:ext cx="2627965" cy="261610"/>
          </a:xfrm>
          <a:prstGeom prst="rect">
            <a:avLst/>
          </a:prstGeom>
          <a:noFill/>
        </p:spPr>
        <p:txBody>
          <a:bodyPr wrap="square" rtlCol="0">
            <a:spAutoFit/>
          </a:bodyPr>
          <a:lstStyle/>
          <a:p>
            <a:pPr algn="ctr"/>
            <a:r>
              <a:rPr lang="sv-SE" sz="1100" b="1"/>
              <a:t>PER VERKSAMHETSOMRÅDE 2025</a:t>
            </a:r>
          </a:p>
        </p:txBody>
      </p:sp>
      <p:sp>
        <p:nvSpPr>
          <p:cNvPr id="5" name="textruta 4">
            <a:extLst>
              <a:ext uri="{FF2B5EF4-FFF2-40B4-BE49-F238E27FC236}">
                <a16:creationId xmlns:a16="http://schemas.microsoft.com/office/drawing/2014/main" id="{D6D713CC-9128-E659-911D-3037D07DADC1}"/>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2" name="Rubrik 1">
            <a:extLst>
              <a:ext uri="{FF2B5EF4-FFF2-40B4-BE49-F238E27FC236}">
                <a16:creationId xmlns:a16="http://schemas.microsoft.com/office/drawing/2014/main" id="{9D86D42B-E5B8-E489-991D-07A1D6CE1CCC}"/>
              </a:ext>
            </a:extLst>
          </p:cNvPr>
          <p:cNvSpPr>
            <a:spLocks noGrp="1"/>
          </p:cNvSpPr>
          <p:nvPr>
            <p:ph type="title"/>
          </p:nvPr>
        </p:nvSpPr>
        <p:spPr>
          <a:xfrm>
            <a:off x="415789" y="293413"/>
            <a:ext cx="9731676" cy="514662"/>
          </a:xfrm>
        </p:spPr>
        <p:txBody>
          <a:bodyPr/>
          <a:lstStyle/>
          <a:p>
            <a:r>
              <a:rPr lang="sv-SE" sz="2000"/>
              <a:t>IT-kostnader</a:t>
            </a:r>
          </a:p>
        </p:txBody>
      </p:sp>
      <p:sp>
        <p:nvSpPr>
          <p:cNvPr id="3" name="Platshållare för innehåll 2">
            <a:extLst>
              <a:ext uri="{FF2B5EF4-FFF2-40B4-BE49-F238E27FC236}">
                <a16:creationId xmlns:a16="http://schemas.microsoft.com/office/drawing/2014/main" id="{D82B0FF0-3DB7-1654-7397-1D61DED72538}"/>
              </a:ext>
            </a:extLst>
          </p:cNvPr>
          <p:cNvSpPr>
            <a:spLocks noGrp="1"/>
          </p:cNvSpPr>
          <p:nvPr>
            <p:ph idx="1"/>
          </p:nvPr>
        </p:nvSpPr>
        <p:spPr>
          <a:xfrm>
            <a:off x="344153" y="702376"/>
            <a:ext cx="5802647" cy="590422"/>
          </a:xfrm>
        </p:spPr>
        <p:txBody>
          <a:bodyPr/>
          <a:lstStyle/>
          <a:p>
            <a:r>
              <a:rPr lang="sv-SE" b="1"/>
              <a:t>IT-kostnaderna sjunker; andelen företag där IT-kostnader utgör 1-4% av de totala kostnaderna ökar.</a:t>
            </a:r>
          </a:p>
          <a:p>
            <a:r>
              <a:rPr lang="sv-SE"/>
              <a:t>Procent av totala kostnaderna, totalt och fördelat per verksamhetsområde </a:t>
            </a:r>
          </a:p>
        </p:txBody>
      </p:sp>
      <p:sp>
        <p:nvSpPr>
          <p:cNvPr id="10" name="Platshållare för sidfot 9">
            <a:extLst>
              <a:ext uri="{FF2B5EF4-FFF2-40B4-BE49-F238E27FC236}">
                <a16:creationId xmlns:a16="http://schemas.microsoft.com/office/drawing/2014/main" id="{96580634-C28B-F985-E4E2-283FF3CD71CC}"/>
              </a:ext>
            </a:extLst>
          </p:cNvPr>
          <p:cNvSpPr>
            <a:spLocks noGrp="1"/>
          </p:cNvSpPr>
          <p:nvPr>
            <p:ph type="ftr" sz="quarter" idx="11"/>
          </p:nvPr>
        </p:nvSpPr>
        <p:spPr/>
        <p:txBody>
          <a:bodyPr/>
          <a:lstStyle/>
          <a:p>
            <a:r>
              <a:rPr lang="sv-SE"/>
              <a:t>Insikt 2026 |</a:t>
            </a:r>
          </a:p>
        </p:txBody>
      </p:sp>
      <p:sp>
        <p:nvSpPr>
          <p:cNvPr id="11" name="Platshållare för bildnummer 10">
            <a:extLst>
              <a:ext uri="{FF2B5EF4-FFF2-40B4-BE49-F238E27FC236}">
                <a16:creationId xmlns:a16="http://schemas.microsoft.com/office/drawing/2014/main" id="{3F8E9BBD-6120-462F-81AA-2E367A8C87AB}"/>
              </a:ext>
            </a:extLst>
          </p:cNvPr>
          <p:cNvSpPr>
            <a:spLocks noGrp="1"/>
          </p:cNvSpPr>
          <p:nvPr>
            <p:ph type="sldNum" sz="quarter" idx="12"/>
          </p:nvPr>
        </p:nvSpPr>
        <p:spPr/>
        <p:txBody>
          <a:bodyPr/>
          <a:lstStyle/>
          <a:p>
            <a:fld id="{AE086683-F536-42AB-ABBC-F4803DFE8DBC}" type="slidenum">
              <a:rPr lang="sv-SE" smtClean="0"/>
              <a:t>40</a:t>
            </a:fld>
            <a:endParaRPr lang="sv-SE"/>
          </a:p>
        </p:txBody>
      </p:sp>
      <p:sp>
        <p:nvSpPr>
          <p:cNvPr id="9" name="textruta 8">
            <a:extLst>
              <a:ext uri="{FF2B5EF4-FFF2-40B4-BE49-F238E27FC236}">
                <a16:creationId xmlns:a16="http://schemas.microsoft.com/office/drawing/2014/main" id="{0828E7B6-DFA7-9DEF-5513-5518A9193F11}"/>
              </a:ext>
            </a:extLst>
          </p:cNvPr>
          <p:cNvSpPr txBox="1"/>
          <p:nvPr/>
        </p:nvSpPr>
        <p:spPr>
          <a:xfrm>
            <a:off x="4112511" y="6272598"/>
            <a:ext cx="3960366" cy="338554"/>
          </a:xfrm>
          <a:prstGeom prst="rect">
            <a:avLst/>
          </a:prstGeom>
        </p:spPr>
        <p:txBody>
          <a:bodyPr wrap="square">
            <a:spAutoFit/>
          </a:bodyPr>
          <a:lstStyle>
            <a:defPPr>
              <a:defRPr lang="sv-SE"/>
            </a:defPPr>
            <a:lvl1pPr algn="ctr">
              <a:defRPr sz="700"/>
            </a:lvl1pPr>
          </a:lstStyle>
          <a:p>
            <a:r>
              <a:rPr lang="sv-SE"/>
              <a:t>IT-kostnader inkluderar totala kostnaderna för driften av företagets IT-anläggningar,</a:t>
            </a:r>
            <a:br>
              <a:rPr lang="sv-SE"/>
            </a:br>
            <a:r>
              <a:rPr lang="sv-SE"/>
              <a:t> investeringar i hårdvara, mjukvara, underhåll samt licenser</a:t>
            </a:r>
          </a:p>
        </p:txBody>
      </p:sp>
      <p:sp>
        <p:nvSpPr>
          <p:cNvPr id="50" name="Höger klammerparentes 49">
            <a:extLst>
              <a:ext uri="{FF2B5EF4-FFF2-40B4-BE49-F238E27FC236}">
                <a16:creationId xmlns:a16="http://schemas.microsoft.com/office/drawing/2014/main" id="{92DD8D30-C970-E5AD-EE18-37ED90522B62}"/>
              </a:ext>
            </a:extLst>
          </p:cNvPr>
          <p:cNvSpPr/>
          <p:nvPr/>
        </p:nvSpPr>
        <p:spPr>
          <a:xfrm>
            <a:off x="5367399" y="2221607"/>
            <a:ext cx="165502" cy="1435993"/>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Ned 18">
            <a:extLst>
              <a:ext uri="{FF2B5EF4-FFF2-40B4-BE49-F238E27FC236}">
                <a16:creationId xmlns:a16="http://schemas.microsoft.com/office/drawing/2014/main" id="{BC898E39-C0E4-27E0-3DB1-201E7EBAAB28}"/>
              </a:ext>
            </a:extLst>
          </p:cNvPr>
          <p:cNvSpPr/>
          <p:nvPr/>
        </p:nvSpPr>
        <p:spPr>
          <a:xfrm>
            <a:off x="5573193" y="2875203"/>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koppling 16">
            <a:extLst>
              <a:ext uri="{FF2B5EF4-FFF2-40B4-BE49-F238E27FC236}">
                <a16:creationId xmlns:a16="http://schemas.microsoft.com/office/drawing/2014/main" id="{3104F27B-BE95-8E04-CAE3-36DED97EE798}"/>
              </a:ext>
            </a:extLst>
          </p:cNvPr>
          <p:cNvCxnSpPr>
            <a:cxnSpLocks/>
          </p:cNvCxnSpPr>
          <p:nvPr/>
        </p:nvCxnSpPr>
        <p:spPr>
          <a:xfrm flipV="1">
            <a:off x="4667250" y="3657600"/>
            <a:ext cx="349250" cy="1778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0E3BC6CC-D6D8-6F7E-0C1D-23645E937DE9}"/>
              </a:ext>
            </a:extLst>
          </p:cNvPr>
          <p:cNvCxnSpPr>
            <a:cxnSpLocks/>
          </p:cNvCxnSpPr>
          <p:nvPr/>
        </p:nvCxnSpPr>
        <p:spPr>
          <a:xfrm flipV="1">
            <a:off x="4667250" y="2212905"/>
            <a:ext cx="349250" cy="87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Ned 18">
            <a:extLst>
              <a:ext uri="{FF2B5EF4-FFF2-40B4-BE49-F238E27FC236}">
                <a16:creationId xmlns:a16="http://schemas.microsoft.com/office/drawing/2014/main" id="{4FD71043-E3A0-D7FA-95D0-A587CA432522}"/>
              </a:ext>
            </a:extLst>
          </p:cNvPr>
          <p:cNvSpPr/>
          <p:nvPr/>
        </p:nvSpPr>
        <p:spPr>
          <a:xfrm rot="10800000">
            <a:off x="5367400" y="4397063"/>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8311F92B-461E-A597-4F66-9CBEDB35539E}"/>
              </a:ext>
            </a:extLst>
          </p:cNvPr>
          <p:cNvSpPr txBox="1"/>
          <p:nvPr/>
        </p:nvSpPr>
        <p:spPr>
          <a:xfrm>
            <a:off x="5587126" y="2816492"/>
            <a:ext cx="894316" cy="246221"/>
          </a:xfrm>
          <a:prstGeom prst="rect">
            <a:avLst/>
          </a:prstGeom>
          <a:noFill/>
        </p:spPr>
        <p:txBody>
          <a:bodyPr wrap="square" rtlCol="0">
            <a:spAutoFit/>
          </a:bodyPr>
          <a:lstStyle/>
          <a:p>
            <a:r>
              <a:rPr lang="sv-SE" sz="1000" b="1"/>
              <a:t>46% (51%)</a:t>
            </a:r>
          </a:p>
        </p:txBody>
      </p:sp>
      <p:graphicFrame>
        <p:nvGraphicFramePr>
          <p:cNvPr id="31" name="Diagram 30">
            <a:extLst>
              <a:ext uri="{FF2B5EF4-FFF2-40B4-BE49-F238E27FC236}">
                <a16:creationId xmlns:a16="http://schemas.microsoft.com/office/drawing/2014/main" id="{84E571E2-C4DB-F677-46BF-B772296A5668}"/>
              </a:ext>
            </a:extLst>
          </p:cNvPr>
          <p:cNvGraphicFramePr>
            <a:graphicFrameLocks/>
          </p:cNvGraphicFramePr>
          <p:nvPr>
            <p:extLst>
              <p:ext uri="{D42A27DB-BD31-4B8C-83A1-F6EECF244321}">
                <p14:modId xmlns:p14="http://schemas.microsoft.com/office/powerpoint/2010/main" val="2528272434"/>
              </p:ext>
            </p:extLst>
          </p:nvPr>
        </p:nvGraphicFramePr>
        <p:xfrm>
          <a:off x="6401990" y="2032609"/>
          <a:ext cx="5618560" cy="372684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ruta 31">
            <a:extLst>
              <a:ext uri="{FF2B5EF4-FFF2-40B4-BE49-F238E27FC236}">
                <a16:creationId xmlns:a16="http://schemas.microsoft.com/office/drawing/2014/main" id="{28486792-05AA-EC42-4D90-785841331F6D}"/>
              </a:ext>
            </a:extLst>
          </p:cNvPr>
          <p:cNvSpPr txBox="1"/>
          <p:nvPr/>
        </p:nvSpPr>
        <p:spPr>
          <a:xfrm>
            <a:off x="8431907" y="3941323"/>
            <a:ext cx="603250" cy="230832"/>
          </a:xfrm>
          <a:prstGeom prst="rect">
            <a:avLst/>
          </a:prstGeom>
          <a:noFill/>
        </p:spPr>
        <p:txBody>
          <a:bodyPr wrap="square" rtlCol="0">
            <a:spAutoFit/>
          </a:bodyPr>
          <a:lstStyle/>
          <a:p>
            <a:r>
              <a:rPr lang="sv-SE" sz="900">
                <a:solidFill>
                  <a:schemeClr val="bg1"/>
                </a:solidFill>
              </a:rPr>
              <a:t>(33%)</a:t>
            </a:r>
          </a:p>
        </p:txBody>
      </p:sp>
      <p:sp>
        <p:nvSpPr>
          <p:cNvPr id="33" name="textruta 32">
            <a:extLst>
              <a:ext uri="{FF2B5EF4-FFF2-40B4-BE49-F238E27FC236}">
                <a16:creationId xmlns:a16="http://schemas.microsoft.com/office/drawing/2014/main" id="{229E1BCF-A95B-E8DB-9989-0F666A8E8FB2}"/>
              </a:ext>
            </a:extLst>
          </p:cNvPr>
          <p:cNvSpPr txBox="1"/>
          <p:nvPr/>
        </p:nvSpPr>
        <p:spPr>
          <a:xfrm>
            <a:off x="9868113" y="3947673"/>
            <a:ext cx="603250" cy="230832"/>
          </a:xfrm>
          <a:prstGeom prst="rect">
            <a:avLst/>
          </a:prstGeom>
          <a:noFill/>
        </p:spPr>
        <p:txBody>
          <a:bodyPr wrap="square" rtlCol="0">
            <a:spAutoFit/>
          </a:bodyPr>
          <a:lstStyle/>
          <a:p>
            <a:r>
              <a:rPr lang="sv-SE" sz="900">
                <a:solidFill>
                  <a:schemeClr val="bg1"/>
                </a:solidFill>
              </a:rPr>
              <a:t>(55%)</a:t>
            </a:r>
          </a:p>
        </p:txBody>
      </p:sp>
      <p:sp>
        <p:nvSpPr>
          <p:cNvPr id="34" name="textruta 33">
            <a:extLst>
              <a:ext uri="{FF2B5EF4-FFF2-40B4-BE49-F238E27FC236}">
                <a16:creationId xmlns:a16="http://schemas.microsoft.com/office/drawing/2014/main" id="{9FF82779-59ED-6915-E71A-50DABD5E463D}"/>
              </a:ext>
            </a:extLst>
          </p:cNvPr>
          <p:cNvSpPr txBox="1"/>
          <p:nvPr/>
        </p:nvSpPr>
        <p:spPr>
          <a:xfrm>
            <a:off x="11300169" y="3941323"/>
            <a:ext cx="603250" cy="230832"/>
          </a:xfrm>
          <a:prstGeom prst="rect">
            <a:avLst/>
          </a:prstGeom>
          <a:noFill/>
        </p:spPr>
        <p:txBody>
          <a:bodyPr wrap="square" rtlCol="0">
            <a:spAutoFit/>
          </a:bodyPr>
          <a:lstStyle/>
          <a:p>
            <a:r>
              <a:rPr lang="sv-SE" sz="900">
                <a:solidFill>
                  <a:schemeClr val="bg1"/>
                </a:solidFill>
              </a:rPr>
              <a:t>(8%)</a:t>
            </a:r>
          </a:p>
        </p:txBody>
      </p:sp>
      <p:sp>
        <p:nvSpPr>
          <p:cNvPr id="35" name="textruta 34">
            <a:extLst>
              <a:ext uri="{FF2B5EF4-FFF2-40B4-BE49-F238E27FC236}">
                <a16:creationId xmlns:a16="http://schemas.microsoft.com/office/drawing/2014/main" id="{3BA177E7-215C-6662-3816-6E03A1E6C617}"/>
              </a:ext>
            </a:extLst>
          </p:cNvPr>
          <p:cNvSpPr txBox="1"/>
          <p:nvPr/>
        </p:nvSpPr>
        <p:spPr>
          <a:xfrm>
            <a:off x="10210120" y="3188606"/>
            <a:ext cx="603250" cy="230832"/>
          </a:xfrm>
          <a:prstGeom prst="rect">
            <a:avLst/>
          </a:prstGeom>
          <a:noFill/>
        </p:spPr>
        <p:txBody>
          <a:bodyPr wrap="square" rtlCol="0">
            <a:spAutoFit/>
          </a:bodyPr>
          <a:lstStyle/>
          <a:p>
            <a:r>
              <a:rPr lang="sv-SE" sz="900">
                <a:solidFill>
                  <a:schemeClr val="bg1"/>
                </a:solidFill>
              </a:rPr>
              <a:t>(33%)</a:t>
            </a:r>
          </a:p>
        </p:txBody>
      </p:sp>
      <p:sp>
        <p:nvSpPr>
          <p:cNvPr id="36" name="textruta 35">
            <a:extLst>
              <a:ext uri="{FF2B5EF4-FFF2-40B4-BE49-F238E27FC236}">
                <a16:creationId xmlns:a16="http://schemas.microsoft.com/office/drawing/2014/main" id="{8F3F91D3-25D7-A982-5543-A5739A3588BA}"/>
              </a:ext>
            </a:extLst>
          </p:cNvPr>
          <p:cNvSpPr txBox="1"/>
          <p:nvPr/>
        </p:nvSpPr>
        <p:spPr>
          <a:xfrm>
            <a:off x="8438257" y="3194956"/>
            <a:ext cx="603250" cy="230832"/>
          </a:xfrm>
          <a:prstGeom prst="rect">
            <a:avLst/>
          </a:prstGeom>
          <a:noFill/>
        </p:spPr>
        <p:txBody>
          <a:bodyPr wrap="square" rtlCol="0">
            <a:spAutoFit/>
          </a:bodyPr>
          <a:lstStyle/>
          <a:p>
            <a:r>
              <a:rPr lang="sv-SE" sz="900">
                <a:solidFill>
                  <a:schemeClr val="bg1"/>
                </a:solidFill>
              </a:rPr>
              <a:t>(54%)</a:t>
            </a:r>
          </a:p>
        </p:txBody>
      </p:sp>
      <p:sp>
        <p:nvSpPr>
          <p:cNvPr id="37" name="textruta 36">
            <a:extLst>
              <a:ext uri="{FF2B5EF4-FFF2-40B4-BE49-F238E27FC236}">
                <a16:creationId xmlns:a16="http://schemas.microsoft.com/office/drawing/2014/main" id="{BB731FDC-8460-D3C2-33F9-A753501B2A42}"/>
              </a:ext>
            </a:extLst>
          </p:cNvPr>
          <p:cNvSpPr txBox="1"/>
          <p:nvPr/>
        </p:nvSpPr>
        <p:spPr>
          <a:xfrm>
            <a:off x="11006203" y="3188606"/>
            <a:ext cx="603250" cy="230832"/>
          </a:xfrm>
          <a:prstGeom prst="rect">
            <a:avLst/>
          </a:prstGeom>
          <a:noFill/>
        </p:spPr>
        <p:txBody>
          <a:bodyPr wrap="square" rtlCol="0">
            <a:spAutoFit/>
          </a:bodyPr>
          <a:lstStyle/>
          <a:p>
            <a:r>
              <a:rPr lang="sv-SE" sz="900">
                <a:solidFill>
                  <a:schemeClr val="bg1"/>
                </a:solidFill>
              </a:rPr>
              <a:t>(8%)</a:t>
            </a:r>
          </a:p>
        </p:txBody>
      </p:sp>
      <p:sp>
        <p:nvSpPr>
          <p:cNvPr id="38" name="textruta 37">
            <a:extLst>
              <a:ext uri="{FF2B5EF4-FFF2-40B4-BE49-F238E27FC236}">
                <a16:creationId xmlns:a16="http://schemas.microsoft.com/office/drawing/2014/main" id="{8082ABED-D158-538F-AA86-8175A76069F3}"/>
              </a:ext>
            </a:extLst>
          </p:cNvPr>
          <p:cNvSpPr txBox="1"/>
          <p:nvPr/>
        </p:nvSpPr>
        <p:spPr>
          <a:xfrm>
            <a:off x="8435677" y="2433587"/>
            <a:ext cx="603250" cy="230832"/>
          </a:xfrm>
          <a:prstGeom prst="rect">
            <a:avLst/>
          </a:prstGeom>
          <a:noFill/>
        </p:spPr>
        <p:txBody>
          <a:bodyPr wrap="square" rtlCol="0">
            <a:spAutoFit/>
          </a:bodyPr>
          <a:lstStyle/>
          <a:p>
            <a:r>
              <a:rPr lang="sv-SE" sz="900">
                <a:solidFill>
                  <a:schemeClr val="bg1"/>
                </a:solidFill>
              </a:rPr>
              <a:t>(46%)</a:t>
            </a:r>
          </a:p>
        </p:txBody>
      </p:sp>
      <p:sp>
        <p:nvSpPr>
          <p:cNvPr id="39" name="textruta 38">
            <a:extLst>
              <a:ext uri="{FF2B5EF4-FFF2-40B4-BE49-F238E27FC236}">
                <a16:creationId xmlns:a16="http://schemas.microsoft.com/office/drawing/2014/main" id="{18339AE6-A314-CF2E-D38B-9676DEF59C3D}"/>
              </a:ext>
            </a:extLst>
          </p:cNvPr>
          <p:cNvSpPr txBox="1"/>
          <p:nvPr/>
        </p:nvSpPr>
        <p:spPr>
          <a:xfrm>
            <a:off x="10424771" y="2431195"/>
            <a:ext cx="603250" cy="230832"/>
          </a:xfrm>
          <a:prstGeom prst="rect">
            <a:avLst/>
          </a:prstGeom>
          <a:noFill/>
        </p:spPr>
        <p:txBody>
          <a:bodyPr wrap="square" rtlCol="0">
            <a:spAutoFit/>
          </a:bodyPr>
          <a:lstStyle/>
          <a:p>
            <a:r>
              <a:rPr lang="sv-SE" sz="900">
                <a:solidFill>
                  <a:schemeClr val="bg1"/>
                </a:solidFill>
              </a:rPr>
              <a:t>(34%)</a:t>
            </a:r>
          </a:p>
        </p:txBody>
      </p:sp>
      <p:sp>
        <p:nvSpPr>
          <p:cNvPr id="40" name="textruta 39">
            <a:extLst>
              <a:ext uri="{FF2B5EF4-FFF2-40B4-BE49-F238E27FC236}">
                <a16:creationId xmlns:a16="http://schemas.microsoft.com/office/drawing/2014/main" id="{27A85A73-640B-A1E8-5CE0-8B0D6BFD0FC9}"/>
              </a:ext>
            </a:extLst>
          </p:cNvPr>
          <p:cNvSpPr txBox="1"/>
          <p:nvPr/>
        </p:nvSpPr>
        <p:spPr>
          <a:xfrm>
            <a:off x="11152810" y="2427237"/>
            <a:ext cx="603250" cy="230832"/>
          </a:xfrm>
          <a:prstGeom prst="rect">
            <a:avLst/>
          </a:prstGeom>
          <a:noFill/>
        </p:spPr>
        <p:txBody>
          <a:bodyPr wrap="square" rtlCol="0">
            <a:spAutoFit/>
          </a:bodyPr>
          <a:lstStyle/>
          <a:p>
            <a:r>
              <a:rPr lang="sv-SE" sz="900">
                <a:solidFill>
                  <a:schemeClr val="bg1"/>
                </a:solidFill>
              </a:rPr>
              <a:t>(34%)</a:t>
            </a:r>
          </a:p>
        </p:txBody>
      </p:sp>
      <p:sp>
        <p:nvSpPr>
          <p:cNvPr id="41" name="textruta 40">
            <a:extLst>
              <a:ext uri="{FF2B5EF4-FFF2-40B4-BE49-F238E27FC236}">
                <a16:creationId xmlns:a16="http://schemas.microsoft.com/office/drawing/2014/main" id="{1BDCD2C8-DE1F-B06F-3AC8-B876CD9A049A}"/>
              </a:ext>
            </a:extLst>
          </p:cNvPr>
          <p:cNvSpPr txBox="1"/>
          <p:nvPr/>
        </p:nvSpPr>
        <p:spPr>
          <a:xfrm>
            <a:off x="8431014" y="4706740"/>
            <a:ext cx="603250" cy="230832"/>
          </a:xfrm>
          <a:prstGeom prst="rect">
            <a:avLst/>
          </a:prstGeom>
          <a:noFill/>
        </p:spPr>
        <p:txBody>
          <a:bodyPr wrap="square" rtlCol="0">
            <a:spAutoFit/>
          </a:bodyPr>
          <a:lstStyle/>
          <a:p>
            <a:r>
              <a:rPr lang="sv-SE" sz="900">
                <a:solidFill>
                  <a:schemeClr val="bg1"/>
                </a:solidFill>
              </a:rPr>
              <a:t>(64%)</a:t>
            </a:r>
          </a:p>
        </p:txBody>
      </p:sp>
      <p:sp>
        <p:nvSpPr>
          <p:cNvPr id="42" name="textruta 41">
            <a:extLst>
              <a:ext uri="{FF2B5EF4-FFF2-40B4-BE49-F238E27FC236}">
                <a16:creationId xmlns:a16="http://schemas.microsoft.com/office/drawing/2014/main" id="{FFA63871-BD2B-FDF5-3A9E-FE519D8AD66E}"/>
              </a:ext>
            </a:extLst>
          </p:cNvPr>
          <p:cNvSpPr txBox="1"/>
          <p:nvPr/>
        </p:nvSpPr>
        <p:spPr>
          <a:xfrm>
            <a:off x="11092207" y="4702692"/>
            <a:ext cx="603250" cy="230832"/>
          </a:xfrm>
          <a:prstGeom prst="rect">
            <a:avLst/>
          </a:prstGeom>
          <a:noFill/>
        </p:spPr>
        <p:txBody>
          <a:bodyPr wrap="square" rtlCol="0">
            <a:spAutoFit/>
          </a:bodyPr>
          <a:lstStyle/>
          <a:p>
            <a:r>
              <a:rPr lang="sv-SE" sz="900">
                <a:solidFill>
                  <a:schemeClr val="bg1"/>
                </a:solidFill>
              </a:rPr>
              <a:t>(14%)</a:t>
            </a:r>
          </a:p>
        </p:txBody>
      </p:sp>
      <p:sp>
        <p:nvSpPr>
          <p:cNvPr id="43" name="textruta 42">
            <a:extLst>
              <a:ext uri="{FF2B5EF4-FFF2-40B4-BE49-F238E27FC236}">
                <a16:creationId xmlns:a16="http://schemas.microsoft.com/office/drawing/2014/main" id="{53C8F57D-78CA-5967-0D83-A53369D7D187}"/>
              </a:ext>
            </a:extLst>
          </p:cNvPr>
          <p:cNvSpPr txBox="1"/>
          <p:nvPr/>
        </p:nvSpPr>
        <p:spPr>
          <a:xfrm>
            <a:off x="10402953" y="4706740"/>
            <a:ext cx="603250" cy="230832"/>
          </a:xfrm>
          <a:prstGeom prst="rect">
            <a:avLst/>
          </a:prstGeom>
          <a:noFill/>
        </p:spPr>
        <p:txBody>
          <a:bodyPr wrap="square" rtlCol="0">
            <a:spAutoFit/>
          </a:bodyPr>
          <a:lstStyle/>
          <a:p>
            <a:r>
              <a:rPr lang="sv-SE" sz="900">
                <a:solidFill>
                  <a:schemeClr val="bg1"/>
                </a:solidFill>
              </a:rPr>
              <a:t>(7%)</a:t>
            </a:r>
          </a:p>
        </p:txBody>
      </p:sp>
    </p:spTree>
    <p:extLst>
      <p:ext uri="{BB962C8B-B14F-4D97-AF65-F5344CB8AC3E}">
        <p14:creationId xmlns:p14="http://schemas.microsoft.com/office/powerpoint/2010/main" val="715471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4C74C1E5-CD2B-2941-4CE1-1DB17430FAC5}"/>
              </a:ext>
            </a:extLst>
          </p:cNvPr>
          <p:cNvPicPr>
            <a:picLocks noChangeAspect="1"/>
          </p:cNvPicPr>
          <p:nvPr/>
        </p:nvPicPr>
        <p:blipFill rotWithShape="1">
          <a:blip r:embed="rId3">
            <a:lum bright="70000" contrast="-70000"/>
          </a:blip>
          <a:srcRect t="46771" r="5441"/>
          <a:stretch/>
        </p:blipFill>
        <p:spPr>
          <a:xfrm>
            <a:off x="10161115" y="0"/>
            <a:ext cx="2030886" cy="1020726"/>
          </a:xfrm>
          <a:prstGeom prst="rect">
            <a:avLst/>
          </a:prstGeom>
        </p:spPr>
      </p:pic>
      <p:sp>
        <p:nvSpPr>
          <p:cNvPr id="2" name="Rubrik 1">
            <a:extLst>
              <a:ext uri="{FF2B5EF4-FFF2-40B4-BE49-F238E27FC236}">
                <a16:creationId xmlns:a16="http://schemas.microsoft.com/office/drawing/2014/main" id="{3AB0D73A-8E26-86C0-D6A7-26263D76FA14}"/>
              </a:ext>
            </a:extLst>
          </p:cNvPr>
          <p:cNvSpPr>
            <a:spLocks noGrp="1"/>
          </p:cNvSpPr>
          <p:nvPr>
            <p:ph type="title"/>
          </p:nvPr>
        </p:nvSpPr>
        <p:spPr/>
        <p:txBody>
          <a:bodyPr/>
          <a:lstStyle/>
          <a:p>
            <a:r>
              <a:rPr lang="sv-SE"/>
              <a:t>Anledningar till att investera mer i </a:t>
            </a:r>
            <a:r>
              <a:rPr lang="sv-SE" err="1"/>
              <a:t>FoI</a:t>
            </a:r>
            <a:endParaRPr lang="sv-SE"/>
          </a:p>
        </p:txBody>
      </p:sp>
      <p:sp>
        <p:nvSpPr>
          <p:cNvPr id="3" name="Platshållare för innehåll 2">
            <a:extLst>
              <a:ext uri="{FF2B5EF4-FFF2-40B4-BE49-F238E27FC236}">
                <a16:creationId xmlns:a16="http://schemas.microsoft.com/office/drawing/2014/main" id="{1FFB6CB9-17D6-806B-2A11-CA4CB6926C75}"/>
              </a:ext>
            </a:extLst>
          </p:cNvPr>
          <p:cNvSpPr>
            <a:spLocks noGrp="1"/>
          </p:cNvSpPr>
          <p:nvPr>
            <p:ph idx="1"/>
          </p:nvPr>
        </p:nvSpPr>
        <p:spPr/>
        <p:txBody>
          <a:bodyPr/>
          <a:lstStyle/>
          <a:p>
            <a:r>
              <a:rPr lang="sv-SE" b="1"/>
              <a:t>Kompetens och kapital är viktigast för ytterligare investering i </a:t>
            </a:r>
            <a:r>
              <a:rPr lang="sv-SE" b="1" err="1"/>
              <a:t>FoI</a:t>
            </a:r>
            <a:br>
              <a:rPr lang="sv-SE"/>
            </a:br>
            <a:r>
              <a:rPr lang="sv-SE"/>
              <a:t>I procent av totalen*</a:t>
            </a:r>
          </a:p>
        </p:txBody>
      </p:sp>
      <p:sp>
        <p:nvSpPr>
          <p:cNvPr id="4" name="Platshållare för sidfot 3">
            <a:extLst>
              <a:ext uri="{FF2B5EF4-FFF2-40B4-BE49-F238E27FC236}">
                <a16:creationId xmlns:a16="http://schemas.microsoft.com/office/drawing/2014/main" id="{0FE41E1E-C1C7-FFEF-7024-5F5BC29A5534}"/>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6CDE2577-DABC-57E5-3159-722AD34B3790}"/>
              </a:ext>
            </a:extLst>
          </p:cNvPr>
          <p:cNvSpPr>
            <a:spLocks noGrp="1"/>
          </p:cNvSpPr>
          <p:nvPr>
            <p:ph type="sldNum" sz="quarter" idx="12"/>
          </p:nvPr>
        </p:nvSpPr>
        <p:spPr/>
        <p:txBody>
          <a:bodyPr/>
          <a:lstStyle/>
          <a:p>
            <a:fld id="{AE086683-F536-42AB-ABBC-F4803DFE8DBC}" type="slidenum">
              <a:rPr lang="sv-SE" smtClean="0"/>
              <a:pPr/>
              <a:t>41</a:t>
            </a:fld>
            <a:endParaRPr lang="sv-SE"/>
          </a:p>
        </p:txBody>
      </p:sp>
      <p:sp>
        <p:nvSpPr>
          <p:cNvPr id="8" name="textruta 7">
            <a:extLst>
              <a:ext uri="{FF2B5EF4-FFF2-40B4-BE49-F238E27FC236}">
                <a16:creationId xmlns:a16="http://schemas.microsoft.com/office/drawing/2014/main" id="{EFED2A96-3745-23F2-FF27-F903A0441897}"/>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7" name="textruta 6">
            <a:extLst>
              <a:ext uri="{FF2B5EF4-FFF2-40B4-BE49-F238E27FC236}">
                <a16:creationId xmlns:a16="http://schemas.microsoft.com/office/drawing/2014/main" id="{EEAB7DBB-B7A2-4661-7881-57F02255C8B2}"/>
              </a:ext>
            </a:extLst>
          </p:cNvPr>
          <p:cNvSpPr txBox="1"/>
          <p:nvPr/>
        </p:nvSpPr>
        <p:spPr>
          <a:xfrm>
            <a:off x="415787" y="6571424"/>
            <a:ext cx="6053600" cy="253916"/>
          </a:xfrm>
          <a:prstGeom prst="rect">
            <a:avLst/>
          </a:prstGeom>
          <a:noFill/>
        </p:spPr>
        <p:txBody>
          <a:bodyPr wrap="square" rtlCol="0">
            <a:spAutoFit/>
          </a:bodyPr>
          <a:lstStyle/>
          <a:p>
            <a:r>
              <a:rPr lang="sv-SE" sz="1050"/>
              <a:t>*Att andelarna summerar till mer än 100% beror på att man fick ange flera svarsalternativ.</a:t>
            </a:r>
          </a:p>
        </p:txBody>
      </p:sp>
      <p:graphicFrame>
        <p:nvGraphicFramePr>
          <p:cNvPr id="6" name="Diagram 5">
            <a:extLst>
              <a:ext uri="{FF2B5EF4-FFF2-40B4-BE49-F238E27FC236}">
                <a16:creationId xmlns:a16="http://schemas.microsoft.com/office/drawing/2014/main" id="{4164F2D1-B7C4-B396-1D4A-64DC564047F2}"/>
              </a:ext>
            </a:extLst>
          </p:cNvPr>
          <p:cNvGraphicFramePr>
            <a:graphicFrameLocks/>
          </p:cNvGraphicFramePr>
          <p:nvPr>
            <p:extLst>
              <p:ext uri="{D42A27DB-BD31-4B8C-83A1-F6EECF244321}">
                <p14:modId xmlns:p14="http://schemas.microsoft.com/office/powerpoint/2010/main" val="237733673"/>
              </p:ext>
            </p:extLst>
          </p:nvPr>
        </p:nvGraphicFramePr>
        <p:xfrm>
          <a:off x="6330950" y="1661694"/>
          <a:ext cx="5340350" cy="44350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 9">
            <a:extLst>
              <a:ext uri="{FF2B5EF4-FFF2-40B4-BE49-F238E27FC236}">
                <a16:creationId xmlns:a16="http://schemas.microsoft.com/office/drawing/2014/main" id="{14106C65-E16B-D472-D48F-E9E437FF6DAF}"/>
              </a:ext>
            </a:extLst>
          </p:cNvPr>
          <p:cNvGraphicFramePr>
            <a:graphicFrameLocks/>
          </p:cNvGraphicFramePr>
          <p:nvPr>
            <p:extLst>
              <p:ext uri="{D42A27DB-BD31-4B8C-83A1-F6EECF244321}">
                <p14:modId xmlns:p14="http://schemas.microsoft.com/office/powerpoint/2010/main" val="377686491"/>
              </p:ext>
            </p:extLst>
          </p:nvPr>
        </p:nvGraphicFramePr>
        <p:xfrm>
          <a:off x="716450" y="1661694"/>
          <a:ext cx="5220799" cy="42223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69912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303C8-EA29-0BF3-67C8-23816F7AB90C}"/>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9B762248-1097-A306-F43D-71419D25F219}"/>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4" name="Platshållare för sidfot 3">
            <a:extLst>
              <a:ext uri="{FF2B5EF4-FFF2-40B4-BE49-F238E27FC236}">
                <a16:creationId xmlns:a16="http://schemas.microsoft.com/office/drawing/2014/main" id="{EC423B74-727E-AFED-D187-3D2852CDD4AE}"/>
              </a:ext>
            </a:extLst>
          </p:cNvPr>
          <p:cNvSpPr>
            <a:spLocks noGrp="1"/>
          </p:cNvSpPr>
          <p:nvPr>
            <p:ph type="ftr" sz="quarter" idx="11"/>
          </p:nvPr>
        </p:nvSpPr>
        <p:spPr/>
        <p:txBody>
          <a:bodyPr/>
          <a:lstStyle/>
          <a:p>
            <a:r>
              <a:rPr lang="sv-SE"/>
              <a:t>Insikt 2026 |</a:t>
            </a:r>
          </a:p>
        </p:txBody>
      </p:sp>
      <p:sp>
        <p:nvSpPr>
          <p:cNvPr id="11" name="Platshållare för bildnummer 10">
            <a:extLst>
              <a:ext uri="{FF2B5EF4-FFF2-40B4-BE49-F238E27FC236}">
                <a16:creationId xmlns:a16="http://schemas.microsoft.com/office/drawing/2014/main" id="{7A627E6C-A992-96CC-3961-7500A0D3B6D9}"/>
              </a:ext>
            </a:extLst>
          </p:cNvPr>
          <p:cNvSpPr>
            <a:spLocks noGrp="1"/>
          </p:cNvSpPr>
          <p:nvPr>
            <p:ph type="sldNum" sz="quarter" idx="12"/>
          </p:nvPr>
        </p:nvSpPr>
        <p:spPr/>
        <p:txBody>
          <a:bodyPr/>
          <a:lstStyle/>
          <a:p>
            <a:fld id="{AE086683-F536-42AB-ABBC-F4803DFE8DBC}" type="slidenum">
              <a:rPr lang="sv-SE" smtClean="0"/>
              <a:t>42</a:t>
            </a:fld>
            <a:endParaRPr lang="sv-SE"/>
          </a:p>
        </p:txBody>
      </p:sp>
      <p:sp>
        <p:nvSpPr>
          <p:cNvPr id="5" name="textruta 4">
            <a:extLst>
              <a:ext uri="{FF2B5EF4-FFF2-40B4-BE49-F238E27FC236}">
                <a16:creationId xmlns:a16="http://schemas.microsoft.com/office/drawing/2014/main" id="{EA74F1B6-1B4C-5819-786D-325336155358}"/>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graphicFrame>
        <p:nvGraphicFramePr>
          <p:cNvPr id="7" name="Diagram 6">
            <a:extLst>
              <a:ext uri="{FF2B5EF4-FFF2-40B4-BE49-F238E27FC236}">
                <a16:creationId xmlns:a16="http://schemas.microsoft.com/office/drawing/2014/main" id="{0224FE99-F859-14BD-7321-A455CBF21D61}"/>
              </a:ext>
            </a:extLst>
          </p:cNvPr>
          <p:cNvGraphicFramePr>
            <a:graphicFrameLocks/>
          </p:cNvGraphicFramePr>
          <p:nvPr>
            <p:extLst>
              <p:ext uri="{D42A27DB-BD31-4B8C-83A1-F6EECF244321}">
                <p14:modId xmlns:p14="http://schemas.microsoft.com/office/powerpoint/2010/main" val="3574943512"/>
              </p:ext>
            </p:extLst>
          </p:nvPr>
        </p:nvGraphicFramePr>
        <p:xfrm>
          <a:off x="2428875" y="1966619"/>
          <a:ext cx="6029325" cy="4262731"/>
        </p:xfrm>
        <a:graphic>
          <a:graphicData uri="http://schemas.openxmlformats.org/drawingml/2006/chart">
            <c:chart xmlns:c="http://schemas.openxmlformats.org/drawingml/2006/chart" xmlns:r="http://schemas.openxmlformats.org/officeDocument/2006/relationships" r:id="rId4"/>
          </a:graphicData>
        </a:graphic>
      </p:graphicFrame>
      <p:cxnSp>
        <p:nvCxnSpPr>
          <p:cNvPr id="19" name="Rak pilkoppling 18">
            <a:extLst>
              <a:ext uri="{FF2B5EF4-FFF2-40B4-BE49-F238E27FC236}">
                <a16:creationId xmlns:a16="http://schemas.microsoft.com/office/drawing/2014/main" id="{4FCE25DA-30B7-445D-437A-0591B8A7787D}"/>
              </a:ext>
            </a:extLst>
          </p:cNvPr>
          <p:cNvCxnSpPr>
            <a:cxnSpLocks/>
            <a:stCxn id="22" idx="1"/>
          </p:cNvCxnSpPr>
          <p:nvPr/>
        </p:nvCxnSpPr>
        <p:spPr>
          <a:xfrm flipH="1">
            <a:off x="7004424" y="3337497"/>
            <a:ext cx="1169728" cy="236432"/>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22" name="Rektangel: rundade hörn 21">
            <a:extLst>
              <a:ext uri="{FF2B5EF4-FFF2-40B4-BE49-F238E27FC236}">
                <a16:creationId xmlns:a16="http://schemas.microsoft.com/office/drawing/2014/main" id="{A9075A60-EFAD-0CE7-0280-AF1CD56230EB}"/>
              </a:ext>
            </a:extLst>
          </p:cNvPr>
          <p:cNvSpPr/>
          <p:nvPr/>
        </p:nvSpPr>
        <p:spPr>
          <a:xfrm>
            <a:off x="8174152" y="2523109"/>
            <a:ext cx="2860813" cy="16287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83 procent av medlemsföretagens anställda är </a:t>
            </a:r>
          </a:p>
          <a:p>
            <a:pPr marL="742950" lvl="1" indent="-285750">
              <a:buFont typeface="Arial" panose="020B0604020202020204" pitchFamily="34" charset="0"/>
              <a:buChar char="•"/>
            </a:pPr>
            <a:r>
              <a:rPr lang="sv-SE"/>
              <a:t>Ingenjörer</a:t>
            </a:r>
          </a:p>
          <a:p>
            <a:pPr marL="742950" lvl="1" indent="-285750">
              <a:buFont typeface="Arial" panose="020B0604020202020204" pitchFamily="34" charset="0"/>
              <a:buChar char="•"/>
            </a:pPr>
            <a:r>
              <a:rPr lang="sv-SE"/>
              <a:t>Arkitekter</a:t>
            </a:r>
          </a:p>
          <a:p>
            <a:pPr marL="742950" lvl="1" indent="-285750">
              <a:buFont typeface="Arial" panose="020B0604020202020204" pitchFamily="34" charset="0"/>
              <a:buChar char="•"/>
            </a:pPr>
            <a:r>
              <a:rPr lang="sv-SE"/>
              <a:t>Forskare</a:t>
            </a:r>
          </a:p>
        </p:txBody>
      </p:sp>
      <p:sp>
        <p:nvSpPr>
          <p:cNvPr id="24" name="Rubrik 23">
            <a:extLst>
              <a:ext uri="{FF2B5EF4-FFF2-40B4-BE49-F238E27FC236}">
                <a16:creationId xmlns:a16="http://schemas.microsoft.com/office/drawing/2014/main" id="{93B585D6-4A3A-2014-9C58-7CEC43892D9E}"/>
              </a:ext>
            </a:extLst>
          </p:cNvPr>
          <p:cNvSpPr>
            <a:spLocks noGrp="1"/>
          </p:cNvSpPr>
          <p:nvPr>
            <p:ph type="title"/>
          </p:nvPr>
        </p:nvSpPr>
        <p:spPr>
          <a:xfrm>
            <a:off x="415788" y="293413"/>
            <a:ext cx="8909188" cy="514662"/>
          </a:xfrm>
        </p:spPr>
        <p:txBody>
          <a:bodyPr/>
          <a:lstStyle/>
          <a:p>
            <a:r>
              <a:rPr lang="sv-SE"/>
              <a:t>Fördelning av anställda utifrån yrkeskategorier inom Innovationsföretagens medlemsföretag</a:t>
            </a:r>
            <a:br>
              <a:rPr lang="sv-SE"/>
            </a:br>
            <a:r>
              <a:rPr lang="sv-SE"/>
              <a:t> </a:t>
            </a:r>
            <a:br>
              <a:rPr lang="sv-SE"/>
            </a:br>
            <a:endParaRPr lang="sv-SE"/>
          </a:p>
        </p:txBody>
      </p:sp>
      <p:sp>
        <p:nvSpPr>
          <p:cNvPr id="28" name="Båge 27">
            <a:extLst>
              <a:ext uri="{FF2B5EF4-FFF2-40B4-BE49-F238E27FC236}">
                <a16:creationId xmlns:a16="http://schemas.microsoft.com/office/drawing/2014/main" id="{CBD3C788-8A56-7829-03AE-D353660655C6}"/>
              </a:ext>
            </a:extLst>
          </p:cNvPr>
          <p:cNvSpPr/>
          <p:nvPr/>
        </p:nvSpPr>
        <p:spPr>
          <a:xfrm>
            <a:off x="3890683" y="2215250"/>
            <a:ext cx="3113741" cy="3103809"/>
          </a:xfrm>
          <a:prstGeom prst="arc">
            <a:avLst>
              <a:gd name="adj1" fmla="val 16200000"/>
              <a:gd name="adj2" fmla="val 12666186"/>
            </a:avLst>
          </a:prstGeom>
          <a:ln w="222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401579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833EF9-3E54-F754-9341-5B5DA5D22489}"/>
              </a:ext>
            </a:extLst>
          </p:cNvPr>
          <p:cNvSpPr>
            <a:spLocks noGrp="1"/>
          </p:cNvSpPr>
          <p:nvPr>
            <p:ph type="title"/>
          </p:nvPr>
        </p:nvSpPr>
        <p:spPr>
          <a:xfrm>
            <a:off x="301487" y="293412"/>
            <a:ext cx="9385438" cy="1325563"/>
          </a:xfrm>
        </p:spPr>
        <p:txBody>
          <a:bodyPr/>
          <a:lstStyle/>
          <a:p>
            <a:r>
              <a:rPr lang="sv-SE" sz="2800"/>
              <a:t>Fördelning av yrkeskategorier per verksamhetsområde</a:t>
            </a:r>
            <a:endParaRPr lang="en-US"/>
          </a:p>
        </p:txBody>
      </p:sp>
      <p:sp>
        <p:nvSpPr>
          <p:cNvPr id="4" name="Platshållare för sidfot 3">
            <a:extLst>
              <a:ext uri="{FF2B5EF4-FFF2-40B4-BE49-F238E27FC236}">
                <a16:creationId xmlns:a16="http://schemas.microsoft.com/office/drawing/2014/main" id="{E8CB1977-39B8-0F9E-79FB-0C650720AC7B}"/>
              </a:ext>
            </a:extLst>
          </p:cNvPr>
          <p:cNvSpPr>
            <a:spLocks noGrp="1"/>
          </p:cNvSpPr>
          <p:nvPr>
            <p:ph type="ftr" sz="quarter" idx="11"/>
          </p:nvPr>
        </p:nvSpPr>
        <p:spPr>
          <a:xfrm>
            <a:off x="7777161" y="6139863"/>
            <a:ext cx="4114800" cy="165400"/>
          </a:xfrm>
        </p:spPr>
        <p:txBody>
          <a:bodyPr anchor="b">
            <a:normAutofit/>
          </a:bodyPr>
          <a:lstStyle/>
          <a:p>
            <a:pPr>
              <a:spcAft>
                <a:spcPts val="600"/>
              </a:spcAft>
            </a:pPr>
            <a:r>
              <a:rPr lang="sv-SE"/>
              <a:t>Insikt 2026|</a:t>
            </a:r>
          </a:p>
        </p:txBody>
      </p:sp>
      <p:sp>
        <p:nvSpPr>
          <p:cNvPr id="5" name="Platshållare för bildnummer 4">
            <a:extLst>
              <a:ext uri="{FF2B5EF4-FFF2-40B4-BE49-F238E27FC236}">
                <a16:creationId xmlns:a16="http://schemas.microsoft.com/office/drawing/2014/main" id="{29F10B51-A01F-0821-3F81-88D7008C8859}"/>
              </a:ext>
            </a:extLst>
          </p:cNvPr>
          <p:cNvSpPr>
            <a:spLocks noGrp="1"/>
          </p:cNvSpPr>
          <p:nvPr>
            <p:ph type="sldNum" sz="quarter" idx="12"/>
          </p:nvPr>
        </p:nvSpPr>
        <p:spPr>
          <a:xfrm>
            <a:off x="9148761" y="6338031"/>
            <a:ext cx="2743200" cy="165400"/>
          </a:xfrm>
        </p:spPr>
        <p:txBody>
          <a:bodyPr anchor="b">
            <a:normAutofit/>
          </a:bodyPr>
          <a:lstStyle/>
          <a:p>
            <a:pPr>
              <a:spcAft>
                <a:spcPts val="600"/>
              </a:spcAft>
            </a:pPr>
            <a:fld id="{AE086683-F536-42AB-ABBC-F4803DFE8DBC}" type="slidenum">
              <a:rPr lang="sv-SE" smtClean="0"/>
              <a:pPr>
                <a:spcAft>
                  <a:spcPts val="600"/>
                </a:spcAft>
              </a:pPr>
              <a:t>43</a:t>
            </a:fld>
            <a:endParaRPr lang="sv-SE"/>
          </a:p>
        </p:txBody>
      </p:sp>
      <p:graphicFrame>
        <p:nvGraphicFramePr>
          <p:cNvPr id="6" name="Platshållare för innehåll 5">
            <a:extLst>
              <a:ext uri="{FF2B5EF4-FFF2-40B4-BE49-F238E27FC236}">
                <a16:creationId xmlns:a16="http://schemas.microsoft.com/office/drawing/2014/main" id="{21F7D36A-BA14-28E4-128D-7AD44B41FB0B}"/>
              </a:ext>
            </a:extLst>
          </p:cNvPr>
          <p:cNvGraphicFramePr>
            <a:graphicFrameLocks noGrp="1"/>
          </p:cNvGraphicFramePr>
          <p:nvPr>
            <p:ph idx="1"/>
            <p:extLst>
              <p:ext uri="{D42A27DB-BD31-4B8C-83A1-F6EECF244321}">
                <p14:modId xmlns:p14="http://schemas.microsoft.com/office/powerpoint/2010/main" val="3976506009"/>
              </p:ext>
            </p:extLst>
          </p:nvPr>
        </p:nvGraphicFramePr>
        <p:xfrm>
          <a:off x="301487" y="1829200"/>
          <a:ext cx="8648700" cy="40548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4468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0F21264F-DC5F-8945-B88D-33B39FB2C93C}"/>
              </a:ext>
            </a:extLst>
          </p:cNvPr>
          <p:cNvSpPr/>
          <p:nvPr/>
        </p:nvSpPr>
        <p:spPr>
          <a:xfrm>
            <a:off x="5969499" y="0"/>
            <a:ext cx="6205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30" name="Diagram 29">
            <a:extLst>
              <a:ext uri="{FF2B5EF4-FFF2-40B4-BE49-F238E27FC236}">
                <a16:creationId xmlns:a16="http://schemas.microsoft.com/office/drawing/2014/main" id="{1B51616C-993A-4211-905E-3E4442A4A2B4}"/>
              </a:ext>
            </a:extLst>
          </p:cNvPr>
          <p:cNvGraphicFramePr>
            <a:graphicFrameLocks/>
          </p:cNvGraphicFramePr>
          <p:nvPr>
            <p:extLst>
              <p:ext uri="{D42A27DB-BD31-4B8C-83A1-F6EECF244321}">
                <p14:modId xmlns:p14="http://schemas.microsoft.com/office/powerpoint/2010/main" val="3227455522"/>
              </p:ext>
            </p:extLst>
          </p:nvPr>
        </p:nvGraphicFramePr>
        <p:xfrm>
          <a:off x="6271855" y="1512793"/>
          <a:ext cx="4572000" cy="22525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 17">
            <a:extLst>
              <a:ext uri="{FF2B5EF4-FFF2-40B4-BE49-F238E27FC236}">
                <a16:creationId xmlns:a16="http://schemas.microsoft.com/office/drawing/2014/main" id="{43AC5084-7CBC-3172-3B0D-23A6A2F258DA}"/>
              </a:ext>
            </a:extLst>
          </p:cNvPr>
          <p:cNvGraphicFramePr>
            <a:graphicFrameLocks/>
          </p:cNvGraphicFramePr>
          <p:nvPr>
            <p:extLst>
              <p:ext uri="{D42A27DB-BD31-4B8C-83A1-F6EECF244321}">
                <p14:modId xmlns:p14="http://schemas.microsoft.com/office/powerpoint/2010/main" val="1551631872"/>
              </p:ext>
            </p:extLst>
          </p:nvPr>
        </p:nvGraphicFramePr>
        <p:xfrm>
          <a:off x="500777" y="3640682"/>
          <a:ext cx="4572000" cy="2527036"/>
        </p:xfrm>
        <a:graphic>
          <a:graphicData uri="http://schemas.openxmlformats.org/drawingml/2006/chart">
            <c:chart xmlns:c="http://schemas.openxmlformats.org/drawingml/2006/chart" xmlns:r="http://schemas.openxmlformats.org/officeDocument/2006/relationships" r:id="rId4"/>
          </a:graphicData>
        </a:graphic>
      </p:graphicFrame>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5324535" cy="1536494"/>
          </a:xfrm>
        </p:spPr>
        <p:txBody>
          <a:bodyPr/>
          <a:lstStyle/>
          <a:p>
            <a:r>
              <a:rPr lang="sv-SE" sz="1400" b="1"/>
              <a:t>Hur länge har era medarbetare i snitt jobbat på ert företag</a:t>
            </a:r>
            <a:br>
              <a:rPr lang="sv-SE" sz="1400"/>
            </a:br>
            <a:r>
              <a:rPr lang="sv-SE" sz="1400"/>
              <a:t>I procent av totalen</a:t>
            </a:r>
          </a:p>
        </p:txBody>
      </p:sp>
      <p:sp>
        <p:nvSpPr>
          <p:cNvPr id="16" name="Platshållare för sidfot 15">
            <a:extLst>
              <a:ext uri="{FF2B5EF4-FFF2-40B4-BE49-F238E27FC236}">
                <a16:creationId xmlns:a16="http://schemas.microsoft.com/office/drawing/2014/main" id="{5917F61F-52AD-5C49-A399-6F1876AECE8A}"/>
              </a:ext>
            </a:extLst>
          </p:cNvPr>
          <p:cNvSpPr>
            <a:spLocks noGrp="1"/>
          </p:cNvSpPr>
          <p:nvPr>
            <p:ph type="ftr" sz="quarter" idx="11"/>
          </p:nvPr>
        </p:nvSpPr>
        <p:spPr/>
        <p:txBody>
          <a:bodyPr/>
          <a:lstStyle/>
          <a:p>
            <a:r>
              <a:rPr lang="sv-SE"/>
              <a:t>Insikt 2026 |</a:t>
            </a:r>
          </a:p>
        </p:txBody>
      </p:sp>
      <p:sp>
        <p:nvSpPr>
          <p:cNvPr id="17" name="Platshållare för bildnummer 16">
            <a:extLst>
              <a:ext uri="{FF2B5EF4-FFF2-40B4-BE49-F238E27FC236}">
                <a16:creationId xmlns:a16="http://schemas.microsoft.com/office/drawing/2014/main" id="{544D819B-A18A-DE4A-A363-049C0F5DB2FF}"/>
              </a:ext>
            </a:extLst>
          </p:cNvPr>
          <p:cNvSpPr>
            <a:spLocks noGrp="1"/>
          </p:cNvSpPr>
          <p:nvPr>
            <p:ph type="sldNum" sz="quarter" idx="12"/>
          </p:nvPr>
        </p:nvSpPr>
        <p:spPr/>
        <p:txBody>
          <a:bodyPr/>
          <a:lstStyle/>
          <a:p>
            <a:fld id="{AE086683-F536-42AB-ABBC-F4803DFE8DBC}" type="slidenum">
              <a:rPr lang="sv-SE" smtClean="0"/>
              <a:t>44</a:t>
            </a:fld>
            <a:endParaRPr lang="sv-SE"/>
          </a:p>
        </p:txBody>
      </p:sp>
      <p:pic>
        <p:nvPicPr>
          <p:cNvPr id="4" name="Bildobjekt 3">
            <a:extLst>
              <a:ext uri="{FF2B5EF4-FFF2-40B4-BE49-F238E27FC236}">
                <a16:creationId xmlns:a16="http://schemas.microsoft.com/office/drawing/2014/main" id="{1D3E4F3E-2AF8-A041-BA72-743E281BF4EB}"/>
              </a:ext>
            </a:extLst>
          </p:cNvPr>
          <p:cNvPicPr>
            <a:picLocks noChangeAspect="1"/>
          </p:cNvPicPr>
          <p:nvPr/>
        </p:nvPicPr>
        <p:blipFill rotWithShape="1">
          <a:blip r:embed="rId5"/>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BBCDFC98-6A5C-1B48-B53B-5895129041B5}"/>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6" name="Platshållare för innehåll 2">
            <a:extLst>
              <a:ext uri="{FF2B5EF4-FFF2-40B4-BE49-F238E27FC236}">
                <a16:creationId xmlns:a16="http://schemas.microsoft.com/office/drawing/2014/main" id="{F2F18D0F-73E4-C947-AFD0-0CE1ED1D4760}"/>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6"/>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6"/>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6"/>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6"/>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6"/>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b="1"/>
              <a:t>Medarbetares genomsnittliga branscherfarenhet</a:t>
            </a:r>
            <a:br>
              <a:rPr lang="sv-SE" sz="1400" b="1"/>
            </a:br>
            <a:r>
              <a:rPr lang="sv-SE" sz="1400"/>
              <a:t>I procent av totalen</a:t>
            </a:r>
          </a:p>
        </p:txBody>
      </p:sp>
      <p:sp>
        <p:nvSpPr>
          <p:cNvPr id="23" name="textruta 22">
            <a:extLst>
              <a:ext uri="{FF2B5EF4-FFF2-40B4-BE49-F238E27FC236}">
                <a16:creationId xmlns:a16="http://schemas.microsoft.com/office/drawing/2014/main" id="{EAB02E35-4268-B740-A4DC-12B90FB22C14}"/>
              </a:ext>
            </a:extLst>
          </p:cNvPr>
          <p:cNvSpPr txBox="1"/>
          <p:nvPr/>
        </p:nvSpPr>
        <p:spPr>
          <a:xfrm>
            <a:off x="6307700" y="3738262"/>
            <a:ext cx="2628640" cy="261610"/>
          </a:xfrm>
          <a:prstGeom prst="rect">
            <a:avLst/>
          </a:prstGeom>
          <a:noFill/>
        </p:spPr>
        <p:txBody>
          <a:bodyPr wrap="square" rtlCol="0">
            <a:spAutoFit/>
          </a:bodyPr>
          <a:lstStyle/>
          <a:p>
            <a:r>
              <a:rPr lang="sv-SE" sz="1100" b="1">
                <a:solidFill>
                  <a:schemeClr val="bg2">
                    <a:lumMod val="25000"/>
                  </a:schemeClr>
                </a:solidFill>
              </a:rPr>
              <a:t>Per verksamhetsområde 2025</a:t>
            </a:r>
          </a:p>
        </p:txBody>
      </p:sp>
      <p:sp>
        <p:nvSpPr>
          <p:cNvPr id="12" name="textruta 11">
            <a:extLst>
              <a:ext uri="{FF2B5EF4-FFF2-40B4-BE49-F238E27FC236}">
                <a16:creationId xmlns:a16="http://schemas.microsoft.com/office/drawing/2014/main" id="{E2D34D8D-F4F6-E174-6578-A169EB260DE6}"/>
              </a:ext>
            </a:extLst>
          </p:cNvPr>
          <p:cNvSpPr txBox="1"/>
          <p:nvPr/>
        </p:nvSpPr>
        <p:spPr>
          <a:xfrm>
            <a:off x="3494607" y="4618504"/>
            <a:ext cx="757759" cy="215444"/>
          </a:xfrm>
          <a:prstGeom prst="rect">
            <a:avLst/>
          </a:prstGeom>
          <a:noFill/>
        </p:spPr>
        <p:txBody>
          <a:bodyPr wrap="square" rtlCol="0">
            <a:spAutoFit/>
          </a:bodyPr>
          <a:lstStyle/>
          <a:p>
            <a:r>
              <a:rPr lang="sv-SE" sz="800"/>
              <a:t>(82%, </a:t>
            </a:r>
            <a:r>
              <a:rPr lang="sv-SE" sz="800" i="1"/>
              <a:t>61%</a:t>
            </a:r>
            <a:r>
              <a:rPr lang="sv-SE" sz="800"/>
              <a:t>)</a:t>
            </a:r>
          </a:p>
        </p:txBody>
      </p:sp>
      <p:sp>
        <p:nvSpPr>
          <p:cNvPr id="20" name="textruta 19">
            <a:extLst>
              <a:ext uri="{FF2B5EF4-FFF2-40B4-BE49-F238E27FC236}">
                <a16:creationId xmlns:a16="http://schemas.microsoft.com/office/drawing/2014/main" id="{74912B77-7CFF-0783-9685-2EC7C2E5A197}"/>
              </a:ext>
            </a:extLst>
          </p:cNvPr>
          <p:cNvSpPr txBox="1"/>
          <p:nvPr/>
        </p:nvSpPr>
        <p:spPr>
          <a:xfrm>
            <a:off x="3465278" y="5264946"/>
            <a:ext cx="700875" cy="215444"/>
          </a:xfrm>
          <a:prstGeom prst="rect">
            <a:avLst/>
          </a:prstGeom>
          <a:noFill/>
        </p:spPr>
        <p:txBody>
          <a:bodyPr wrap="square" rtlCol="0">
            <a:spAutoFit/>
          </a:bodyPr>
          <a:lstStyle/>
          <a:p>
            <a:r>
              <a:rPr lang="sv-SE" sz="800"/>
              <a:t>(6%, </a:t>
            </a:r>
            <a:r>
              <a:rPr lang="sv-SE" sz="800" i="1"/>
              <a:t>26%</a:t>
            </a:r>
            <a:r>
              <a:rPr lang="sv-SE" sz="800"/>
              <a:t>)</a:t>
            </a:r>
          </a:p>
        </p:txBody>
      </p:sp>
      <p:sp>
        <p:nvSpPr>
          <p:cNvPr id="21" name="textruta 20">
            <a:extLst>
              <a:ext uri="{FF2B5EF4-FFF2-40B4-BE49-F238E27FC236}">
                <a16:creationId xmlns:a16="http://schemas.microsoft.com/office/drawing/2014/main" id="{30EBAF3E-5A10-30E3-CFCC-212BD1851193}"/>
              </a:ext>
            </a:extLst>
          </p:cNvPr>
          <p:cNvSpPr txBox="1"/>
          <p:nvPr/>
        </p:nvSpPr>
        <p:spPr>
          <a:xfrm>
            <a:off x="3465586" y="4015388"/>
            <a:ext cx="724752" cy="215444"/>
          </a:xfrm>
          <a:prstGeom prst="rect">
            <a:avLst/>
          </a:prstGeom>
          <a:noFill/>
        </p:spPr>
        <p:txBody>
          <a:bodyPr wrap="square" rtlCol="0">
            <a:spAutoFit/>
          </a:bodyPr>
          <a:lstStyle/>
          <a:p>
            <a:r>
              <a:rPr lang="sv-SE" sz="800"/>
              <a:t>(12%, </a:t>
            </a:r>
            <a:r>
              <a:rPr lang="sv-SE" sz="800" i="1"/>
              <a:t>6%</a:t>
            </a:r>
            <a:r>
              <a:rPr lang="sv-SE" sz="800"/>
              <a:t>)</a:t>
            </a:r>
          </a:p>
        </p:txBody>
      </p:sp>
      <p:sp>
        <p:nvSpPr>
          <p:cNvPr id="24" name="textruta 23">
            <a:extLst>
              <a:ext uri="{FF2B5EF4-FFF2-40B4-BE49-F238E27FC236}">
                <a16:creationId xmlns:a16="http://schemas.microsoft.com/office/drawing/2014/main" id="{519A33F9-C086-56DD-8DF0-4634CFD10F64}"/>
              </a:ext>
            </a:extLst>
          </p:cNvPr>
          <p:cNvSpPr txBox="1"/>
          <p:nvPr/>
        </p:nvSpPr>
        <p:spPr>
          <a:xfrm>
            <a:off x="4280110" y="3873974"/>
            <a:ext cx="1012738" cy="215444"/>
          </a:xfrm>
          <a:prstGeom prst="rect">
            <a:avLst/>
          </a:prstGeom>
          <a:noFill/>
        </p:spPr>
        <p:txBody>
          <a:bodyPr wrap="square" rtlCol="0">
            <a:spAutoFit/>
          </a:bodyPr>
          <a:lstStyle/>
          <a:p>
            <a:r>
              <a:rPr lang="sv-SE" sz="800" b="1"/>
              <a:t>0%</a:t>
            </a:r>
            <a:r>
              <a:rPr lang="sv-SE" sz="800"/>
              <a:t>    (20%, </a:t>
            </a:r>
            <a:r>
              <a:rPr lang="sv-SE" sz="800" i="1"/>
              <a:t>0%</a:t>
            </a:r>
            <a:r>
              <a:rPr lang="sv-SE" sz="800"/>
              <a:t>)</a:t>
            </a:r>
          </a:p>
        </p:txBody>
      </p:sp>
      <p:sp>
        <p:nvSpPr>
          <p:cNvPr id="25" name="textruta 24">
            <a:extLst>
              <a:ext uri="{FF2B5EF4-FFF2-40B4-BE49-F238E27FC236}">
                <a16:creationId xmlns:a16="http://schemas.microsoft.com/office/drawing/2014/main" id="{431603CE-5A6D-76D7-0B8C-D58617DDCCA0}"/>
              </a:ext>
            </a:extLst>
          </p:cNvPr>
          <p:cNvSpPr txBox="1"/>
          <p:nvPr/>
        </p:nvSpPr>
        <p:spPr>
          <a:xfrm>
            <a:off x="4520598" y="4121780"/>
            <a:ext cx="757759" cy="215444"/>
          </a:xfrm>
          <a:prstGeom prst="rect">
            <a:avLst/>
          </a:prstGeom>
          <a:noFill/>
        </p:spPr>
        <p:txBody>
          <a:bodyPr wrap="square" rtlCol="0">
            <a:spAutoFit/>
          </a:bodyPr>
          <a:lstStyle/>
          <a:p>
            <a:r>
              <a:rPr lang="sv-SE" sz="800"/>
              <a:t>(20%, </a:t>
            </a:r>
            <a:r>
              <a:rPr lang="sv-SE" sz="800" i="1"/>
              <a:t>20%</a:t>
            </a:r>
            <a:r>
              <a:rPr lang="sv-SE" sz="800"/>
              <a:t>)</a:t>
            </a:r>
          </a:p>
        </p:txBody>
      </p:sp>
      <p:sp>
        <p:nvSpPr>
          <p:cNvPr id="26" name="textruta 25">
            <a:extLst>
              <a:ext uri="{FF2B5EF4-FFF2-40B4-BE49-F238E27FC236}">
                <a16:creationId xmlns:a16="http://schemas.microsoft.com/office/drawing/2014/main" id="{D989CF7E-F4CC-4D02-36A8-236FDD7CF541}"/>
              </a:ext>
            </a:extLst>
          </p:cNvPr>
          <p:cNvSpPr txBox="1"/>
          <p:nvPr/>
        </p:nvSpPr>
        <p:spPr>
          <a:xfrm>
            <a:off x="4520599" y="4657580"/>
            <a:ext cx="757759" cy="215444"/>
          </a:xfrm>
          <a:prstGeom prst="rect">
            <a:avLst/>
          </a:prstGeom>
          <a:noFill/>
        </p:spPr>
        <p:txBody>
          <a:bodyPr wrap="square" rtlCol="0">
            <a:spAutoFit/>
          </a:bodyPr>
          <a:lstStyle/>
          <a:p>
            <a:r>
              <a:rPr lang="sv-SE" sz="800"/>
              <a:t>(40%,</a:t>
            </a:r>
            <a:r>
              <a:rPr lang="sv-SE" sz="800" i="1"/>
              <a:t>60%</a:t>
            </a:r>
            <a:r>
              <a:rPr lang="sv-SE" sz="800"/>
              <a:t>)</a:t>
            </a:r>
          </a:p>
        </p:txBody>
      </p:sp>
      <p:sp>
        <p:nvSpPr>
          <p:cNvPr id="27" name="textruta 26">
            <a:extLst>
              <a:ext uri="{FF2B5EF4-FFF2-40B4-BE49-F238E27FC236}">
                <a16:creationId xmlns:a16="http://schemas.microsoft.com/office/drawing/2014/main" id="{58C65AE5-92DB-D184-51F8-7A094E3B0298}"/>
              </a:ext>
            </a:extLst>
          </p:cNvPr>
          <p:cNvSpPr txBox="1"/>
          <p:nvPr/>
        </p:nvSpPr>
        <p:spPr>
          <a:xfrm>
            <a:off x="4520598" y="5206628"/>
            <a:ext cx="772250" cy="215444"/>
          </a:xfrm>
          <a:prstGeom prst="rect">
            <a:avLst/>
          </a:prstGeom>
          <a:noFill/>
        </p:spPr>
        <p:txBody>
          <a:bodyPr wrap="square" rtlCol="0">
            <a:spAutoFit/>
          </a:bodyPr>
          <a:lstStyle/>
          <a:p>
            <a:r>
              <a:rPr lang="sv-SE" sz="800"/>
              <a:t>(20%, </a:t>
            </a:r>
            <a:r>
              <a:rPr lang="sv-SE" sz="800" i="1"/>
              <a:t>20%</a:t>
            </a:r>
            <a:r>
              <a:rPr lang="sv-SE" sz="800"/>
              <a:t>)</a:t>
            </a:r>
          </a:p>
        </p:txBody>
      </p:sp>
      <p:graphicFrame>
        <p:nvGraphicFramePr>
          <p:cNvPr id="14" name="Diagram 13">
            <a:extLst>
              <a:ext uri="{FF2B5EF4-FFF2-40B4-BE49-F238E27FC236}">
                <a16:creationId xmlns:a16="http://schemas.microsoft.com/office/drawing/2014/main" id="{7EE5D3A9-6062-F2A6-0923-617E5FCBF92D}"/>
              </a:ext>
            </a:extLst>
          </p:cNvPr>
          <p:cNvGraphicFramePr>
            <a:graphicFrameLocks/>
          </p:cNvGraphicFramePr>
          <p:nvPr>
            <p:extLst>
              <p:ext uri="{D42A27DB-BD31-4B8C-83A1-F6EECF244321}">
                <p14:modId xmlns:p14="http://schemas.microsoft.com/office/powerpoint/2010/main" val="1940686622"/>
              </p:ext>
            </p:extLst>
          </p:nvPr>
        </p:nvGraphicFramePr>
        <p:xfrm>
          <a:off x="448241" y="1565334"/>
          <a:ext cx="4572000" cy="2200831"/>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ruta 18">
            <a:extLst>
              <a:ext uri="{FF2B5EF4-FFF2-40B4-BE49-F238E27FC236}">
                <a16:creationId xmlns:a16="http://schemas.microsoft.com/office/drawing/2014/main" id="{31033ED1-90B2-75A4-F693-33EE149A15C5}"/>
              </a:ext>
            </a:extLst>
          </p:cNvPr>
          <p:cNvSpPr txBox="1"/>
          <p:nvPr/>
        </p:nvSpPr>
        <p:spPr>
          <a:xfrm>
            <a:off x="4305995" y="6176569"/>
            <a:ext cx="2534024" cy="461665"/>
          </a:xfrm>
          <a:prstGeom prst="rect">
            <a:avLst/>
          </a:prstGeom>
          <a:solidFill>
            <a:schemeClr val="bg2">
              <a:lumMod val="75000"/>
            </a:schemeClr>
          </a:solidFill>
        </p:spPr>
        <p:txBody>
          <a:bodyPr wrap="square" rtlCol="0">
            <a:spAutoFit/>
          </a:bodyPr>
          <a:lstStyle/>
          <a:p>
            <a:r>
              <a:rPr lang="sv-SE" sz="800"/>
              <a:t>Anm. Årets resultat avser 2025 och står inuti staplarna. Utanför staplarna inom parentes står resultatet för 2024, samt </a:t>
            </a:r>
            <a:r>
              <a:rPr lang="sv-SE" sz="800" i="1"/>
              <a:t>2023 i kursiv stil</a:t>
            </a:r>
            <a:r>
              <a:rPr lang="sv-SE" sz="800"/>
              <a:t>. </a:t>
            </a:r>
            <a:endParaRPr lang="sv-SE" sz="1600"/>
          </a:p>
        </p:txBody>
      </p:sp>
      <p:sp>
        <p:nvSpPr>
          <p:cNvPr id="29" name="Ned 18">
            <a:extLst>
              <a:ext uri="{FF2B5EF4-FFF2-40B4-BE49-F238E27FC236}">
                <a16:creationId xmlns:a16="http://schemas.microsoft.com/office/drawing/2014/main" id="{47B26818-B132-4C54-7CBF-3B96C27568AC}"/>
              </a:ext>
            </a:extLst>
          </p:cNvPr>
          <p:cNvSpPr/>
          <p:nvPr/>
        </p:nvSpPr>
        <p:spPr>
          <a:xfrm>
            <a:off x="2053816" y="5206628"/>
            <a:ext cx="75895" cy="879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sv-SE"/>
          </a:p>
        </p:txBody>
      </p:sp>
      <p:graphicFrame>
        <p:nvGraphicFramePr>
          <p:cNvPr id="38" name="Diagram 37">
            <a:extLst>
              <a:ext uri="{FF2B5EF4-FFF2-40B4-BE49-F238E27FC236}">
                <a16:creationId xmlns:a16="http://schemas.microsoft.com/office/drawing/2014/main" id="{43AC5084-7CBC-3172-3B0D-23A6A2F258DA}"/>
              </a:ext>
            </a:extLst>
          </p:cNvPr>
          <p:cNvGraphicFramePr>
            <a:graphicFrameLocks/>
          </p:cNvGraphicFramePr>
          <p:nvPr>
            <p:extLst>
              <p:ext uri="{D42A27DB-BD31-4B8C-83A1-F6EECF244321}">
                <p14:modId xmlns:p14="http://schemas.microsoft.com/office/powerpoint/2010/main" val="603758776"/>
              </p:ext>
            </p:extLst>
          </p:nvPr>
        </p:nvGraphicFramePr>
        <p:xfrm>
          <a:off x="6383907" y="3701212"/>
          <a:ext cx="4756771" cy="2405976"/>
        </p:xfrm>
        <a:graphic>
          <a:graphicData uri="http://schemas.openxmlformats.org/drawingml/2006/chart">
            <c:chart xmlns:c="http://schemas.openxmlformats.org/drawingml/2006/chart" xmlns:r="http://schemas.openxmlformats.org/officeDocument/2006/relationships" r:id="rId8"/>
          </a:graphicData>
        </a:graphic>
      </p:graphicFrame>
      <p:sp>
        <p:nvSpPr>
          <p:cNvPr id="39" name="textruta 1">
            <a:extLst>
              <a:ext uri="{FF2B5EF4-FFF2-40B4-BE49-F238E27FC236}">
                <a16:creationId xmlns:a16="http://schemas.microsoft.com/office/drawing/2014/main" id="{F0E25BFA-46ED-4A5B-08B9-88367B2D2AF9}"/>
              </a:ext>
            </a:extLst>
          </p:cNvPr>
          <p:cNvSpPr txBox="1"/>
          <p:nvPr/>
        </p:nvSpPr>
        <p:spPr>
          <a:xfrm>
            <a:off x="8302760" y="4089418"/>
            <a:ext cx="739088" cy="18538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800" kern="1200"/>
              <a:t>(10%,</a:t>
            </a:r>
            <a:r>
              <a:rPr lang="sv-SE" sz="800" i="1" kern="1200"/>
              <a:t>13%</a:t>
            </a:r>
            <a:r>
              <a:rPr lang="sv-SE" sz="800" kern="1200"/>
              <a:t>)</a:t>
            </a:r>
          </a:p>
        </p:txBody>
      </p:sp>
      <p:sp>
        <p:nvSpPr>
          <p:cNvPr id="40" name="Ned 18">
            <a:extLst>
              <a:ext uri="{FF2B5EF4-FFF2-40B4-BE49-F238E27FC236}">
                <a16:creationId xmlns:a16="http://schemas.microsoft.com/office/drawing/2014/main" id="{46B21CC3-68EB-AE7B-C391-BE124FA154B5}"/>
              </a:ext>
            </a:extLst>
          </p:cNvPr>
          <p:cNvSpPr/>
          <p:nvPr/>
        </p:nvSpPr>
        <p:spPr>
          <a:xfrm rot="10800000">
            <a:off x="6886440" y="5184936"/>
            <a:ext cx="68626" cy="10773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sv-SE"/>
          </a:p>
        </p:txBody>
      </p:sp>
      <p:sp>
        <p:nvSpPr>
          <p:cNvPr id="41" name="Ned 18">
            <a:extLst>
              <a:ext uri="{FF2B5EF4-FFF2-40B4-BE49-F238E27FC236}">
                <a16:creationId xmlns:a16="http://schemas.microsoft.com/office/drawing/2014/main" id="{94EA802C-2C46-58B7-353D-01F49EED507E}"/>
              </a:ext>
            </a:extLst>
          </p:cNvPr>
          <p:cNvSpPr/>
          <p:nvPr/>
        </p:nvSpPr>
        <p:spPr>
          <a:xfrm rot="10800000">
            <a:off x="9028761" y="5314342"/>
            <a:ext cx="68626" cy="10773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indent="0" algn="l" defTabSz="914400" rtl="0" eaLnBrk="1" latinLnBrk="0" hangingPunct="1">
              <a:defRPr sz="1800" kern="1200">
                <a:solidFill>
                  <a:schemeClr val="lt1"/>
                </a:solidFill>
                <a:latin typeface="+mn-lt"/>
                <a:ea typeface="+mn-ea"/>
                <a:cs typeface="+mn-cs"/>
              </a:defRPr>
            </a:lvl1pPr>
            <a:lvl2pPr marL="457200" indent="0" algn="l" defTabSz="914400" rtl="0" eaLnBrk="1" latinLnBrk="0" hangingPunct="1">
              <a:defRPr sz="1800" kern="1200">
                <a:solidFill>
                  <a:schemeClr val="lt1"/>
                </a:solidFill>
                <a:latin typeface="+mn-lt"/>
                <a:ea typeface="+mn-ea"/>
                <a:cs typeface="+mn-cs"/>
              </a:defRPr>
            </a:lvl2pPr>
            <a:lvl3pPr marL="914400" indent="0" algn="l" defTabSz="914400" rtl="0" eaLnBrk="1" latinLnBrk="0" hangingPunct="1">
              <a:defRPr sz="1800" kern="1200">
                <a:solidFill>
                  <a:schemeClr val="lt1"/>
                </a:solidFill>
                <a:latin typeface="+mn-lt"/>
                <a:ea typeface="+mn-ea"/>
                <a:cs typeface="+mn-cs"/>
              </a:defRPr>
            </a:lvl3pPr>
            <a:lvl4pPr marL="1371600" indent="0" algn="l" defTabSz="914400" rtl="0" eaLnBrk="1" latinLnBrk="0" hangingPunct="1">
              <a:defRPr sz="1800" kern="1200">
                <a:solidFill>
                  <a:schemeClr val="lt1"/>
                </a:solidFill>
                <a:latin typeface="+mn-lt"/>
                <a:ea typeface="+mn-ea"/>
                <a:cs typeface="+mn-cs"/>
              </a:defRPr>
            </a:lvl4pPr>
            <a:lvl5pPr marL="1828800" indent="0" algn="l" defTabSz="914400" rtl="0" eaLnBrk="1" latinLnBrk="0" hangingPunct="1">
              <a:defRPr sz="1800" kern="1200">
                <a:solidFill>
                  <a:schemeClr val="lt1"/>
                </a:solidFill>
                <a:latin typeface="+mn-lt"/>
                <a:ea typeface="+mn-ea"/>
                <a:cs typeface="+mn-cs"/>
              </a:defRPr>
            </a:lvl5pPr>
            <a:lvl6pPr marL="2286000" indent="0" algn="l" defTabSz="914400" rtl="0" eaLnBrk="1" latinLnBrk="0" hangingPunct="1">
              <a:defRPr sz="1800" kern="1200">
                <a:solidFill>
                  <a:schemeClr val="lt1"/>
                </a:solidFill>
                <a:latin typeface="+mn-lt"/>
                <a:ea typeface="+mn-ea"/>
                <a:cs typeface="+mn-cs"/>
              </a:defRPr>
            </a:lvl6pPr>
            <a:lvl7pPr marL="2743200" indent="0" algn="l" defTabSz="914400" rtl="0" eaLnBrk="1" latinLnBrk="0" hangingPunct="1">
              <a:defRPr sz="1800" kern="1200">
                <a:solidFill>
                  <a:schemeClr val="lt1"/>
                </a:solidFill>
                <a:latin typeface="+mn-lt"/>
                <a:ea typeface="+mn-ea"/>
                <a:cs typeface="+mn-cs"/>
              </a:defRPr>
            </a:lvl7pPr>
            <a:lvl8pPr marL="3200400" indent="0" algn="l" defTabSz="914400" rtl="0" eaLnBrk="1" latinLnBrk="0" hangingPunct="1">
              <a:defRPr sz="1800" kern="1200">
                <a:solidFill>
                  <a:schemeClr val="lt1"/>
                </a:solidFill>
                <a:latin typeface="+mn-lt"/>
                <a:ea typeface="+mn-ea"/>
                <a:cs typeface="+mn-cs"/>
              </a:defRPr>
            </a:lvl8pPr>
            <a:lvl9pPr marL="3657600" indent="0" algn="l" defTabSz="914400" rtl="0" eaLnBrk="1" latinLnBrk="0" hangingPunct="1">
              <a:defRPr sz="1800" kern="1200">
                <a:solidFill>
                  <a:schemeClr val="lt1"/>
                </a:solidFill>
                <a:latin typeface="+mn-lt"/>
                <a:ea typeface="+mn-ea"/>
                <a:cs typeface="+mn-cs"/>
              </a:defRPr>
            </a:lvl9pPr>
          </a:lstStyle>
          <a:p>
            <a:pPr algn="ctr"/>
            <a:endParaRPr lang="sv-SE"/>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8" y="293413"/>
            <a:ext cx="10256762" cy="514662"/>
          </a:xfrm>
        </p:spPr>
        <p:txBody>
          <a:bodyPr/>
          <a:lstStyle/>
          <a:p>
            <a:r>
              <a:rPr lang="sv-SE"/>
              <a:t>Andelen medarbetare med anställningstid under 5 år minskar för teknikkonsulter och industri-/techföretag, men ökar för arkitektföretag</a:t>
            </a:r>
            <a:br>
              <a:rPr lang="sv-SE"/>
            </a:br>
            <a:br>
              <a:rPr lang="sv-SE" sz="2000"/>
            </a:br>
            <a:br>
              <a:rPr lang="sv-SE" sz="2000"/>
            </a:br>
            <a:endParaRPr lang="sv-SE" sz="2000"/>
          </a:p>
        </p:txBody>
      </p:sp>
      <p:grpSp>
        <p:nvGrpSpPr>
          <p:cNvPr id="48" name="Grupp 47">
            <a:extLst>
              <a:ext uri="{FF2B5EF4-FFF2-40B4-BE49-F238E27FC236}">
                <a16:creationId xmlns:a16="http://schemas.microsoft.com/office/drawing/2014/main" id="{D726BB64-25FB-D04C-B771-8430999AB008}"/>
              </a:ext>
            </a:extLst>
          </p:cNvPr>
          <p:cNvGrpSpPr/>
          <p:nvPr/>
        </p:nvGrpSpPr>
        <p:grpSpPr>
          <a:xfrm>
            <a:off x="9698507" y="3640682"/>
            <a:ext cx="1640798" cy="2106203"/>
            <a:chOff x="9698507" y="3640682"/>
            <a:chExt cx="1640798" cy="2106203"/>
          </a:xfrm>
        </p:grpSpPr>
        <p:sp>
          <p:nvSpPr>
            <p:cNvPr id="42" name="Rektangel 41">
              <a:extLst>
                <a:ext uri="{FF2B5EF4-FFF2-40B4-BE49-F238E27FC236}">
                  <a16:creationId xmlns:a16="http://schemas.microsoft.com/office/drawing/2014/main" id="{35292CCD-72E8-7B41-724A-01EC0C344EA6}"/>
                </a:ext>
              </a:extLst>
            </p:cNvPr>
            <p:cNvSpPr/>
            <p:nvPr/>
          </p:nvSpPr>
          <p:spPr>
            <a:xfrm>
              <a:off x="10037539" y="3640682"/>
              <a:ext cx="1012738" cy="2106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ktangel 43">
              <a:extLst>
                <a:ext uri="{FF2B5EF4-FFF2-40B4-BE49-F238E27FC236}">
                  <a16:creationId xmlns:a16="http://schemas.microsoft.com/office/drawing/2014/main" id="{D51DD8D3-7B08-62F0-C91A-EB5C890680CD}"/>
                </a:ext>
              </a:extLst>
            </p:cNvPr>
            <p:cNvSpPr/>
            <p:nvPr/>
          </p:nvSpPr>
          <p:spPr>
            <a:xfrm>
              <a:off x="9698507" y="5440430"/>
              <a:ext cx="1640798" cy="30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47" name="Grupp 46">
            <a:extLst>
              <a:ext uri="{FF2B5EF4-FFF2-40B4-BE49-F238E27FC236}">
                <a16:creationId xmlns:a16="http://schemas.microsoft.com/office/drawing/2014/main" id="{1D6404C1-C7A3-5247-57E1-9F5E24EE92AD}"/>
              </a:ext>
            </a:extLst>
          </p:cNvPr>
          <p:cNvGrpSpPr/>
          <p:nvPr/>
        </p:nvGrpSpPr>
        <p:grpSpPr>
          <a:xfrm>
            <a:off x="3855493" y="3484629"/>
            <a:ext cx="1640798" cy="2351376"/>
            <a:chOff x="3855493" y="3484629"/>
            <a:chExt cx="1640798" cy="2351376"/>
          </a:xfrm>
        </p:grpSpPr>
        <p:sp>
          <p:nvSpPr>
            <p:cNvPr id="43" name="Rektangel 42">
              <a:extLst>
                <a:ext uri="{FF2B5EF4-FFF2-40B4-BE49-F238E27FC236}">
                  <a16:creationId xmlns:a16="http://schemas.microsoft.com/office/drawing/2014/main" id="{8AC89E6F-98AC-C67A-965F-773331A5F68A}"/>
                </a:ext>
              </a:extLst>
            </p:cNvPr>
            <p:cNvSpPr/>
            <p:nvPr/>
          </p:nvSpPr>
          <p:spPr>
            <a:xfrm>
              <a:off x="3855493" y="5535200"/>
              <a:ext cx="1640798" cy="300805"/>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ktangel 45">
              <a:extLst>
                <a:ext uri="{FF2B5EF4-FFF2-40B4-BE49-F238E27FC236}">
                  <a16:creationId xmlns:a16="http://schemas.microsoft.com/office/drawing/2014/main" id="{001B385D-1692-F4D3-F6F9-A79AB6FF1317}"/>
                </a:ext>
              </a:extLst>
            </p:cNvPr>
            <p:cNvSpPr/>
            <p:nvPr/>
          </p:nvSpPr>
          <p:spPr>
            <a:xfrm>
              <a:off x="4163776" y="3484629"/>
              <a:ext cx="1012738" cy="2106203"/>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50" name="Rak pilkoppling 49">
            <a:extLst>
              <a:ext uri="{FF2B5EF4-FFF2-40B4-BE49-F238E27FC236}">
                <a16:creationId xmlns:a16="http://schemas.microsoft.com/office/drawing/2014/main" id="{C725CB03-1691-7AED-CC2A-8E2383DFCB60}"/>
              </a:ext>
            </a:extLst>
          </p:cNvPr>
          <p:cNvCxnSpPr/>
          <p:nvPr/>
        </p:nvCxnSpPr>
        <p:spPr>
          <a:xfrm flipH="1" flipV="1">
            <a:off x="4670145" y="5685602"/>
            <a:ext cx="402632" cy="482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Rak pilkoppling 50">
            <a:extLst>
              <a:ext uri="{FF2B5EF4-FFF2-40B4-BE49-F238E27FC236}">
                <a16:creationId xmlns:a16="http://schemas.microsoft.com/office/drawing/2014/main" id="{D8C664B9-87E4-F1E7-CEB6-ADFBDA90B999}"/>
              </a:ext>
            </a:extLst>
          </p:cNvPr>
          <p:cNvCxnSpPr>
            <a:cxnSpLocks/>
          </p:cNvCxnSpPr>
          <p:nvPr/>
        </p:nvCxnSpPr>
        <p:spPr>
          <a:xfrm flipV="1">
            <a:off x="5757413" y="5685602"/>
            <a:ext cx="338587" cy="482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94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F07C2A2-A45A-EE47-A83C-D94B19033DE1}"/>
              </a:ext>
            </a:extLst>
          </p:cNvPr>
          <p:cNvSpPr/>
          <p:nvPr/>
        </p:nvSpPr>
        <p:spPr>
          <a:xfrm>
            <a:off x="5986637" y="11340"/>
            <a:ext cx="6205363"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Platshållare för innehåll 2">
            <a:extLst>
              <a:ext uri="{FF2B5EF4-FFF2-40B4-BE49-F238E27FC236}">
                <a16:creationId xmlns:a16="http://schemas.microsoft.com/office/drawing/2014/main" id="{07C97EFC-D8EF-F242-A588-536ED18131FE}"/>
              </a:ext>
            </a:extLst>
          </p:cNvPr>
          <p:cNvSpPr txBox="1">
            <a:spLocks/>
          </p:cNvSpPr>
          <p:nvPr/>
        </p:nvSpPr>
        <p:spPr>
          <a:xfrm>
            <a:off x="6290805" y="1017262"/>
            <a:ext cx="5485407" cy="5906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Utbildningskostnader per verksamhetsområde 2025</a:t>
            </a:r>
            <a:br>
              <a:rPr lang="sv-SE"/>
            </a:br>
            <a:r>
              <a:rPr lang="sv-SE"/>
              <a:t> Som en andel av totala kostnader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215891" cy="514662"/>
          </a:xfrm>
        </p:spPr>
        <p:txBody>
          <a:bodyPr/>
          <a:lstStyle/>
          <a:p>
            <a:r>
              <a:rPr lang="sv-SE"/>
              <a:t>Drygt hälften </a:t>
            </a:r>
            <a:r>
              <a:rPr lang="sv-SE" sz="2000"/>
              <a:t>av medlemsföretagen har utbildningskostnader högre</a:t>
            </a:r>
            <a:r>
              <a:rPr lang="sv-SE"/>
              <a:t> än 2 </a:t>
            </a:r>
            <a:r>
              <a:rPr lang="sv-SE" sz="2000"/>
              <a:t>procent av de totala årliga kostnaderna</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4175464" cy="590676"/>
          </a:xfrm>
        </p:spPr>
        <p:txBody>
          <a:bodyPr/>
          <a:lstStyle/>
          <a:p>
            <a:r>
              <a:rPr lang="sv-SE" b="1"/>
              <a:t>Utbildningskostnader totalt 2020-2025</a:t>
            </a:r>
            <a:br>
              <a:rPr lang="sv-SE"/>
            </a:br>
            <a:r>
              <a:rPr lang="sv-SE"/>
              <a:t> Som en andel av totala kostnader</a:t>
            </a:r>
          </a:p>
        </p:txBody>
      </p:sp>
      <p:sp>
        <p:nvSpPr>
          <p:cNvPr id="12" name="Platshållare för sidfot 11">
            <a:extLst>
              <a:ext uri="{FF2B5EF4-FFF2-40B4-BE49-F238E27FC236}">
                <a16:creationId xmlns:a16="http://schemas.microsoft.com/office/drawing/2014/main" id="{C126B0A5-5ACB-9942-930C-390C6D9EE959}"/>
              </a:ext>
            </a:extLst>
          </p:cNvPr>
          <p:cNvSpPr>
            <a:spLocks noGrp="1"/>
          </p:cNvSpPr>
          <p:nvPr>
            <p:ph type="ftr" sz="quarter" idx="11"/>
          </p:nvPr>
        </p:nvSpPr>
        <p:spPr/>
        <p:txBody>
          <a:bodyPr/>
          <a:lstStyle/>
          <a:p>
            <a:r>
              <a:rPr lang="sv-SE"/>
              <a:t>Insikt 2026 |</a:t>
            </a:r>
          </a:p>
        </p:txBody>
      </p:sp>
      <p:sp>
        <p:nvSpPr>
          <p:cNvPr id="13" name="Platshållare för bildnummer 12">
            <a:extLst>
              <a:ext uri="{FF2B5EF4-FFF2-40B4-BE49-F238E27FC236}">
                <a16:creationId xmlns:a16="http://schemas.microsoft.com/office/drawing/2014/main" id="{5496D632-A69B-A841-9201-BFFDC591F559}"/>
              </a:ext>
            </a:extLst>
          </p:cNvPr>
          <p:cNvSpPr>
            <a:spLocks noGrp="1"/>
          </p:cNvSpPr>
          <p:nvPr>
            <p:ph type="sldNum" sz="quarter" idx="12"/>
          </p:nvPr>
        </p:nvSpPr>
        <p:spPr/>
        <p:txBody>
          <a:bodyPr/>
          <a:lstStyle/>
          <a:p>
            <a:fld id="{AE086683-F536-42AB-ABBC-F4803DFE8DBC}" type="slidenum">
              <a:rPr lang="sv-SE" smtClean="0"/>
              <a:t>45</a:t>
            </a:fld>
            <a:endParaRPr lang="sv-SE"/>
          </a:p>
        </p:txBody>
      </p:sp>
      <p:pic>
        <p:nvPicPr>
          <p:cNvPr id="4" name="Bildobjekt 3">
            <a:extLst>
              <a:ext uri="{FF2B5EF4-FFF2-40B4-BE49-F238E27FC236}">
                <a16:creationId xmlns:a16="http://schemas.microsoft.com/office/drawing/2014/main" id="{484E92AF-0A1C-8F41-9415-E8E86364DFC3}"/>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8F1BBBC5-5592-904A-BBA0-A03F93273272}"/>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14" name="textruta 13">
            <a:extLst>
              <a:ext uri="{FF2B5EF4-FFF2-40B4-BE49-F238E27FC236}">
                <a16:creationId xmlns:a16="http://schemas.microsoft.com/office/drawing/2014/main" id="{4B29E9A3-A93A-8545-94D7-7CC2FA23789D}"/>
              </a:ext>
            </a:extLst>
          </p:cNvPr>
          <p:cNvSpPr txBox="1"/>
          <p:nvPr/>
        </p:nvSpPr>
        <p:spPr>
          <a:xfrm>
            <a:off x="4432813" y="6273805"/>
            <a:ext cx="3107646" cy="307777"/>
          </a:xfrm>
          <a:prstGeom prst="rect">
            <a:avLst/>
          </a:prstGeom>
        </p:spPr>
        <p:txBody>
          <a:bodyPr wrap="square">
            <a:spAutoFit/>
          </a:bodyPr>
          <a:lstStyle>
            <a:defPPr>
              <a:defRPr lang="sv-SE"/>
            </a:defPPr>
            <a:lvl1pPr algn="ctr">
              <a:defRPr sz="800"/>
            </a:lvl1pPr>
          </a:lstStyle>
          <a:p>
            <a:r>
              <a:rPr lang="sv-SE" sz="700"/>
              <a:t>Utbildningskostnader inkluderar interna och externa kurskostnader, intäktsbortfall och utebliven debitering</a:t>
            </a:r>
          </a:p>
        </p:txBody>
      </p:sp>
      <p:graphicFrame>
        <p:nvGraphicFramePr>
          <p:cNvPr id="10" name="Diagram 9">
            <a:extLst>
              <a:ext uri="{FF2B5EF4-FFF2-40B4-BE49-F238E27FC236}">
                <a16:creationId xmlns:a16="http://schemas.microsoft.com/office/drawing/2014/main" id="{AFA0A3AC-4713-796F-5861-E5E8B00F1E7B}"/>
              </a:ext>
            </a:extLst>
          </p:cNvPr>
          <p:cNvGraphicFramePr>
            <a:graphicFrameLocks/>
          </p:cNvGraphicFramePr>
          <p:nvPr>
            <p:extLst>
              <p:ext uri="{D42A27DB-BD31-4B8C-83A1-F6EECF244321}">
                <p14:modId xmlns:p14="http://schemas.microsoft.com/office/powerpoint/2010/main" val="1195689253"/>
              </p:ext>
            </p:extLst>
          </p:nvPr>
        </p:nvGraphicFramePr>
        <p:xfrm>
          <a:off x="415787" y="2522435"/>
          <a:ext cx="5570849"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Diagram 16">
            <a:extLst>
              <a:ext uri="{FF2B5EF4-FFF2-40B4-BE49-F238E27FC236}">
                <a16:creationId xmlns:a16="http://schemas.microsoft.com/office/drawing/2014/main" id="{A244DC8C-CFE6-98DC-E85F-B4C6393C8B30}"/>
              </a:ext>
            </a:extLst>
          </p:cNvPr>
          <p:cNvGraphicFramePr>
            <a:graphicFrameLocks/>
          </p:cNvGraphicFramePr>
          <p:nvPr>
            <p:extLst>
              <p:ext uri="{D42A27DB-BD31-4B8C-83A1-F6EECF244321}">
                <p14:modId xmlns:p14="http://schemas.microsoft.com/office/powerpoint/2010/main" val="1682780539"/>
              </p:ext>
            </p:extLst>
          </p:nvPr>
        </p:nvGraphicFramePr>
        <p:xfrm>
          <a:off x="6197600" y="2493078"/>
          <a:ext cx="5692906" cy="29171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988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EDCE5-4233-2D40-81EA-76208115E1B8}"/>
              </a:ext>
            </a:extLst>
          </p:cNvPr>
          <p:cNvSpPr>
            <a:spLocks noGrp="1"/>
          </p:cNvSpPr>
          <p:nvPr>
            <p:ph type="title"/>
          </p:nvPr>
        </p:nvSpPr>
        <p:spPr/>
        <p:txBody>
          <a:bodyPr/>
          <a:lstStyle/>
          <a:p>
            <a:r>
              <a:rPr lang="sv-SE"/>
              <a:t>Definitionslista nyckeltal </a:t>
            </a:r>
          </a:p>
        </p:txBody>
      </p:sp>
      <p:sp>
        <p:nvSpPr>
          <p:cNvPr id="6" name="Platshållare för innehåll 6">
            <a:extLst>
              <a:ext uri="{FF2B5EF4-FFF2-40B4-BE49-F238E27FC236}">
                <a16:creationId xmlns:a16="http://schemas.microsoft.com/office/drawing/2014/main" id="{59B6A697-86E5-2740-8C3B-15FC5F41D501}"/>
              </a:ext>
            </a:extLst>
          </p:cNvPr>
          <p:cNvSpPr>
            <a:spLocks noGrp="1"/>
          </p:cNvSpPr>
          <p:nvPr>
            <p:ph idx="1"/>
          </p:nvPr>
        </p:nvSpPr>
        <p:spPr>
          <a:xfrm>
            <a:off x="435115" y="1042470"/>
            <a:ext cx="5198430" cy="4655738"/>
          </a:xfrm>
        </p:spPr>
        <p:txBody>
          <a:bodyPr/>
          <a:lstStyle/>
          <a:p>
            <a:r>
              <a:rPr lang="sv-SE" sz="1050" b="1"/>
              <a:t>Chefspositioner: </a:t>
            </a:r>
            <a:br>
              <a:rPr lang="sv-SE" sz="1050" b="1"/>
            </a:br>
            <a:r>
              <a:rPr lang="sv-SE" sz="1050"/>
              <a:t>Inkluderar Vd:ar, drift- och verksamhetschefer, chefer för särskilda funktioner (ex. ekonomi och personal) samt mellanchefer.</a:t>
            </a:r>
          </a:p>
          <a:p>
            <a:r>
              <a:rPr lang="sv-SE" sz="1050" b="1"/>
              <a:t>Egen omsättning: </a:t>
            </a:r>
            <a:br>
              <a:rPr lang="sv-SE" sz="1050" b="1"/>
            </a:br>
            <a:r>
              <a:rPr lang="sv-SE" sz="1050"/>
              <a:t>Den delen av omsättningen som företaget producerar själva/"in house". Med andra ord är det omsättningen exklusive olika slags konsultinköp eller inköp av andra varor, material och tjänster (omsättning - konsultinköp - inköp av utomstående varor, material och/eller tjänster).</a:t>
            </a:r>
            <a:endParaRPr lang="sv-SE" sz="1050" b="1"/>
          </a:p>
          <a:p>
            <a:r>
              <a:rPr lang="sv-SE" sz="1050" b="1"/>
              <a:t>Forskning och innovationskostnader (</a:t>
            </a:r>
            <a:r>
              <a:rPr lang="sv-SE" sz="1050" b="1" err="1"/>
              <a:t>FoI</a:t>
            </a:r>
            <a:r>
              <a:rPr lang="sv-SE" sz="1050" b="1"/>
              <a:t>): </a:t>
            </a:r>
            <a:br>
              <a:rPr lang="sv-SE" sz="1050"/>
            </a:br>
            <a:r>
              <a:rPr lang="sv-SE" sz="1050"/>
              <a:t>Inkluderar både </a:t>
            </a:r>
            <a:r>
              <a:rPr lang="sv-SE" sz="1050" err="1"/>
              <a:t>FoI</a:t>
            </a:r>
            <a:r>
              <a:rPr lang="sv-SE" sz="1050"/>
              <a:t> som utförts av egen personal, konsulter och leds internt samt utlagd </a:t>
            </a:r>
            <a:r>
              <a:rPr lang="sv-SE" sz="1050" err="1"/>
              <a:t>FoI</a:t>
            </a:r>
            <a:r>
              <a:rPr lang="sv-SE" sz="1050"/>
              <a:t> som myndigheter/institutioner ger i uppdrag till att utföra. </a:t>
            </a:r>
            <a:r>
              <a:rPr lang="sv-SE" sz="1050" err="1"/>
              <a:t>FoI</a:t>
            </a:r>
            <a:r>
              <a:rPr lang="sv-SE" sz="1050"/>
              <a:t> skall karaktäriseras av: Nyskapande, Kreativitet, Ovisshet, Systematik och Överförbarhet och/eller Reproducerbarhet.)</a:t>
            </a:r>
          </a:p>
          <a:p>
            <a:r>
              <a:rPr lang="sv-SE" sz="1050" b="1"/>
              <a:t>Genomsnittlig</a:t>
            </a:r>
            <a:r>
              <a:rPr lang="sv-SE" sz="1050"/>
              <a:t> </a:t>
            </a:r>
            <a:r>
              <a:rPr lang="sv-SE" sz="1050" b="1"/>
              <a:t>branscherfarenhet: </a:t>
            </a:r>
            <a:br>
              <a:rPr lang="sv-SE" sz="1050"/>
            </a:br>
            <a:r>
              <a:rPr lang="sv-SE" sz="1050"/>
              <a:t>Branscherfarenhet mäts i totalt antal år i nuvarande bransch.</a:t>
            </a:r>
          </a:p>
          <a:p>
            <a:r>
              <a:rPr lang="sv-SE" sz="1050" b="1"/>
              <a:t>Hållbara produkt och tjänsteerbjudanden</a:t>
            </a:r>
            <a:r>
              <a:rPr lang="sv-SE" sz="1050"/>
              <a:t>: </a:t>
            </a:r>
            <a:br>
              <a:rPr lang="sv-SE" sz="1050"/>
            </a:br>
            <a:r>
              <a:rPr lang="sv-SE" sz="1050"/>
              <a:t>Hållbara produkter/tjänster hjälper kunderna att arbeta mer hållbart/utveckla mer hållbara produkter och tjänster, t.ex. ECO-designtjänster, miljötjänster, hållbarhetsrådgivning, energieffektivisering etc.</a:t>
            </a:r>
          </a:p>
          <a:p>
            <a:r>
              <a:rPr lang="sv-SE" sz="1050" b="1"/>
              <a:t>Icke arvodesbaserade intäkter: </a:t>
            </a:r>
            <a:br>
              <a:rPr lang="sv-SE" sz="1050"/>
            </a:br>
            <a:r>
              <a:rPr lang="sv-SE" sz="1050"/>
              <a:t>Intäkter som tex. fastpris, serviceavtal, licenser mm. Motsatsen är arvodesbaserade intäkter från löpande och ofta rörliga faktureringsmodeller som grundas på tid och resursanvändning. </a:t>
            </a:r>
          </a:p>
          <a:p>
            <a:endParaRPr lang="sv-SE" sz="1050"/>
          </a:p>
        </p:txBody>
      </p:sp>
      <p:sp>
        <p:nvSpPr>
          <p:cNvPr id="4" name="Platshållare för sidfot 3">
            <a:extLst>
              <a:ext uri="{FF2B5EF4-FFF2-40B4-BE49-F238E27FC236}">
                <a16:creationId xmlns:a16="http://schemas.microsoft.com/office/drawing/2014/main" id="{98579B56-688E-AD41-8FB7-60896D56A96A}"/>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53249B55-136F-E544-B136-EB4128A17968}"/>
              </a:ext>
            </a:extLst>
          </p:cNvPr>
          <p:cNvSpPr>
            <a:spLocks noGrp="1"/>
          </p:cNvSpPr>
          <p:nvPr>
            <p:ph type="sldNum" sz="quarter" idx="12"/>
          </p:nvPr>
        </p:nvSpPr>
        <p:spPr/>
        <p:txBody>
          <a:bodyPr/>
          <a:lstStyle/>
          <a:p>
            <a:fld id="{AE086683-F536-42AB-ABBC-F4803DFE8DBC}" type="slidenum">
              <a:rPr lang="sv-SE" smtClean="0"/>
              <a:pPr/>
              <a:t>46</a:t>
            </a:fld>
            <a:endParaRPr lang="sv-SE"/>
          </a:p>
        </p:txBody>
      </p:sp>
      <p:sp>
        <p:nvSpPr>
          <p:cNvPr id="11" name="Platshållare för innehåll 6">
            <a:extLst>
              <a:ext uri="{FF2B5EF4-FFF2-40B4-BE49-F238E27FC236}">
                <a16:creationId xmlns:a16="http://schemas.microsoft.com/office/drawing/2014/main" id="{A1EBF70C-FE39-FB46-832D-818B530C66A7}"/>
              </a:ext>
            </a:extLst>
          </p:cNvPr>
          <p:cNvSpPr txBox="1">
            <a:spLocks/>
          </p:cNvSpPr>
          <p:nvPr/>
        </p:nvSpPr>
        <p:spPr>
          <a:xfrm>
            <a:off x="4346656" y="6576319"/>
            <a:ext cx="5564599" cy="48633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000"/>
          </a:p>
        </p:txBody>
      </p:sp>
      <p:sp>
        <p:nvSpPr>
          <p:cNvPr id="12" name="Platshållare för innehåll 6">
            <a:extLst>
              <a:ext uri="{FF2B5EF4-FFF2-40B4-BE49-F238E27FC236}">
                <a16:creationId xmlns:a16="http://schemas.microsoft.com/office/drawing/2014/main" id="{695E0044-4A94-F840-BE90-54B997124B1F}"/>
              </a:ext>
            </a:extLst>
          </p:cNvPr>
          <p:cNvSpPr txBox="1">
            <a:spLocks/>
          </p:cNvSpPr>
          <p:nvPr/>
        </p:nvSpPr>
        <p:spPr>
          <a:xfrm>
            <a:off x="6494900" y="1044416"/>
            <a:ext cx="5198430" cy="39005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50" b="1"/>
              <a:t>IT-kostnader:</a:t>
            </a:r>
            <a:br>
              <a:rPr lang="sv-SE" sz="1050"/>
            </a:br>
            <a:r>
              <a:rPr lang="sv-SE" sz="1050"/>
              <a:t>Inkluderar totala kostnaderna för driften av företagets IT-anläggningar, investeringar i hårdvara, mjukvara, underhåll samt licenser.</a:t>
            </a:r>
            <a:endParaRPr lang="sv-SE" sz="1050" b="1"/>
          </a:p>
          <a:p>
            <a:r>
              <a:rPr lang="sv-SE" sz="1050" b="1"/>
              <a:t>KS-system: </a:t>
            </a:r>
            <a:br>
              <a:rPr lang="sv-SE" sz="1050"/>
            </a:br>
            <a:r>
              <a:rPr lang="sv-SE" sz="1050"/>
              <a:t>Skriftlig kvalitetssäkringssystem eller en skriftlig beskrivning av företagets kvalitetssäkringsförfarande.</a:t>
            </a:r>
          </a:p>
          <a:p>
            <a:r>
              <a:rPr lang="sv-SE" sz="1050" b="1"/>
              <a:t>Personalomsättning:</a:t>
            </a:r>
            <a:br>
              <a:rPr lang="sv-SE" sz="1050"/>
            </a:br>
            <a:r>
              <a:rPr lang="sv-SE" sz="1050"/>
              <a:t>Antalet medarbetare som avgått under räkenskapsåret dividerat med det genomsnittliga totala antalet medarbetare under året (ingående + utgående /2).</a:t>
            </a:r>
          </a:p>
          <a:p>
            <a:r>
              <a:rPr lang="sv-SE" sz="1050" b="1"/>
              <a:t>Processer för internt hållbarhetsarbete</a:t>
            </a:r>
            <a:r>
              <a:rPr lang="sv-SE" sz="1050"/>
              <a:t>:</a:t>
            </a:r>
            <a:br>
              <a:rPr lang="sv-SE" sz="1050"/>
            </a:br>
            <a:r>
              <a:rPr lang="sv-SE" sz="1050"/>
              <a:t>Till exempel integrerat i ledningssystem, kvalitet- och miljösystem, hållbarhetsredovisning.</a:t>
            </a:r>
          </a:p>
          <a:p>
            <a:r>
              <a:rPr lang="sv-SE" sz="1050" b="1"/>
              <a:t>Sjukdagar: </a:t>
            </a:r>
            <a:br>
              <a:rPr lang="sv-SE" sz="1050"/>
            </a:br>
            <a:r>
              <a:rPr lang="sv-SE" sz="1050"/>
              <a:t>Antalet sjukdagar beräknas per arbetsdag samt sjukledighetens omfattning, och minskas med antalet karensdagar.</a:t>
            </a:r>
          </a:p>
          <a:p>
            <a:r>
              <a:rPr lang="sv-SE" sz="1050" b="1"/>
              <a:t>Utbildningskostnader: </a:t>
            </a:r>
            <a:br>
              <a:rPr lang="sv-SE" sz="1050"/>
            </a:br>
            <a:r>
              <a:rPr lang="sv-SE" sz="1050"/>
              <a:t>Inkluderar interna och externa kurskostnader, intäktsbortfall och utebliven debitering.</a:t>
            </a:r>
          </a:p>
          <a:p>
            <a:pPr marL="0" indent="0">
              <a:buNone/>
            </a:pPr>
            <a:endParaRPr lang="sv-SE" sz="1050"/>
          </a:p>
        </p:txBody>
      </p:sp>
    </p:spTree>
    <p:extLst>
      <p:ext uri="{BB962C8B-B14F-4D97-AF65-F5344CB8AC3E}">
        <p14:creationId xmlns:p14="http://schemas.microsoft.com/office/powerpoint/2010/main" val="2625182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64D73A-4887-434D-8D98-541A4E4300C0}"/>
              </a:ext>
            </a:extLst>
          </p:cNvPr>
          <p:cNvSpPr>
            <a:spLocks noGrp="1"/>
          </p:cNvSpPr>
          <p:nvPr>
            <p:ph type="title"/>
          </p:nvPr>
        </p:nvSpPr>
        <p:spPr/>
        <p:txBody>
          <a:bodyPr/>
          <a:lstStyle/>
          <a:p>
            <a:r>
              <a:rPr lang="sv-SE"/>
              <a:t>Enkätfrågor</a:t>
            </a:r>
          </a:p>
        </p:txBody>
      </p:sp>
      <p:sp>
        <p:nvSpPr>
          <p:cNvPr id="3" name="Platshållare för innehåll 2">
            <a:extLst>
              <a:ext uri="{FF2B5EF4-FFF2-40B4-BE49-F238E27FC236}">
                <a16:creationId xmlns:a16="http://schemas.microsoft.com/office/drawing/2014/main" id="{079439BA-87BB-874A-919B-8042530AF4F8}"/>
              </a:ext>
            </a:extLst>
          </p:cNvPr>
          <p:cNvSpPr>
            <a:spLocks noGrp="1"/>
          </p:cNvSpPr>
          <p:nvPr>
            <p:ph idx="1"/>
          </p:nvPr>
        </p:nvSpPr>
        <p:spPr>
          <a:xfrm>
            <a:off x="415787" y="1020726"/>
            <a:ext cx="2587389" cy="306050"/>
          </a:xfrm>
        </p:spPr>
        <p:txBody>
          <a:bodyPr/>
          <a:lstStyle/>
          <a:p>
            <a:r>
              <a:rPr lang="sv-SE"/>
              <a:t>Bakgrundsfrågor</a:t>
            </a:r>
          </a:p>
          <a:p>
            <a:endParaRPr lang="sv-SE"/>
          </a:p>
          <a:p>
            <a:endParaRPr lang="sv-SE"/>
          </a:p>
          <a:p>
            <a:r>
              <a:rPr lang="sv-SE"/>
              <a:t>Affärsmodeller </a:t>
            </a:r>
          </a:p>
        </p:txBody>
      </p:sp>
      <p:sp>
        <p:nvSpPr>
          <p:cNvPr id="4" name="Platshållare för sidfot 3">
            <a:extLst>
              <a:ext uri="{FF2B5EF4-FFF2-40B4-BE49-F238E27FC236}">
                <a16:creationId xmlns:a16="http://schemas.microsoft.com/office/drawing/2014/main" id="{A3C1388D-CC30-5346-BA56-8F22F96A48F1}"/>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372282A1-973F-334E-A500-F7353E174992}"/>
              </a:ext>
            </a:extLst>
          </p:cNvPr>
          <p:cNvSpPr>
            <a:spLocks noGrp="1"/>
          </p:cNvSpPr>
          <p:nvPr>
            <p:ph type="sldNum" sz="quarter" idx="12"/>
          </p:nvPr>
        </p:nvSpPr>
        <p:spPr/>
        <p:txBody>
          <a:bodyPr/>
          <a:lstStyle/>
          <a:p>
            <a:fld id="{AE086683-F536-42AB-ABBC-F4803DFE8DBC}" type="slidenum">
              <a:rPr lang="sv-SE" smtClean="0"/>
              <a:pPr/>
              <a:t>47</a:t>
            </a:fld>
            <a:endParaRPr lang="sv-SE"/>
          </a:p>
        </p:txBody>
      </p:sp>
      <p:sp>
        <p:nvSpPr>
          <p:cNvPr id="6" name="Platshållare för innehåll 2">
            <a:extLst>
              <a:ext uri="{FF2B5EF4-FFF2-40B4-BE49-F238E27FC236}">
                <a16:creationId xmlns:a16="http://schemas.microsoft.com/office/drawing/2014/main" id="{4BCDB109-0712-BA44-B8EB-E044B425A503}"/>
              </a:ext>
            </a:extLst>
          </p:cNvPr>
          <p:cNvSpPr txBox="1">
            <a:spLocks/>
          </p:cNvSpPr>
          <p:nvPr/>
        </p:nvSpPr>
        <p:spPr>
          <a:xfrm>
            <a:off x="4445422" y="1020726"/>
            <a:ext cx="2672554" cy="3060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Kunder</a:t>
            </a:r>
          </a:p>
        </p:txBody>
      </p:sp>
      <p:sp>
        <p:nvSpPr>
          <p:cNvPr id="7" name="Platshållare för innehåll 2">
            <a:extLst>
              <a:ext uri="{FF2B5EF4-FFF2-40B4-BE49-F238E27FC236}">
                <a16:creationId xmlns:a16="http://schemas.microsoft.com/office/drawing/2014/main" id="{A2E37089-9142-6E43-9F3A-7D0533F5553D}"/>
              </a:ext>
            </a:extLst>
          </p:cNvPr>
          <p:cNvSpPr txBox="1">
            <a:spLocks/>
          </p:cNvSpPr>
          <p:nvPr/>
        </p:nvSpPr>
        <p:spPr>
          <a:xfrm>
            <a:off x="4445422" y="2259071"/>
            <a:ext cx="2910119" cy="36880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Medarbetare</a:t>
            </a:r>
          </a:p>
        </p:txBody>
      </p:sp>
      <p:sp>
        <p:nvSpPr>
          <p:cNvPr id="8" name="textruta 7">
            <a:extLst>
              <a:ext uri="{FF2B5EF4-FFF2-40B4-BE49-F238E27FC236}">
                <a16:creationId xmlns:a16="http://schemas.microsoft.com/office/drawing/2014/main" id="{5D9A5C76-CE1E-5C40-912F-DD2EC21E34EA}"/>
              </a:ext>
            </a:extLst>
          </p:cNvPr>
          <p:cNvSpPr txBox="1"/>
          <p:nvPr/>
        </p:nvSpPr>
        <p:spPr>
          <a:xfrm>
            <a:off x="415786" y="2314342"/>
            <a:ext cx="3851413" cy="3093154"/>
          </a:xfrm>
          <a:prstGeom prst="rect">
            <a:avLst/>
          </a:prstGeom>
          <a:noFill/>
        </p:spPr>
        <p:txBody>
          <a:bodyPr wrap="square" rtlCol="0">
            <a:spAutoFit/>
          </a:bodyPr>
          <a:lstStyle/>
          <a:p>
            <a:pPr>
              <a:spcAft>
                <a:spcPts val="600"/>
              </a:spcAft>
              <a:tabLst>
                <a:tab pos="180975" algn="l"/>
              </a:tabLst>
            </a:pPr>
            <a:r>
              <a:rPr lang="sv-SE" sz="600"/>
              <a:t>4.	Hur stor andel av ert företags intäkter kommer från kunder utanför Sverige?</a:t>
            </a:r>
          </a:p>
          <a:p>
            <a:pPr>
              <a:spcAft>
                <a:spcPts val="600"/>
              </a:spcAft>
              <a:tabLst>
                <a:tab pos="180975" algn="l"/>
              </a:tabLst>
            </a:pPr>
            <a:r>
              <a:rPr lang="sv-SE" sz="600"/>
              <a:t>5.	Vilken/vilka regioner exporterar ni till?</a:t>
            </a:r>
          </a:p>
          <a:p>
            <a:pPr>
              <a:spcAft>
                <a:spcPts val="600"/>
              </a:spcAft>
              <a:tabLst>
                <a:tab pos="180975" algn="l"/>
              </a:tabLst>
            </a:pPr>
            <a:r>
              <a:rPr lang="sv-SE" sz="600"/>
              <a:t>6.	Hur stor del av er omsättning kommer från icke arvodesbaserade intäkter? (tex. fastpris, serviceavtal, 	licenser mm.)</a:t>
            </a:r>
          </a:p>
          <a:p>
            <a:pPr>
              <a:spcAft>
                <a:spcPts val="600"/>
              </a:spcAft>
              <a:tabLst>
                <a:tab pos="180975" algn="l"/>
              </a:tabLst>
            </a:pPr>
            <a:r>
              <a:rPr lang="sv-SE" sz="600"/>
              <a:t>7.	Vilka typer av icke arvodesbaserade intäkter har ert företag idag?</a:t>
            </a:r>
          </a:p>
          <a:p>
            <a:pPr>
              <a:spcAft>
                <a:spcPts val="600"/>
              </a:spcAft>
              <a:tabLst>
                <a:tab pos="180975" algn="l"/>
              </a:tabLst>
            </a:pPr>
            <a:r>
              <a:rPr lang="sv-SE" sz="600"/>
              <a:t>8.	Hur stor andel av er omsättning investerar ni i </a:t>
            </a:r>
            <a:r>
              <a:rPr lang="sv-SE" sz="600" err="1"/>
              <a:t>FoI</a:t>
            </a:r>
            <a:r>
              <a:rPr lang="sv-SE" sz="600"/>
              <a:t>?</a:t>
            </a:r>
          </a:p>
          <a:p>
            <a:pPr>
              <a:spcAft>
                <a:spcPts val="600"/>
              </a:spcAft>
              <a:tabLst>
                <a:tab pos="180975" algn="l"/>
              </a:tabLst>
            </a:pPr>
            <a:r>
              <a:rPr lang="sv-SE" sz="600"/>
              <a:t>9.	Vad skulle få er att investera mer i </a:t>
            </a:r>
            <a:r>
              <a:rPr lang="sv-SE" sz="600" err="1"/>
              <a:t>FoI</a:t>
            </a:r>
            <a:r>
              <a:rPr lang="sv-SE" sz="600"/>
              <a:t> i Sverige?</a:t>
            </a:r>
          </a:p>
          <a:p>
            <a:pPr>
              <a:spcAft>
                <a:spcPts val="600"/>
              </a:spcAft>
              <a:tabLst>
                <a:tab pos="180975" algn="l"/>
              </a:tabLst>
            </a:pPr>
            <a:r>
              <a:rPr lang="sv-SE" sz="600"/>
              <a:t>10.	Hur stor andel av ert företags totala kostnader utgörs av IT-kostnader?</a:t>
            </a:r>
          </a:p>
          <a:p>
            <a:pPr>
              <a:spcAft>
                <a:spcPts val="600"/>
              </a:spcAft>
              <a:tabLst>
                <a:tab pos="180975" algn="l"/>
              </a:tabLst>
            </a:pPr>
            <a:r>
              <a:rPr lang="sv-SE" sz="600"/>
              <a:t>11.	Hur stor andel av ert företags totala kostnader utgörs av lokalkostnader?</a:t>
            </a:r>
          </a:p>
          <a:p>
            <a:pPr>
              <a:spcAft>
                <a:spcPts val="600"/>
              </a:spcAft>
              <a:tabLst>
                <a:tab pos="180975" algn="l"/>
              </a:tabLst>
            </a:pPr>
            <a:r>
              <a:rPr lang="sv-SE" sz="600"/>
              <a:t>12.	Hur stor andel av ert företags totala kostnader bedömer ni att lokalkostnaderna kommer utgöra om ett 	år?</a:t>
            </a:r>
          </a:p>
          <a:p>
            <a:pPr>
              <a:spcAft>
                <a:spcPts val="600"/>
              </a:spcAft>
              <a:tabLst>
                <a:tab pos="180975" algn="l"/>
              </a:tabLst>
            </a:pPr>
            <a:r>
              <a:rPr lang="sv-SE" sz="600"/>
              <a:t>13.	Har ni interna processer för ert eget hållbarhetsarbete?</a:t>
            </a:r>
          </a:p>
          <a:p>
            <a:pPr>
              <a:spcAft>
                <a:spcPts val="600"/>
              </a:spcAft>
              <a:tabLst>
                <a:tab pos="180975" algn="l"/>
              </a:tabLst>
            </a:pPr>
            <a:r>
              <a:rPr lang="sv-SE" sz="600"/>
              <a:t>14.	Erbjuder eller utvecklar ni tjänster som bidrar till att hjälpa era kunder att arbeta mer hållbart/utveckla 	mer hållbara produkter och tjänster?</a:t>
            </a:r>
          </a:p>
          <a:p>
            <a:pPr>
              <a:spcAft>
                <a:spcPts val="600"/>
              </a:spcAft>
              <a:tabLst>
                <a:tab pos="180975" algn="l"/>
              </a:tabLst>
            </a:pPr>
            <a:r>
              <a:rPr lang="sv-SE" sz="600"/>
              <a:t>15.	För att möta den digitala transformationen och öka sin konkurrenskraft ändrar många företag sin 	verksamhetslogik och aﬀärsmodell. Har ert företag en uttalad digital strategi?</a:t>
            </a:r>
          </a:p>
          <a:p>
            <a:pPr>
              <a:spcAft>
                <a:spcPts val="600"/>
              </a:spcAft>
              <a:tabLst>
                <a:tab pos="180975" algn="l"/>
              </a:tabLst>
            </a:pPr>
            <a:r>
              <a:rPr lang="sv-SE" sz="600"/>
              <a:t>16.	Hur hanteras AI strategiskt i ert företag?</a:t>
            </a:r>
          </a:p>
          <a:p>
            <a:pPr>
              <a:spcAft>
                <a:spcPts val="600"/>
              </a:spcAft>
              <a:tabLst>
                <a:tab pos="180975" algn="l"/>
              </a:tabLst>
            </a:pPr>
            <a:r>
              <a:rPr lang="sv-SE" sz="600"/>
              <a:t>17.	Förutom konjunkturen, vilka är den största utmaningen för ditt företags utveckling de</a:t>
            </a:r>
          </a:p>
          <a:p>
            <a:pPr>
              <a:spcAft>
                <a:spcPts val="600"/>
              </a:spcAft>
              <a:tabLst>
                <a:tab pos="180975" algn="l"/>
              </a:tabLst>
            </a:pPr>
            <a:r>
              <a:rPr lang="sv-SE" sz="600"/>
              <a:t>	kommande tre åren?</a:t>
            </a:r>
          </a:p>
          <a:p>
            <a:pPr>
              <a:spcAft>
                <a:spcPts val="600"/>
              </a:spcAft>
              <a:tabLst>
                <a:tab pos="180975" algn="l"/>
              </a:tabLst>
            </a:pPr>
            <a:r>
              <a:rPr lang="sv-SE" sz="600"/>
              <a:t>18.	Vilken enskild faktor utöver efterfrågan är viktigast för att ni ska investera mer i Sverige?</a:t>
            </a:r>
          </a:p>
        </p:txBody>
      </p:sp>
      <p:sp>
        <p:nvSpPr>
          <p:cNvPr id="9" name="textruta 8">
            <a:extLst>
              <a:ext uri="{FF2B5EF4-FFF2-40B4-BE49-F238E27FC236}">
                <a16:creationId xmlns:a16="http://schemas.microsoft.com/office/drawing/2014/main" id="{8ED157FF-A12F-1A42-AB4A-A52DDDE2DF1C}"/>
              </a:ext>
            </a:extLst>
          </p:cNvPr>
          <p:cNvSpPr txBox="1"/>
          <p:nvPr/>
        </p:nvSpPr>
        <p:spPr>
          <a:xfrm>
            <a:off x="4445422" y="1262608"/>
            <a:ext cx="3851413" cy="1123384"/>
          </a:xfrm>
          <a:prstGeom prst="rect">
            <a:avLst/>
          </a:prstGeom>
          <a:noFill/>
        </p:spPr>
        <p:txBody>
          <a:bodyPr wrap="square" rtlCol="0">
            <a:spAutoFit/>
          </a:bodyPr>
          <a:lstStyle/>
          <a:p>
            <a:pPr>
              <a:spcAft>
                <a:spcPts val="600"/>
              </a:spcAft>
              <a:tabLst>
                <a:tab pos="180975" algn="l"/>
              </a:tabLst>
            </a:pPr>
            <a:r>
              <a:rPr lang="sv-SE" sz="600"/>
              <a:t>19.	Vad är genomsnittliga storleken på era kundprojekt?</a:t>
            </a:r>
          </a:p>
          <a:p>
            <a:pPr>
              <a:spcAft>
                <a:spcPts val="600"/>
              </a:spcAft>
              <a:tabLst>
                <a:tab pos="180975" algn="l"/>
              </a:tabLst>
            </a:pPr>
            <a:r>
              <a:rPr lang="sv-SE" sz="600"/>
              <a:t>20.	Hur stor andel av er totala omsättningen utgörs av företagets egen omsättning?</a:t>
            </a:r>
          </a:p>
          <a:p>
            <a:pPr>
              <a:spcAft>
                <a:spcPts val="600"/>
              </a:spcAft>
              <a:tabLst>
                <a:tab pos="180975" algn="l"/>
              </a:tabLst>
            </a:pPr>
            <a:r>
              <a:rPr lang="sv-SE" sz="600"/>
              <a:t>21.	Hur är företagets omsättning fördelad mellan olika kundsektorer?</a:t>
            </a:r>
          </a:p>
          <a:p>
            <a:pPr>
              <a:spcAft>
                <a:spcPts val="600"/>
              </a:spcAft>
              <a:tabLst>
                <a:tab pos="180975" algn="l"/>
              </a:tabLst>
            </a:pPr>
            <a:r>
              <a:rPr lang="sv-SE" sz="600"/>
              <a:t>22.	Inom vilka branscher är era kunder verksamma, och hur stor andel av er omsättning avser respektive 	bransch?</a:t>
            </a:r>
          </a:p>
          <a:p>
            <a:pPr>
              <a:spcAft>
                <a:spcPts val="600"/>
              </a:spcAft>
              <a:tabLst>
                <a:tab pos="180975" algn="l"/>
              </a:tabLst>
            </a:pPr>
            <a:endParaRPr lang="sv-SE" sz="600"/>
          </a:p>
          <a:p>
            <a:pPr marL="342900" indent="-342900">
              <a:spcAft>
                <a:spcPts val="600"/>
              </a:spcAft>
              <a:buFont typeface="+mj-lt"/>
              <a:buAutoNum type="arabicPeriod" startAt="14"/>
            </a:pPr>
            <a:endParaRPr lang="sv-SE" sz="600"/>
          </a:p>
        </p:txBody>
      </p:sp>
      <p:sp>
        <p:nvSpPr>
          <p:cNvPr id="10" name="textruta 9">
            <a:extLst>
              <a:ext uri="{FF2B5EF4-FFF2-40B4-BE49-F238E27FC236}">
                <a16:creationId xmlns:a16="http://schemas.microsoft.com/office/drawing/2014/main" id="{0ADBBBED-7399-124A-8922-FBC87FD7DFEF}"/>
              </a:ext>
            </a:extLst>
          </p:cNvPr>
          <p:cNvSpPr txBox="1"/>
          <p:nvPr/>
        </p:nvSpPr>
        <p:spPr>
          <a:xfrm>
            <a:off x="4445422" y="2577896"/>
            <a:ext cx="3660796" cy="1538883"/>
          </a:xfrm>
          <a:prstGeom prst="rect">
            <a:avLst/>
          </a:prstGeom>
          <a:noFill/>
        </p:spPr>
        <p:txBody>
          <a:bodyPr wrap="square" rtlCol="0">
            <a:spAutoFit/>
          </a:bodyPr>
          <a:lstStyle/>
          <a:p>
            <a:pPr>
              <a:spcAft>
                <a:spcPts val="600"/>
              </a:spcAft>
              <a:tabLst>
                <a:tab pos="180975" algn="l"/>
              </a:tabLst>
            </a:pPr>
            <a:r>
              <a:rPr lang="sv-SE" sz="600"/>
              <a:t>23.	Hur ser könsfördelningen ut bland era medarbetare?</a:t>
            </a:r>
          </a:p>
          <a:p>
            <a:pPr>
              <a:spcAft>
                <a:spcPts val="600"/>
              </a:spcAft>
              <a:tabLst>
                <a:tab pos="180975" algn="l"/>
              </a:tabLst>
            </a:pPr>
            <a:r>
              <a:rPr lang="sv-SE" sz="600"/>
              <a:t>24.	Hur ser könsfördelningen ut bland era medarbetare på chefspositioner?</a:t>
            </a:r>
          </a:p>
          <a:p>
            <a:pPr>
              <a:spcAft>
                <a:spcPts val="600"/>
              </a:spcAft>
              <a:tabLst>
                <a:tab pos="180975" algn="l"/>
              </a:tabLst>
            </a:pPr>
            <a:r>
              <a:rPr lang="sv-SE" sz="600"/>
              <a:t>25.	Hur stor är andelen medarbetare anställda inom följande områden?</a:t>
            </a:r>
          </a:p>
          <a:p>
            <a:pPr>
              <a:spcAft>
                <a:spcPts val="600"/>
              </a:spcAft>
              <a:tabLst>
                <a:tab pos="180975" algn="l"/>
              </a:tabLst>
            </a:pPr>
            <a:r>
              <a:rPr lang="sv-SE" sz="600"/>
              <a:t>26.	Hur stor är andelen medarbetare inom följande åldersspann?</a:t>
            </a:r>
          </a:p>
          <a:p>
            <a:pPr>
              <a:spcAft>
                <a:spcPts val="600"/>
              </a:spcAft>
              <a:tabLst>
                <a:tab pos="180975" algn="l"/>
              </a:tabLst>
            </a:pPr>
            <a:r>
              <a:rPr lang="sv-SE" sz="600"/>
              <a:t>27.	Hur länge har era medarbetare i snitt jobbat på ert företag?</a:t>
            </a:r>
          </a:p>
          <a:p>
            <a:pPr>
              <a:spcAft>
                <a:spcPts val="600"/>
              </a:spcAft>
              <a:tabLst>
                <a:tab pos="180975" algn="l"/>
              </a:tabLst>
            </a:pPr>
            <a:r>
              <a:rPr lang="sv-SE" sz="600"/>
              <a:t>28.	Hur lång är era medarbetares genomsnittliga branscherfarenhet?</a:t>
            </a:r>
          </a:p>
          <a:p>
            <a:pPr>
              <a:spcAft>
                <a:spcPts val="600"/>
              </a:spcAft>
              <a:tabLst>
                <a:tab pos="180975" algn="l"/>
              </a:tabLst>
            </a:pPr>
            <a:r>
              <a:rPr lang="sv-SE" sz="600"/>
              <a:t>29.	Hur stor är företagets personalomsättning?</a:t>
            </a:r>
          </a:p>
          <a:p>
            <a:pPr>
              <a:spcAft>
                <a:spcPts val="600"/>
              </a:spcAft>
              <a:tabLst>
                <a:tab pos="180975" algn="l"/>
              </a:tabLst>
            </a:pPr>
            <a:r>
              <a:rPr lang="sv-SE" sz="600"/>
              <a:t>30.	Hur stor andel av era totala kostnader utgörs av utbildningskostnader?</a:t>
            </a:r>
          </a:p>
          <a:p>
            <a:pPr>
              <a:spcAft>
                <a:spcPts val="600"/>
              </a:spcAft>
              <a:tabLst>
                <a:tab pos="180975" algn="l"/>
              </a:tabLst>
            </a:pPr>
            <a:r>
              <a:rPr lang="sv-SE" sz="600"/>
              <a:t>31.	I snitt hur många dagar i veckan jobbar era medarbetare på distans?</a:t>
            </a:r>
          </a:p>
        </p:txBody>
      </p:sp>
      <p:sp>
        <p:nvSpPr>
          <p:cNvPr id="11" name="textruta 10">
            <a:extLst>
              <a:ext uri="{FF2B5EF4-FFF2-40B4-BE49-F238E27FC236}">
                <a16:creationId xmlns:a16="http://schemas.microsoft.com/office/drawing/2014/main" id="{AB427781-1619-2ED5-16C6-ACAF07FB2DD9}"/>
              </a:ext>
            </a:extLst>
          </p:cNvPr>
          <p:cNvSpPr txBox="1"/>
          <p:nvPr/>
        </p:nvSpPr>
        <p:spPr>
          <a:xfrm>
            <a:off x="415785" y="1389529"/>
            <a:ext cx="3851413" cy="523220"/>
          </a:xfrm>
          <a:prstGeom prst="rect">
            <a:avLst/>
          </a:prstGeom>
          <a:noFill/>
        </p:spPr>
        <p:txBody>
          <a:bodyPr wrap="square" rtlCol="0">
            <a:spAutoFit/>
          </a:bodyPr>
          <a:lstStyle/>
          <a:p>
            <a:pPr>
              <a:spcAft>
                <a:spcPts val="600"/>
              </a:spcAft>
              <a:tabLst>
                <a:tab pos="180975" algn="l"/>
              </a:tabLst>
            </a:pPr>
            <a:r>
              <a:rPr lang="sv-SE" sz="600"/>
              <a:t>1.	Vilken bransch hör ert företag huvudsakligen till?</a:t>
            </a:r>
          </a:p>
          <a:p>
            <a:pPr>
              <a:spcAft>
                <a:spcPts val="600"/>
              </a:spcAft>
              <a:tabLst>
                <a:tab pos="180975" algn="l"/>
              </a:tabLst>
            </a:pPr>
            <a:r>
              <a:rPr lang="sv-SE" sz="600"/>
              <a:t>2.	Hur många anställda i Sverige hade ert företag i genomsnitt under 2025?</a:t>
            </a:r>
          </a:p>
          <a:p>
            <a:pPr>
              <a:spcAft>
                <a:spcPts val="600"/>
              </a:spcAft>
              <a:tabLst>
                <a:tab pos="180975" algn="l"/>
              </a:tabLst>
            </a:pPr>
            <a:r>
              <a:rPr lang="sv-SE" sz="600"/>
              <a:t>3.	Hur stor omsättning hade ert företag under 2025, eller enligt senaste avslutade bokslut?</a:t>
            </a:r>
          </a:p>
        </p:txBody>
      </p:sp>
      <p:sp>
        <p:nvSpPr>
          <p:cNvPr id="12" name="Platshållare för innehåll 2">
            <a:extLst>
              <a:ext uri="{FF2B5EF4-FFF2-40B4-BE49-F238E27FC236}">
                <a16:creationId xmlns:a16="http://schemas.microsoft.com/office/drawing/2014/main" id="{1A194585-C39B-1F6B-0C9A-5F9A964C5511}"/>
              </a:ext>
            </a:extLst>
          </p:cNvPr>
          <p:cNvSpPr txBox="1">
            <a:spLocks/>
          </p:cNvSpPr>
          <p:nvPr/>
        </p:nvSpPr>
        <p:spPr>
          <a:xfrm>
            <a:off x="4445422" y="4308683"/>
            <a:ext cx="3660796" cy="3060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200"/>
              <a:t>Temafrågor kring rekrytering och kompetens-försörjning, redovisade i separat rapport</a:t>
            </a:r>
          </a:p>
        </p:txBody>
      </p:sp>
      <p:sp>
        <p:nvSpPr>
          <p:cNvPr id="13" name="textruta 12">
            <a:extLst>
              <a:ext uri="{FF2B5EF4-FFF2-40B4-BE49-F238E27FC236}">
                <a16:creationId xmlns:a16="http://schemas.microsoft.com/office/drawing/2014/main" id="{899FBFB5-8325-4801-6D8E-A4D2E07E77D9}"/>
              </a:ext>
            </a:extLst>
          </p:cNvPr>
          <p:cNvSpPr txBox="1"/>
          <p:nvPr/>
        </p:nvSpPr>
        <p:spPr>
          <a:xfrm>
            <a:off x="4445420" y="4665713"/>
            <a:ext cx="3959277" cy="861774"/>
          </a:xfrm>
          <a:prstGeom prst="rect">
            <a:avLst/>
          </a:prstGeom>
          <a:noFill/>
        </p:spPr>
        <p:txBody>
          <a:bodyPr wrap="square" rtlCol="0">
            <a:spAutoFit/>
          </a:bodyPr>
          <a:lstStyle/>
          <a:p>
            <a:pPr>
              <a:spcAft>
                <a:spcPts val="600"/>
              </a:spcAft>
              <a:tabLst>
                <a:tab pos="180975" algn="l"/>
              </a:tabLst>
            </a:pPr>
            <a:r>
              <a:rPr lang="sv-SE" sz="600"/>
              <a:t>32.	Har ert företag under det senaste året (2025) rekryterat eller försökt rekrytera medarbetare från utlandet? </a:t>
            </a:r>
          </a:p>
          <a:p>
            <a:pPr>
              <a:spcAft>
                <a:spcPts val="600"/>
              </a:spcAft>
              <a:tabLst>
                <a:tab pos="180975" algn="l"/>
              </a:tabLst>
            </a:pPr>
            <a:r>
              <a:rPr lang="sv-SE" sz="600"/>
              <a:t>33.	Vilka utmaningar har ni mött i rekrytering från utlandet?</a:t>
            </a:r>
          </a:p>
          <a:p>
            <a:pPr>
              <a:spcAft>
                <a:spcPts val="600"/>
              </a:spcAft>
              <a:tabLst>
                <a:tab pos="180975" algn="l"/>
              </a:tabLst>
            </a:pPr>
            <a:r>
              <a:rPr lang="sv-SE" sz="600"/>
              <a:t>34.	Har era erfarenheter av internationell rekrytering påverkat era framtida planer?</a:t>
            </a:r>
          </a:p>
          <a:p>
            <a:pPr>
              <a:spcAft>
                <a:spcPts val="600"/>
              </a:spcAft>
              <a:tabLst>
                <a:tab pos="180975" algn="l"/>
              </a:tabLst>
            </a:pPr>
            <a:r>
              <a:rPr lang="sv-SE" sz="600"/>
              <a:t>35.	Vilken/vilka kompetenser har ni rekryterat/försökt rekrytera från utlandet? </a:t>
            </a:r>
          </a:p>
          <a:p>
            <a:pPr marL="342900" indent="-342900">
              <a:spcAft>
                <a:spcPts val="600"/>
              </a:spcAft>
              <a:buFont typeface="+mj-lt"/>
              <a:buAutoNum type="arabicPeriod" startAt="14"/>
            </a:pPr>
            <a:endParaRPr lang="sv-SE" sz="600"/>
          </a:p>
        </p:txBody>
      </p:sp>
      <p:sp>
        <p:nvSpPr>
          <p:cNvPr id="14" name="textruta 13">
            <a:extLst>
              <a:ext uri="{FF2B5EF4-FFF2-40B4-BE49-F238E27FC236}">
                <a16:creationId xmlns:a16="http://schemas.microsoft.com/office/drawing/2014/main" id="{7A1F4E6F-8354-4F17-F1D9-B1542B87D694}"/>
              </a:ext>
            </a:extLst>
          </p:cNvPr>
          <p:cNvSpPr txBox="1"/>
          <p:nvPr/>
        </p:nvSpPr>
        <p:spPr>
          <a:xfrm>
            <a:off x="8340587" y="1262608"/>
            <a:ext cx="3851413" cy="353943"/>
          </a:xfrm>
          <a:prstGeom prst="rect">
            <a:avLst/>
          </a:prstGeom>
          <a:noFill/>
        </p:spPr>
        <p:txBody>
          <a:bodyPr wrap="square" rtlCol="0">
            <a:spAutoFit/>
          </a:bodyPr>
          <a:lstStyle/>
          <a:p>
            <a:pPr>
              <a:spcAft>
                <a:spcPts val="600"/>
              </a:spcAft>
              <a:tabLst>
                <a:tab pos="180975" algn="l"/>
              </a:tabLst>
            </a:pPr>
            <a:endParaRPr lang="sv-SE" sz="600"/>
          </a:p>
          <a:p>
            <a:pPr marL="342900" indent="-342900">
              <a:spcAft>
                <a:spcPts val="600"/>
              </a:spcAft>
              <a:buFont typeface="+mj-lt"/>
              <a:buAutoNum type="arabicPeriod" startAt="14"/>
            </a:pPr>
            <a:endParaRPr lang="sv-SE" sz="600"/>
          </a:p>
        </p:txBody>
      </p:sp>
      <p:sp>
        <p:nvSpPr>
          <p:cNvPr id="15" name="textruta 14">
            <a:extLst>
              <a:ext uri="{FF2B5EF4-FFF2-40B4-BE49-F238E27FC236}">
                <a16:creationId xmlns:a16="http://schemas.microsoft.com/office/drawing/2014/main" id="{AEE30857-3150-455D-6ECC-24BD62EBB1D6}"/>
              </a:ext>
            </a:extLst>
          </p:cNvPr>
          <p:cNvSpPr txBox="1"/>
          <p:nvPr/>
        </p:nvSpPr>
        <p:spPr>
          <a:xfrm>
            <a:off x="8475058" y="1120039"/>
            <a:ext cx="3851413" cy="2908489"/>
          </a:xfrm>
          <a:prstGeom prst="rect">
            <a:avLst/>
          </a:prstGeom>
          <a:noFill/>
        </p:spPr>
        <p:txBody>
          <a:bodyPr wrap="square" rtlCol="0">
            <a:spAutoFit/>
          </a:bodyPr>
          <a:lstStyle/>
          <a:p>
            <a:pPr marL="228600" indent="-228600">
              <a:spcAft>
                <a:spcPts val="600"/>
              </a:spcAft>
              <a:buFont typeface="+mj-lt"/>
              <a:buAutoNum type="arabicPeriod" startAt="36"/>
              <a:tabLst>
                <a:tab pos="180975" algn="l"/>
              </a:tabLst>
            </a:pPr>
            <a:r>
              <a:rPr lang="sv-SE" sz="600"/>
              <a:t>Vilken typ av kompetenser rekryterar ni främst när det gäller rekrytering av nyexaminerade?</a:t>
            </a:r>
          </a:p>
          <a:p>
            <a:pPr marL="228600" indent="-228600">
              <a:spcAft>
                <a:spcPts val="600"/>
              </a:spcAft>
              <a:buFont typeface="+mj-lt"/>
              <a:buAutoNum type="arabicPeriod" startAt="36"/>
              <a:tabLst>
                <a:tab pos="180975" algn="l"/>
              </a:tabLst>
            </a:pPr>
            <a:r>
              <a:rPr lang="sv-SE" sz="600"/>
              <a:t>Hur har er rekrytering av nyexaminerade personer förändrats de senaste 3 åren?</a:t>
            </a:r>
          </a:p>
          <a:p>
            <a:pPr marL="228600" indent="-228600">
              <a:spcAft>
                <a:spcPts val="600"/>
              </a:spcAft>
              <a:buFont typeface="+mj-lt"/>
              <a:buAutoNum type="arabicPeriod" startAt="36"/>
              <a:tabLst>
                <a:tab pos="180975" algn="l"/>
              </a:tabLst>
            </a:pPr>
            <a:r>
              <a:rPr lang="sv-SE" sz="600"/>
              <a:t>Hur stor andel av era nyrekryteringar utgörs av nyexaminerade?</a:t>
            </a:r>
          </a:p>
          <a:p>
            <a:pPr marL="228600" indent="-228600">
              <a:spcAft>
                <a:spcPts val="600"/>
              </a:spcAft>
              <a:buFont typeface="+mj-lt"/>
              <a:buAutoNum type="arabicPeriod" startAt="36"/>
              <a:tabLst>
                <a:tab pos="180975" algn="l"/>
              </a:tabLst>
            </a:pPr>
            <a:r>
              <a:rPr lang="sv-SE" sz="600"/>
              <a:t>Vilka roller är svårast att tillsätta med nyexaminerade?</a:t>
            </a:r>
          </a:p>
          <a:p>
            <a:pPr marL="228600" indent="-228600">
              <a:spcAft>
                <a:spcPts val="600"/>
              </a:spcAft>
              <a:buFont typeface="+mj-lt"/>
              <a:buAutoNum type="arabicPeriod" startAt="36"/>
              <a:tabLst>
                <a:tab pos="180975" algn="l"/>
              </a:tabLst>
            </a:pPr>
            <a:r>
              <a:rPr lang="sv-SE" sz="600"/>
              <a:t>Vilka arbetsuppgifter har påverkats mest av AI?</a:t>
            </a:r>
          </a:p>
          <a:p>
            <a:pPr marL="228600" indent="-228600">
              <a:spcAft>
                <a:spcPts val="600"/>
              </a:spcAft>
              <a:buFont typeface="+mj-lt"/>
              <a:buAutoNum type="arabicPeriod" startAt="36"/>
              <a:tabLst>
                <a:tab pos="180975" algn="l"/>
              </a:tabLst>
            </a:pPr>
            <a:r>
              <a:rPr lang="sv-SE" sz="600"/>
              <a:t>AI har…</a:t>
            </a:r>
          </a:p>
          <a:p>
            <a:pPr marL="228600" indent="-228600">
              <a:spcAft>
                <a:spcPts val="600"/>
              </a:spcAft>
              <a:buFont typeface="+mj-lt"/>
              <a:buAutoNum type="arabicPeriod" startAt="36"/>
              <a:tabLst>
                <a:tab pos="180975" algn="l"/>
              </a:tabLst>
            </a:pPr>
            <a:r>
              <a:rPr lang="sv-SE" sz="600"/>
              <a:t>Vilka arbetsuppgifter är mest lämpliga för nyexaminerade i er organisation idag?</a:t>
            </a:r>
          </a:p>
          <a:p>
            <a:pPr marL="228600" indent="-228600">
              <a:spcAft>
                <a:spcPts val="600"/>
              </a:spcAft>
              <a:buFont typeface="+mj-lt"/>
              <a:buAutoNum type="arabicPeriod" startAt="36"/>
              <a:tabLst>
                <a:tab pos="180975" algn="l"/>
              </a:tabLst>
            </a:pPr>
            <a:r>
              <a:rPr lang="sv-SE" sz="600"/>
              <a:t>Vilka typer av arbetsuppgifter är idag mindre lämpliga för nyexaminerade?</a:t>
            </a:r>
          </a:p>
          <a:p>
            <a:pPr marL="228600" indent="-228600">
              <a:spcAft>
                <a:spcPts val="600"/>
              </a:spcAft>
              <a:buFont typeface="+mj-lt"/>
              <a:buAutoNum type="arabicPeriod" startAt="36"/>
              <a:tabLst>
                <a:tab pos="180975" algn="l"/>
              </a:tabLst>
            </a:pPr>
            <a:r>
              <a:rPr lang="sv-SE" sz="600"/>
              <a:t>Vilka kompetenser saknar nyexaminerade oftast?</a:t>
            </a:r>
          </a:p>
          <a:p>
            <a:pPr marL="228600" indent="-228600">
              <a:spcAft>
                <a:spcPts val="600"/>
              </a:spcAft>
              <a:buFont typeface="+mj-lt"/>
              <a:buAutoNum type="arabicPeriod" startAt="36"/>
              <a:tabLst>
                <a:tab pos="180975" algn="l"/>
              </a:tabLst>
            </a:pPr>
            <a:r>
              <a:rPr lang="sv-SE" sz="600"/>
              <a:t>Hur lång tid tar det i genomsnitt innan en nyexaminerad medarbetare kan arbeta självständigt och fullt ut bidra till ordinarie verksamhet?</a:t>
            </a:r>
          </a:p>
          <a:p>
            <a:pPr marL="228600" indent="-228600">
              <a:spcAft>
                <a:spcPts val="600"/>
              </a:spcAft>
              <a:buFont typeface="+mj-lt"/>
              <a:buAutoNum type="arabicPeriod" startAt="36"/>
              <a:tabLst>
                <a:tab pos="180975" algn="l"/>
              </a:tabLst>
            </a:pPr>
            <a:r>
              <a:rPr lang="sv-SE" sz="600"/>
              <a:t>Hur bedömer ni att efterfrågan på nyexaminerade ingenjörer eller arkitekter kommer utvecklas de kommande 3–5 åren?</a:t>
            </a:r>
          </a:p>
          <a:p>
            <a:pPr marL="228600" indent="-228600">
              <a:spcAft>
                <a:spcPts val="600"/>
              </a:spcAft>
              <a:buFont typeface="+mj-lt"/>
              <a:buAutoNum type="arabicPeriod" startAt="36"/>
              <a:tabLst>
                <a:tab pos="180975" algn="l"/>
              </a:tabLst>
            </a:pPr>
            <a:r>
              <a:rPr lang="sv-SE" sz="600"/>
              <a:t>Vilken påverkan kommer AI ha på juniora roller de kommande 3–5 åren?</a:t>
            </a:r>
          </a:p>
          <a:p>
            <a:pPr marL="228600" indent="-228600">
              <a:spcAft>
                <a:spcPts val="600"/>
              </a:spcAft>
              <a:buFont typeface="+mj-lt"/>
              <a:buAutoNum type="arabicPeriod" startAt="36"/>
              <a:tabLst>
                <a:tab pos="180975" algn="l"/>
              </a:tabLst>
            </a:pPr>
            <a:r>
              <a:rPr lang="sv-SE" sz="600"/>
              <a:t>Vilka kompetenser bedömer ni kommer vara viktigast för anställningsbarhet om 3–5 år?</a:t>
            </a:r>
          </a:p>
          <a:p>
            <a:pPr marL="228600" indent="-228600">
              <a:spcAft>
                <a:spcPts val="600"/>
              </a:spcAft>
              <a:buFont typeface="+mj-lt"/>
              <a:buAutoNum type="arabicPeriod" startAt="36"/>
              <a:tabLst>
                <a:tab pos="180975" algn="l"/>
              </a:tabLst>
            </a:pPr>
            <a:r>
              <a:rPr lang="sv-SE" sz="600"/>
              <a:t>Vilka personliga egenskaper bedömer ni kommer vara viktigast för anställningsbarhet om 3–5 år?</a:t>
            </a:r>
          </a:p>
          <a:p>
            <a:pPr>
              <a:spcAft>
                <a:spcPts val="600"/>
              </a:spcAft>
              <a:tabLst>
                <a:tab pos="180975" algn="l"/>
              </a:tabLst>
            </a:pPr>
            <a:endParaRPr lang="sv-SE" sz="600"/>
          </a:p>
          <a:p>
            <a:pPr marL="342900" indent="-342900">
              <a:spcAft>
                <a:spcPts val="600"/>
              </a:spcAft>
              <a:buFont typeface="+mj-lt"/>
              <a:buAutoNum type="arabicPeriod" startAt="14"/>
            </a:pPr>
            <a:endParaRPr lang="sv-SE" sz="600"/>
          </a:p>
        </p:txBody>
      </p:sp>
    </p:spTree>
    <p:extLst>
      <p:ext uri="{BB962C8B-B14F-4D97-AF65-F5344CB8AC3E}">
        <p14:creationId xmlns:p14="http://schemas.microsoft.com/office/powerpoint/2010/main" val="978122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F942075-03CF-264A-8117-7F134C6C4A08}"/>
              </a:ext>
            </a:extLst>
          </p:cNvPr>
          <p:cNvPicPr>
            <a:picLocks noChangeAspect="1"/>
          </p:cNvPicPr>
          <p:nvPr/>
        </p:nvPicPr>
        <p:blipFill>
          <a:blip r:embed="rId2"/>
          <a:stretch>
            <a:fillRect/>
          </a:stretch>
        </p:blipFill>
        <p:spPr>
          <a:xfrm rot="5400000" flipV="1">
            <a:off x="6345120" y="-50039"/>
            <a:ext cx="5384416" cy="6309345"/>
          </a:xfrm>
          <a:prstGeom prst="rect">
            <a:avLst/>
          </a:prstGeom>
        </p:spPr>
      </p:pic>
      <p:sp>
        <p:nvSpPr>
          <p:cNvPr id="2" name="textruta 1">
            <a:extLst>
              <a:ext uri="{FF2B5EF4-FFF2-40B4-BE49-F238E27FC236}">
                <a16:creationId xmlns:a16="http://schemas.microsoft.com/office/drawing/2014/main" id="{640498C6-EF03-CFD6-F7CE-8C2DA153AA1B}"/>
              </a:ext>
            </a:extLst>
          </p:cNvPr>
          <p:cNvSpPr txBox="1"/>
          <p:nvPr/>
        </p:nvSpPr>
        <p:spPr>
          <a:xfrm>
            <a:off x="719907" y="1443841"/>
            <a:ext cx="4717066" cy="3754874"/>
          </a:xfrm>
          <a:prstGeom prst="rect">
            <a:avLst/>
          </a:prstGeom>
          <a:noFill/>
        </p:spPr>
        <p:txBody>
          <a:bodyPr wrap="square" lIns="91440" tIns="45720" rIns="91440" bIns="45720" anchor="t">
            <a:spAutoFit/>
          </a:bodyPr>
          <a:lstStyle>
            <a:defPPr>
              <a:defRPr lang="sv-SE"/>
            </a:defPPr>
            <a:lvl1pPr>
              <a:defRPr sz="1400">
                <a:effectLst/>
              </a:defRPr>
            </a:lvl1pPr>
          </a:lstStyle>
          <a:p>
            <a:r>
              <a:rPr lang="sv-SE"/>
              <a:t>Innovationsföretagen är en bransch- och arbetsgivarorganisation som representerar innovativa företag inom den kunskapsintensiva tjänstesektorn. Förbundet har närmare 900 medlemmar och omfattar cirka 45 000 anställda. Innovationsföretagens uppdrag är att skapa bästa möjliga förutsättningar för en världsledande arkitekt- och ingenjörsbransch. Det gör vi genom att erbjuda arbetsgivarservice och genom vårt påverkansarbete med målet att optimera förutsättningarna för branschens konkurrenskraft och innovationsförmåga. </a:t>
            </a:r>
          </a:p>
          <a:p>
            <a:r>
              <a:rPr lang="sv-SE"/>
              <a:t>Innovationsföretagen är ett av nio förbund inom Almega. Våra medlemmar är också̊ medlemmar i Svenskt Näringsliv. </a:t>
            </a:r>
          </a:p>
          <a:p>
            <a:endParaRPr lang="sv-SE"/>
          </a:p>
          <a:p>
            <a:endParaRPr lang="sv-SE"/>
          </a:p>
          <a:p>
            <a:r>
              <a:rPr lang="sv-SE"/>
              <a:t>Besök oss gärna på </a:t>
            </a:r>
            <a:r>
              <a:rPr lang="sv-SE" b="1"/>
              <a:t>www.innovationsforetagen.se </a:t>
            </a:r>
          </a:p>
        </p:txBody>
      </p:sp>
    </p:spTree>
    <p:extLst>
      <p:ext uri="{BB962C8B-B14F-4D97-AF65-F5344CB8AC3E}">
        <p14:creationId xmlns:p14="http://schemas.microsoft.com/office/powerpoint/2010/main" val="393945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48858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Affärsmodeller</a:t>
            </a:r>
          </a:p>
        </p:txBody>
      </p:sp>
      <p:pic>
        <p:nvPicPr>
          <p:cNvPr id="4" name="Bildobjekt 3">
            <a:extLst>
              <a:ext uri="{FF2B5EF4-FFF2-40B4-BE49-F238E27FC236}">
                <a16:creationId xmlns:a16="http://schemas.microsoft.com/office/drawing/2014/main" id="{ADB09A6A-4959-224F-A192-3B7451C9A6D9}"/>
              </a:ext>
            </a:extLst>
          </p:cNvPr>
          <p:cNvPicPr>
            <a:picLocks noChangeAspect="1"/>
          </p:cNvPicPr>
          <p:nvPr/>
        </p:nvPicPr>
        <p:blipFill rotWithShape="1">
          <a:blip r:embed="rId2"/>
          <a:srcRect t="9236" b="1928"/>
          <a:stretch/>
        </p:blipFill>
        <p:spPr>
          <a:xfrm>
            <a:off x="8507673" y="0"/>
            <a:ext cx="3379527" cy="6858000"/>
          </a:xfrm>
          <a:prstGeom prst="rect">
            <a:avLst/>
          </a:prstGeom>
        </p:spPr>
      </p:pic>
      <p:sp>
        <p:nvSpPr>
          <p:cNvPr id="3" name="Platshållare för sidfot 2">
            <a:extLst>
              <a:ext uri="{FF2B5EF4-FFF2-40B4-BE49-F238E27FC236}">
                <a16:creationId xmlns:a16="http://schemas.microsoft.com/office/drawing/2014/main" id="{962D5D27-F4CC-8813-B7C3-F0A05C256E07}"/>
              </a:ext>
            </a:extLst>
          </p:cNvPr>
          <p:cNvSpPr>
            <a:spLocks noGrp="1"/>
          </p:cNvSpPr>
          <p:nvPr>
            <p:ph type="ftr" sz="quarter" idx="11"/>
          </p:nvPr>
        </p:nvSpPr>
        <p:spPr/>
        <p:txBody>
          <a:bodyPr/>
          <a:lstStyle/>
          <a:p>
            <a:r>
              <a:rPr lang="sv-SE"/>
              <a:t>Insikt 2026 |</a:t>
            </a:r>
          </a:p>
        </p:txBody>
      </p:sp>
      <p:sp>
        <p:nvSpPr>
          <p:cNvPr id="5" name="Platshållare för bildnummer 4">
            <a:extLst>
              <a:ext uri="{FF2B5EF4-FFF2-40B4-BE49-F238E27FC236}">
                <a16:creationId xmlns:a16="http://schemas.microsoft.com/office/drawing/2014/main" id="{AF7AE3F3-FE25-F504-DC0A-BA6622B46B73}"/>
              </a:ext>
            </a:extLst>
          </p:cNvPr>
          <p:cNvSpPr>
            <a:spLocks noGrp="1"/>
          </p:cNvSpPr>
          <p:nvPr>
            <p:ph type="sldNum" sz="quarter" idx="12"/>
          </p:nvPr>
        </p:nvSpPr>
        <p:spPr/>
        <p:txBody>
          <a:bodyPr/>
          <a:lstStyle/>
          <a:p>
            <a:fld id="{AE086683-F536-42AB-ABBC-F4803DFE8DBC}" type="slidenum">
              <a:rPr lang="sv-SE" smtClean="0"/>
              <a:pPr/>
              <a:t>5</a:t>
            </a:fld>
            <a:endParaRPr lang="sv-SE"/>
          </a:p>
        </p:txBody>
      </p:sp>
    </p:spTree>
    <p:extLst>
      <p:ext uri="{BB962C8B-B14F-4D97-AF65-F5344CB8AC3E}">
        <p14:creationId xmlns:p14="http://schemas.microsoft.com/office/powerpoint/2010/main" val="264305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2B0C2D-A967-E125-6189-A5A7EA4CA2F2}"/>
              </a:ext>
            </a:extLst>
          </p:cNvPr>
          <p:cNvSpPr>
            <a:spLocks noGrp="1"/>
          </p:cNvSpPr>
          <p:nvPr>
            <p:ph type="title"/>
          </p:nvPr>
        </p:nvSpPr>
        <p:spPr>
          <a:xfrm>
            <a:off x="415787" y="293413"/>
            <a:ext cx="8335021" cy="514662"/>
          </a:xfrm>
        </p:spPr>
        <p:txBody>
          <a:bodyPr/>
          <a:lstStyle/>
          <a:p>
            <a:r>
              <a:rPr lang="sv-SE"/>
              <a:t>Affärsmodeller </a:t>
            </a:r>
            <a:br>
              <a:rPr lang="sv-SE"/>
            </a:br>
            <a:br>
              <a:rPr lang="sv-SE"/>
            </a:br>
            <a:r>
              <a:rPr lang="sv-SE">
                <a:latin typeface="Aptos" panose="020B0004020202020204" pitchFamily="34" charset="0"/>
              </a:rPr>
              <a:t>Branschen utvecklar successivt nya affärsmodeller och satsar på digitalisering, hållbarhet och AI, men utvecklingstakten begränsas av affärs- och upphandlingsmodeller där pris fortfarande väger tyngre än kvalitet och innovation.</a:t>
            </a:r>
            <a:br>
              <a:rPr lang="sv-SE">
                <a:latin typeface="Aptos" panose="020B0004020202020204" pitchFamily="34" charset="0"/>
              </a:rPr>
            </a:br>
            <a:endParaRPr lang="sv-SE">
              <a:latin typeface="Aptos" panose="020B0004020202020204" pitchFamily="34" charset="0"/>
            </a:endParaRPr>
          </a:p>
        </p:txBody>
      </p:sp>
      <p:sp>
        <p:nvSpPr>
          <p:cNvPr id="3" name="Platshållare för innehåll 2">
            <a:extLst>
              <a:ext uri="{FF2B5EF4-FFF2-40B4-BE49-F238E27FC236}">
                <a16:creationId xmlns:a16="http://schemas.microsoft.com/office/drawing/2014/main" id="{19AAEF9D-D7BA-59A4-2D57-2075D0AEA04C}"/>
              </a:ext>
            </a:extLst>
          </p:cNvPr>
          <p:cNvSpPr>
            <a:spLocks noGrp="1"/>
          </p:cNvSpPr>
          <p:nvPr>
            <p:ph idx="1"/>
          </p:nvPr>
        </p:nvSpPr>
        <p:spPr>
          <a:xfrm>
            <a:off x="415787" y="2176272"/>
            <a:ext cx="8069845" cy="3863241"/>
          </a:xfrm>
        </p:spPr>
        <p:txBody>
          <a:bodyPr/>
          <a:lstStyle/>
          <a:p>
            <a:r>
              <a:rPr lang="sv-SE"/>
              <a:t>Branschen fortsätter att vara starkt baserad på traditionella konsultaffärer där huvuddelen av intäkterna genereras genom arvodesbaserade tjänster och den svenska marknaden. Samtidigt syns en tydlig utveckling mot mer diversifierade affärsmodeller. Allt fler företag kompletterar den traditionella timbaserade affären med </a:t>
            </a:r>
            <a:r>
              <a:rPr lang="sv-SE" err="1"/>
              <a:t>produktifierade</a:t>
            </a:r>
            <a:r>
              <a:rPr lang="sv-SE"/>
              <a:t> tjänster, digitala lösningar, licensintäkter, utbildningar och andra återkommande intäktsströmmar. </a:t>
            </a:r>
          </a:p>
          <a:p>
            <a:r>
              <a:rPr lang="sv-SE"/>
              <a:t>Företagen investerar också i hållbarhet, digitalisering och AI, vilket visar att sektorn ser teknikutveckling som en viktig del av framtida konkurrenskraft. Samtidigt minskar investeringarna i forskning och innovation något jämfört med tidigare år, vilket kan vara ett tecken på att många företag har begränsat utrymme för långsiktiga utvecklingssatsningar i ett mer osäkert marknadsläge. </a:t>
            </a:r>
          </a:p>
          <a:p>
            <a:r>
              <a:rPr lang="sv-SE"/>
              <a:t>Det kanske tydligaste budskapet från företagen är att kundernas fokus på lågt pris uppfattas som det största hindret för utveckling. Många menar att dagens affärs- och upphandlingsmodeller försvårar investeringar i innovation, kvalitet och kompetensutveckling. För att öka investeringarna i Sverige efterfrågas i högre grad modeller som premierar kvalitet, funktion och värdeskapande framför lägsta pris. </a:t>
            </a:r>
          </a:p>
        </p:txBody>
      </p:sp>
      <p:sp>
        <p:nvSpPr>
          <p:cNvPr id="4" name="Platshållare för sidfot 3">
            <a:extLst>
              <a:ext uri="{FF2B5EF4-FFF2-40B4-BE49-F238E27FC236}">
                <a16:creationId xmlns:a16="http://schemas.microsoft.com/office/drawing/2014/main" id="{C414D0BC-8A70-EEA0-0435-56CE24505E90}"/>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9440237F-7A81-5849-45AD-E755A2C33972}"/>
              </a:ext>
            </a:extLst>
          </p:cNvPr>
          <p:cNvSpPr>
            <a:spLocks noGrp="1"/>
          </p:cNvSpPr>
          <p:nvPr>
            <p:ph type="sldNum" sz="quarter" idx="12"/>
          </p:nvPr>
        </p:nvSpPr>
        <p:spPr/>
        <p:txBody>
          <a:bodyPr/>
          <a:lstStyle/>
          <a:p>
            <a:fld id="{AE086683-F536-42AB-ABBC-F4803DFE8DBC}" type="slidenum">
              <a:rPr lang="sv-SE" smtClean="0"/>
              <a:pPr/>
              <a:t>6</a:t>
            </a:fld>
            <a:endParaRPr lang="sv-SE"/>
          </a:p>
        </p:txBody>
      </p:sp>
    </p:spTree>
    <p:extLst>
      <p:ext uri="{BB962C8B-B14F-4D97-AF65-F5344CB8AC3E}">
        <p14:creationId xmlns:p14="http://schemas.microsoft.com/office/powerpoint/2010/main" val="949062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a:extLst>
              <a:ext uri="{FF2B5EF4-FFF2-40B4-BE49-F238E27FC236}">
                <a16:creationId xmlns:a16="http://schemas.microsoft.com/office/drawing/2014/main" id="{13B05F96-91D0-6840-AC0E-4A8538C5F506}"/>
              </a:ext>
            </a:extLst>
          </p:cNvPr>
          <p:cNvPicPr>
            <a:picLocks noChangeAspect="1"/>
          </p:cNvPicPr>
          <p:nvPr/>
        </p:nvPicPr>
        <p:blipFill rotWithShape="1">
          <a:blip r:embed="rId3">
            <a:duotone>
              <a:schemeClr val="bg2">
                <a:shade val="45000"/>
                <a:satMod val="135000"/>
              </a:schemeClr>
              <a:prstClr val="white"/>
            </a:duotone>
          </a:blip>
          <a:srcRect l="9145" t="14583" b="2074"/>
          <a:stretch/>
        </p:blipFill>
        <p:spPr>
          <a:xfrm rot="10800000">
            <a:off x="4439562" y="-1"/>
            <a:ext cx="7752438" cy="6858001"/>
          </a:xfrm>
          <a:prstGeom prst="rect">
            <a:avLst/>
          </a:prstGeom>
        </p:spPr>
      </p:pic>
      <p:graphicFrame>
        <p:nvGraphicFramePr>
          <p:cNvPr id="8" name="Diagram 7">
            <a:extLst>
              <a:ext uri="{FF2B5EF4-FFF2-40B4-BE49-F238E27FC236}">
                <a16:creationId xmlns:a16="http://schemas.microsoft.com/office/drawing/2014/main" id="{470906D7-60F1-226E-28E8-7271BE707C50}"/>
              </a:ext>
            </a:extLst>
          </p:cNvPr>
          <p:cNvGraphicFramePr>
            <a:graphicFrameLocks/>
          </p:cNvGraphicFramePr>
          <p:nvPr>
            <p:extLst>
              <p:ext uri="{D42A27DB-BD31-4B8C-83A1-F6EECF244321}">
                <p14:modId xmlns:p14="http://schemas.microsoft.com/office/powerpoint/2010/main" val="3028939249"/>
              </p:ext>
            </p:extLst>
          </p:nvPr>
        </p:nvGraphicFramePr>
        <p:xfrm>
          <a:off x="4251299" y="2057400"/>
          <a:ext cx="7874025"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 4">
            <a:extLst>
              <a:ext uri="{FF2B5EF4-FFF2-40B4-BE49-F238E27FC236}">
                <a16:creationId xmlns:a16="http://schemas.microsoft.com/office/drawing/2014/main" id="{5AF0E1D8-CC7C-BBF0-40D7-FE132B51609C}"/>
              </a:ext>
            </a:extLst>
          </p:cNvPr>
          <p:cNvGraphicFramePr>
            <a:graphicFrameLocks/>
          </p:cNvGraphicFramePr>
          <p:nvPr>
            <p:extLst>
              <p:ext uri="{D42A27DB-BD31-4B8C-83A1-F6EECF244321}">
                <p14:modId xmlns:p14="http://schemas.microsoft.com/office/powerpoint/2010/main" val="1809274582"/>
              </p:ext>
            </p:extLst>
          </p:nvPr>
        </p:nvGraphicFramePr>
        <p:xfrm>
          <a:off x="573031" y="1798790"/>
          <a:ext cx="4572000" cy="3440603"/>
        </p:xfrm>
        <a:graphic>
          <a:graphicData uri="http://schemas.openxmlformats.org/drawingml/2006/chart">
            <c:chart xmlns:c="http://schemas.openxmlformats.org/drawingml/2006/chart" xmlns:r="http://schemas.openxmlformats.org/officeDocument/2006/relationships" r:id="rId5"/>
          </a:graphicData>
        </a:graphic>
      </p:graphicFrame>
      <p:sp>
        <p:nvSpPr>
          <p:cNvPr id="2" name="Rubrik 1">
            <a:extLst>
              <a:ext uri="{FF2B5EF4-FFF2-40B4-BE49-F238E27FC236}">
                <a16:creationId xmlns:a16="http://schemas.microsoft.com/office/drawing/2014/main" id="{86711B9A-89F6-2144-A2DF-77B2A81029E0}"/>
              </a:ext>
            </a:extLst>
          </p:cNvPr>
          <p:cNvSpPr>
            <a:spLocks noGrp="1"/>
          </p:cNvSpPr>
          <p:nvPr>
            <p:ph type="title"/>
          </p:nvPr>
        </p:nvSpPr>
        <p:spPr/>
        <p:txBody>
          <a:bodyPr/>
          <a:lstStyle/>
          <a:p>
            <a:r>
              <a:rPr lang="sv-SE"/>
              <a:t>88 procent av medlemsföretagen har 90-100 procent av sina intäkter inom Sverige</a:t>
            </a:r>
          </a:p>
        </p:txBody>
      </p:sp>
      <p:sp>
        <p:nvSpPr>
          <p:cNvPr id="3" name="Platshållare för innehåll 2">
            <a:extLst>
              <a:ext uri="{FF2B5EF4-FFF2-40B4-BE49-F238E27FC236}">
                <a16:creationId xmlns:a16="http://schemas.microsoft.com/office/drawing/2014/main" id="{851EF412-1EEF-544A-B908-9590C2DDC48A}"/>
              </a:ext>
            </a:extLst>
          </p:cNvPr>
          <p:cNvSpPr>
            <a:spLocks noGrp="1"/>
          </p:cNvSpPr>
          <p:nvPr>
            <p:ph idx="1"/>
          </p:nvPr>
        </p:nvSpPr>
        <p:spPr>
          <a:xfrm>
            <a:off x="415787" y="1020727"/>
            <a:ext cx="8484373" cy="665910"/>
          </a:xfrm>
        </p:spPr>
        <p:txBody>
          <a:bodyPr/>
          <a:lstStyle/>
          <a:p>
            <a:r>
              <a:rPr lang="sv-SE" b="1"/>
              <a:t>Andelen intäkter som kommer från kunder utanför Sverige ökar</a:t>
            </a:r>
            <a:br>
              <a:rPr lang="sv-SE" b="1"/>
            </a:br>
            <a:r>
              <a:rPr lang="sv-SE" b="1"/>
              <a:t> </a:t>
            </a:r>
            <a:r>
              <a:rPr lang="sv-SE"/>
              <a:t>Procent av totala intäkterna, totalt och fördelat per verksamhetsområde</a:t>
            </a:r>
          </a:p>
        </p:txBody>
      </p:sp>
      <p:sp>
        <p:nvSpPr>
          <p:cNvPr id="4" name="Platshållare för sidfot 3">
            <a:extLst>
              <a:ext uri="{FF2B5EF4-FFF2-40B4-BE49-F238E27FC236}">
                <a16:creationId xmlns:a16="http://schemas.microsoft.com/office/drawing/2014/main" id="{3C32CA5D-D17C-DF4A-A3CC-E932D0353C04}"/>
              </a:ext>
            </a:extLst>
          </p:cNvPr>
          <p:cNvSpPr>
            <a:spLocks noGrp="1"/>
          </p:cNvSpPr>
          <p:nvPr>
            <p:ph type="ftr" sz="quarter" idx="11"/>
          </p:nvPr>
        </p:nvSpPr>
        <p:spPr/>
        <p:txBody>
          <a:bodyPr/>
          <a:lstStyle/>
          <a:p>
            <a:r>
              <a:rPr lang="sv-SE"/>
              <a:t>Insikt 2026 |</a:t>
            </a:r>
          </a:p>
        </p:txBody>
      </p:sp>
      <p:sp>
        <p:nvSpPr>
          <p:cNvPr id="17" name="Platshållare för bildnummer 16">
            <a:extLst>
              <a:ext uri="{FF2B5EF4-FFF2-40B4-BE49-F238E27FC236}">
                <a16:creationId xmlns:a16="http://schemas.microsoft.com/office/drawing/2014/main" id="{2859DF1E-30CF-7E4B-A415-74B1A43DAA4E}"/>
              </a:ext>
            </a:extLst>
          </p:cNvPr>
          <p:cNvSpPr>
            <a:spLocks noGrp="1"/>
          </p:cNvSpPr>
          <p:nvPr>
            <p:ph type="sldNum" sz="quarter" idx="12"/>
          </p:nvPr>
        </p:nvSpPr>
        <p:spPr/>
        <p:txBody>
          <a:bodyPr/>
          <a:lstStyle/>
          <a:p>
            <a:fld id="{AE086683-F536-42AB-ABBC-F4803DFE8DBC}" type="slidenum">
              <a:rPr lang="sv-SE" smtClean="0"/>
              <a:t>7</a:t>
            </a:fld>
            <a:endParaRPr lang="sv-SE"/>
          </a:p>
        </p:txBody>
      </p:sp>
      <p:sp>
        <p:nvSpPr>
          <p:cNvPr id="6" name="textruta 6">
            <a:extLst>
              <a:ext uri="{FF2B5EF4-FFF2-40B4-BE49-F238E27FC236}">
                <a16:creationId xmlns:a16="http://schemas.microsoft.com/office/drawing/2014/main" id="{D4FC4BFD-CEF8-9BA7-9D8E-C736AE9F182C}"/>
              </a:ext>
            </a:extLst>
          </p:cNvPr>
          <p:cNvSpPr txBox="1"/>
          <p:nvPr/>
        </p:nvSpPr>
        <p:spPr>
          <a:xfrm>
            <a:off x="2100616" y="3452395"/>
            <a:ext cx="1139483" cy="369332"/>
          </a:xfrm>
          <a:prstGeom prst="rect">
            <a:avLst/>
          </a:prstGeom>
          <a:noFill/>
        </p:spPr>
        <p:txBody>
          <a:bodyPr wrap="square" rtlCol="0">
            <a:spAutoFit/>
          </a:bodyPr>
          <a:lstStyle/>
          <a:p>
            <a:pPr algn="ctr"/>
            <a:r>
              <a:rPr lang="sv-SE" b="1"/>
              <a:t>Totalt</a:t>
            </a:r>
          </a:p>
        </p:txBody>
      </p:sp>
      <p:sp>
        <p:nvSpPr>
          <p:cNvPr id="10" name="Båge 9">
            <a:extLst>
              <a:ext uri="{FF2B5EF4-FFF2-40B4-BE49-F238E27FC236}">
                <a16:creationId xmlns:a16="http://schemas.microsoft.com/office/drawing/2014/main" id="{3F393605-B12E-5C54-09A4-BF1C635A9E01}"/>
              </a:ext>
            </a:extLst>
          </p:cNvPr>
          <p:cNvSpPr/>
          <p:nvPr/>
        </p:nvSpPr>
        <p:spPr>
          <a:xfrm rot="20989193">
            <a:off x="1079658" y="2087776"/>
            <a:ext cx="2972437" cy="2518922"/>
          </a:xfrm>
          <a:prstGeom prst="arc">
            <a:avLst>
              <a:gd name="adj1" fmla="val 14149139"/>
              <a:gd name="adj2" fmla="val 16742930"/>
            </a:avLst>
          </a:prstGeom>
          <a:ln w="1905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1" name="textruta 6">
            <a:extLst>
              <a:ext uri="{FF2B5EF4-FFF2-40B4-BE49-F238E27FC236}">
                <a16:creationId xmlns:a16="http://schemas.microsoft.com/office/drawing/2014/main" id="{9344E250-B73B-7643-764E-8D88C8999912}"/>
              </a:ext>
            </a:extLst>
          </p:cNvPr>
          <p:cNvSpPr txBox="1"/>
          <p:nvPr/>
        </p:nvSpPr>
        <p:spPr>
          <a:xfrm rot="20199098">
            <a:off x="1438617" y="1930325"/>
            <a:ext cx="1331182" cy="253916"/>
          </a:xfrm>
          <a:prstGeom prst="rect">
            <a:avLst/>
          </a:prstGeom>
          <a:noFill/>
        </p:spPr>
        <p:txBody>
          <a:bodyPr wrap="square" rtlCol="0">
            <a:spAutoFit/>
          </a:bodyPr>
          <a:lstStyle/>
          <a:p>
            <a:pPr algn="ctr"/>
            <a:r>
              <a:rPr lang="sv-SE" sz="1050" b="1"/>
              <a:t>12% </a:t>
            </a:r>
            <a:r>
              <a:rPr lang="sv-SE" sz="1050"/>
              <a:t>(8%)</a:t>
            </a:r>
          </a:p>
        </p:txBody>
      </p:sp>
      <p:sp>
        <p:nvSpPr>
          <p:cNvPr id="16" name="textruta 15">
            <a:extLst>
              <a:ext uri="{FF2B5EF4-FFF2-40B4-BE49-F238E27FC236}">
                <a16:creationId xmlns:a16="http://schemas.microsoft.com/office/drawing/2014/main" id="{F5C798BF-C290-48A6-51C0-879B70797317}"/>
              </a:ext>
            </a:extLst>
          </p:cNvPr>
          <p:cNvSpPr txBox="1"/>
          <p:nvPr/>
        </p:nvSpPr>
        <p:spPr>
          <a:xfrm>
            <a:off x="9011562" y="2369958"/>
            <a:ext cx="458780" cy="215444"/>
          </a:xfrm>
          <a:prstGeom prst="rect">
            <a:avLst/>
          </a:prstGeom>
          <a:noFill/>
        </p:spPr>
        <p:txBody>
          <a:bodyPr wrap="none" rtlCol="0">
            <a:spAutoFit/>
          </a:bodyPr>
          <a:lstStyle/>
          <a:p>
            <a:r>
              <a:rPr lang="sv-SE" sz="800">
                <a:solidFill>
                  <a:schemeClr val="bg1"/>
                </a:solidFill>
              </a:rPr>
              <a:t>(95%)</a:t>
            </a:r>
          </a:p>
        </p:txBody>
      </p:sp>
      <p:sp>
        <p:nvSpPr>
          <p:cNvPr id="18" name="textruta 17">
            <a:extLst>
              <a:ext uri="{FF2B5EF4-FFF2-40B4-BE49-F238E27FC236}">
                <a16:creationId xmlns:a16="http://schemas.microsoft.com/office/drawing/2014/main" id="{80EC3F20-5569-866A-3B1C-674A674ADEE0}"/>
              </a:ext>
            </a:extLst>
          </p:cNvPr>
          <p:cNvSpPr txBox="1"/>
          <p:nvPr/>
        </p:nvSpPr>
        <p:spPr>
          <a:xfrm>
            <a:off x="9011562" y="3452395"/>
            <a:ext cx="458780" cy="215444"/>
          </a:xfrm>
          <a:prstGeom prst="rect">
            <a:avLst/>
          </a:prstGeom>
          <a:noFill/>
        </p:spPr>
        <p:txBody>
          <a:bodyPr wrap="none" rtlCol="0">
            <a:spAutoFit/>
          </a:bodyPr>
          <a:lstStyle/>
          <a:p>
            <a:r>
              <a:rPr lang="sv-SE" sz="800">
                <a:solidFill>
                  <a:schemeClr val="bg1"/>
                </a:solidFill>
              </a:rPr>
              <a:t>(96%)</a:t>
            </a:r>
          </a:p>
        </p:txBody>
      </p:sp>
      <p:sp>
        <p:nvSpPr>
          <p:cNvPr id="19" name="textruta 18">
            <a:extLst>
              <a:ext uri="{FF2B5EF4-FFF2-40B4-BE49-F238E27FC236}">
                <a16:creationId xmlns:a16="http://schemas.microsoft.com/office/drawing/2014/main" id="{304CB06B-380B-26F4-565C-F1B70D17035A}"/>
              </a:ext>
            </a:extLst>
          </p:cNvPr>
          <p:cNvSpPr txBox="1"/>
          <p:nvPr/>
        </p:nvSpPr>
        <p:spPr>
          <a:xfrm>
            <a:off x="7784406" y="4015713"/>
            <a:ext cx="458780" cy="215444"/>
          </a:xfrm>
          <a:prstGeom prst="rect">
            <a:avLst/>
          </a:prstGeom>
          <a:noFill/>
        </p:spPr>
        <p:txBody>
          <a:bodyPr wrap="none" rtlCol="0">
            <a:spAutoFit/>
          </a:bodyPr>
          <a:lstStyle/>
          <a:p>
            <a:r>
              <a:rPr lang="sv-SE" sz="800">
                <a:solidFill>
                  <a:schemeClr val="bg1"/>
                </a:solidFill>
              </a:rPr>
              <a:t>(87%)</a:t>
            </a:r>
          </a:p>
        </p:txBody>
      </p:sp>
      <p:sp>
        <p:nvSpPr>
          <p:cNvPr id="24" name="textruta 23">
            <a:extLst>
              <a:ext uri="{FF2B5EF4-FFF2-40B4-BE49-F238E27FC236}">
                <a16:creationId xmlns:a16="http://schemas.microsoft.com/office/drawing/2014/main" id="{902B90A6-91D0-9CD6-3343-62644F5FED97}"/>
              </a:ext>
            </a:extLst>
          </p:cNvPr>
          <p:cNvSpPr txBox="1"/>
          <p:nvPr/>
        </p:nvSpPr>
        <p:spPr>
          <a:xfrm>
            <a:off x="8275074" y="2899621"/>
            <a:ext cx="458780" cy="215444"/>
          </a:xfrm>
          <a:prstGeom prst="rect">
            <a:avLst/>
          </a:prstGeom>
          <a:noFill/>
        </p:spPr>
        <p:txBody>
          <a:bodyPr wrap="none" rtlCol="0">
            <a:spAutoFit/>
          </a:bodyPr>
          <a:lstStyle/>
          <a:p>
            <a:r>
              <a:rPr lang="sv-SE" sz="800">
                <a:solidFill>
                  <a:schemeClr val="bg1"/>
                </a:solidFill>
              </a:rPr>
              <a:t>(80%)</a:t>
            </a:r>
          </a:p>
        </p:txBody>
      </p:sp>
      <p:sp>
        <p:nvSpPr>
          <p:cNvPr id="28" name="Ned 27">
            <a:extLst>
              <a:ext uri="{FF2B5EF4-FFF2-40B4-BE49-F238E27FC236}">
                <a16:creationId xmlns:a16="http://schemas.microsoft.com/office/drawing/2014/main" id="{927B2789-59CF-99F3-EE5B-B7DDA7959918}"/>
              </a:ext>
            </a:extLst>
          </p:cNvPr>
          <p:cNvSpPr/>
          <p:nvPr/>
        </p:nvSpPr>
        <p:spPr>
          <a:xfrm>
            <a:off x="7390303" y="403912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B852260E-1D7F-C926-CA3F-7FC5CF314E9D}"/>
              </a:ext>
            </a:extLst>
          </p:cNvPr>
          <p:cNvSpPr/>
          <p:nvPr/>
        </p:nvSpPr>
        <p:spPr>
          <a:xfrm rot="10800000" flipV="1">
            <a:off x="8589892" y="2402282"/>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Ned 36">
            <a:extLst>
              <a:ext uri="{FF2B5EF4-FFF2-40B4-BE49-F238E27FC236}">
                <a16:creationId xmlns:a16="http://schemas.microsoft.com/office/drawing/2014/main" id="{CD5FDE7F-0D09-2F4E-47FF-7C70B7A230C0}"/>
              </a:ext>
            </a:extLst>
          </p:cNvPr>
          <p:cNvSpPr/>
          <p:nvPr/>
        </p:nvSpPr>
        <p:spPr>
          <a:xfrm rot="5400000" flipV="1">
            <a:off x="8589892" y="3494715"/>
            <a:ext cx="90570" cy="117091"/>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Ned 39">
            <a:extLst>
              <a:ext uri="{FF2B5EF4-FFF2-40B4-BE49-F238E27FC236}">
                <a16:creationId xmlns:a16="http://schemas.microsoft.com/office/drawing/2014/main" id="{4A9684B7-B841-3AE9-CCE0-B6BBCEB97A3A}"/>
              </a:ext>
            </a:extLst>
          </p:cNvPr>
          <p:cNvSpPr/>
          <p:nvPr/>
        </p:nvSpPr>
        <p:spPr>
          <a:xfrm>
            <a:off x="7936102" y="294879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95117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D916ACC-144C-DF4C-9E15-9BF012B80FB3}"/>
              </a:ext>
            </a:extLst>
          </p:cNvPr>
          <p:cNvSpPr/>
          <p:nvPr/>
        </p:nvSpPr>
        <p:spPr>
          <a:xfrm>
            <a:off x="5979822" y="-1"/>
            <a:ext cx="6205363" cy="41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Rektangel 61">
            <a:extLst>
              <a:ext uri="{FF2B5EF4-FFF2-40B4-BE49-F238E27FC236}">
                <a16:creationId xmlns:a16="http://schemas.microsoft.com/office/drawing/2014/main" id="{71BB2D13-E090-4A46-B586-B37C0496FCBF}"/>
              </a:ext>
            </a:extLst>
          </p:cNvPr>
          <p:cNvSpPr/>
          <p:nvPr/>
        </p:nvSpPr>
        <p:spPr>
          <a:xfrm>
            <a:off x="5986637" y="4176182"/>
            <a:ext cx="6205363" cy="26789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5EA7728-578C-4444-8BA3-94C18B3E43EC}"/>
              </a:ext>
            </a:extLst>
          </p:cNvPr>
          <p:cNvSpPr>
            <a:spLocks noGrp="1"/>
          </p:cNvSpPr>
          <p:nvPr>
            <p:ph type="title"/>
          </p:nvPr>
        </p:nvSpPr>
        <p:spPr>
          <a:xfrm>
            <a:off x="415787" y="293413"/>
            <a:ext cx="11474727" cy="514662"/>
          </a:xfrm>
        </p:spPr>
        <p:txBody>
          <a:bodyPr/>
          <a:lstStyle/>
          <a:p>
            <a:r>
              <a:rPr lang="sv-SE"/>
              <a:t>Andelen exporterande företag 			Ökad andel export till Norden</a:t>
            </a:r>
            <a:br>
              <a:rPr lang="sv-SE"/>
            </a:br>
            <a:r>
              <a:rPr lang="sv-SE"/>
              <a:t>relativt stabil 					</a:t>
            </a:r>
            <a:r>
              <a:rPr lang="sv-SE" sz="1200"/>
              <a:t>Norden stärker sin position som viktigaste exportregion</a:t>
            </a:r>
            <a:endParaRPr lang="sv-SE"/>
          </a:p>
        </p:txBody>
      </p:sp>
      <p:sp>
        <p:nvSpPr>
          <p:cNvPr id="3" name="Platshållare för innehåll 2">
            <a:extLst>
              <a:ext uri="{FF2B5EF4-FFF2-40B4-BE49-F238E27FC236}">
                <a16:creationId xmlns:a16="http://schemas.microsoft.com/office/drawing/2014/main" id="{A46DAC88-42DC-1A4C-B34E-3B55AA3983F4}"/>
              </a:ext>
            </a:extLst>
          </p:cNvPr>
          <p:cNvSpPr>
            <a:spLocks noGrp="1"/>
          </p:cNvSpPr>
          <p:nvPr>
            <p:ph idx="1"/>
          </p:nvPr>
        </p:nvSpPr>
        <p:spPr>
          <a:xfrm>
            <a:off x="415787" y="1020727"/>
            <a:ext cx="5242628" cy="666496"/>
          </a:xfrm>
        </p:spPr>
        <p:txBody>
          <a:bodyPr vert="horz" lIns="0" tIns="0" rIns="0" bIns="0" rtlCol="0" anchor="t">
            <a:noAutofit/>
          </a:bodyPr>
          <a:lstStyle/>
          <a:p>
            <a:r>
              <a:rPr lang="sv-SE" b="1"/>
              <a:t>Export </a:t>
            </a:r>
            <a:br>
              <a:rPr lang="sv-SE" b="1"/>
            </a:br>
            <a:r>
              <a:rPr lang="sv-SE"/>
              <a:t>Procent av totala andelen företag 2020-2025</a:t>
            </a:r>
          </a:p>
          <a:p>
            <a:endParaRPr lang="sv-SE"/>
          </a:p>
        </p:txBody>
      </p:sp>
      <p:sp>
        <p:nvSpPr>
          <p:cNvPr id="5" name="Platshållare för sidfot 4">
            <a:extLst>
              <a:ext uri="{FF2B5EF4-FFF2-40B4-BE49-F238E27FC236}">
                <a16:creationId xmlns:a16="http://schemas.microsoft.com/office/drawing/2014/main" id="{6561E820-A35D-CF40-B758-4AC74321EB22}"/>
              </a:ext>
            </a:extLst>
          </p:cNvPr>
          <p:cNvSpPr>
            <a:spLocks noGrp="1"/>
          </p:cNvSpPr>
          <p:nvPr>
            <p:ph type="ftr" sz="quarter" idx="11"/>
          </p:nvPr>
        </p:nvSpPr>
        <p:spPr/>
        <p:txBody>
          <a:bodyPr/>
          <a:lstStyle/>
          <a:p>
            <a:r>
              <a:rPr lang="sv-SE"/>
              <a:t>Insikt 2026 |</a:t>
            </a:r>
          </a:p>
        </p:txBody>
      </p:sp>
      <p:sp>
        <p:nvSpPr>
          <p:cNvPr id="13" name="Platshållare för bildnummer 12">
            <a:extLst>
              <a:ext uri="{FF2B5EF4-FFF2-40B4-BE49-F238E27FC236}">
                <a16:creationId xmlns:a16="http://schemas.microsoft.com/office/drawing/2014/main" id="{E9740E41-01DC-B24C-A734-6AD929B2448E}"/>
              </a:ext>
            </a:extLst>
          </p:cNvPr>
          <p:cNvSpPr>
            <a:spLocks noGrp="1"/>
          </p:cNvSpPr>
          <p:nvPr>
            <p:ph type="sldNum" sz="quarter" idx="12"/>
          </p:nvPr>
        </p:nvSpPr>
        <p:spPr/>
        <p:txBody>
          <a:bodyPr/>
          <a:lstStyle/>
          <a:p>
            <a:fld id="{AE086683-F536-42AB-ABBC-F4803DFE8DBC}" type="slidenum">
              <a:rPr lang="sv-SE" smtClean="0"/>
              <a:t>8</a:t>
            </a:fld>
            <a:endParaRPr lang="sv-SE"/>
          </a:p>
        </p:txBody>
      </p:sp>
      <p:sp>
        <p:nvSpPr>
          <p:cNvPr id="4" name="Platshållare för innehåll 2">
            <a:extLst>
              <a:ext uri="{FF2B5EF4-FFF2-40B4-BE49-F238E27FC236}">
                <a16:creationId xmlns:a16="http://schemas.microsoft.com/office/drawing/2014/main" id="{6FC453F2-0684-BC4F-A02D-328BE4EA6595}"/>
              </a:ext>
            </a:extLst>
          </p:cNvPr>
          <p:cNvSpPr txBox="1">
            <a:spLocks/>
          </p:cNvSpPr>
          <p:nvPr/>
        </p:nvSpPr>
        <p:spPr>
          <a:xfrm>
            <a:off x="6326578" y="1020727"/>
            <a:ext cx="5537200" cy="6556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a:t>Exportregioner*</a:t>
            </a:r>
            <a:br>
              <a:rPr lang="sv-SE" sz="1600" b="1"/>
            </a:br>
            <a:r>
              <a:rPr lang="sv-SE" sz="1600"/>
              <a:t>Fördelning av exporterande företags exportländer</a:t>
            </a:r>
          </a:p>
          <a:p>
            <a:endParaRPr lang="sv-SE" sz="1600" b="1"/>
          </a:p>
        </p:txBody>
      </p:sp>
      <p:sp>
        <p:nvSpPr>
          <p:cNvPr id="53" name="textruta 52">
            <a:extLst>
              <a:ext uri="{FF2B5EF4-FFF2-40B4-BE49-F238E27FC236}">
                <a16:creationId xmlns:a16="http://schemas.microsoft.com/office/drawing/2014/main" id="{0448B1F5-AC5A-B149-A544-510FCA0F1282}"/>
              </a:ext>
            </a:extLst>
          </p:cNvPr>
          <p:cNvSpPr txBox="1"/>
          <p:nvPr/>
        </p:nvSpPr>
        <p:spPr>
          <a:xfrm>
            <a:off x="7230508" y="6179521"/>
            <a:ext cx="3600333" cy="584775"/>
          </a:xfrm>
          <a:prstGeom prst="rect">
            <a:avLst/>
          </a:prstGeom>
        </p:spPr>
        <p:txBody>
          <a:bodyPr wrap="square">
            <a:spAutoFit/>
          </a:bodyPr>
          <a:lstStyle>
            <a:defPPr>
              <a:defRPr lang="sv-SE"/>
            </a:defPPr>
            <a:lvl1pPr algn="ctr">
              <a:defRPr sz="700"/>
            </a:lvl1pPr>
          </a:lstStyle>
          <a:p>
            <a:r>
              <a:rPr lang="sv-SE" sz="800"/>
              <a:t>*Tabellen och grafen visar andelen som exporterar till de olika regionerna, dvs inte till vilken grad utan endast som ja- och </a:t>
            </a:r>
            <a:r>
              <a:rPr lang="sv-SE" sz="800" err="1"/>
              <a:t>nejfråga</a:t>
            </a:r>
            <a:r>
              <a:rPr lang="sv-SE" sz="800"/>
              <a:t>. Företag kan exportera till flera regioner och därav summerar inte andelarna till 100%</a:t>
            </a:r>
          </a:p>
          <a:p>
            <a:r>
              <a:rPr lang="sv-SE" sz="800"/>
              <a:t>Tal inom parantes motsvarar föregående år, 2024.</a:t>
            </a:r>
          </a:p>
        </p:txBody>
      </p:sp>
      <p:graphicFrame>
        <p:nvGraphicFramePr>
          <p:cNvPr id="76" name="Tabell 75">
            <a:extLst>
              <a:ext uri="{FF2B5EF4-FFF2-40B4-BE49-F238E27FC236}">
                <a16:creationId xmlns:a16="http://schemas.microsoft.com/office/drawing/2014/main" id="{90A6657D-CF12-B7F6-9270-849BAEA316AD}"/>
              </a:ext>
            </a:extLst>
          </p:cNvPr>
          <p:cNvGraphicFramePr>
            <a:graphicFrameLocks noGrp="1"/>
          </p:cNvGraphicFramePr>
          <p:nvPr>
            <p:extLst>
              <p:ext uri="{D42A27DB-BD31-4B8C-83A1-F6EECF244321}">
                <p14:modId xmlns:p14="http://schemas.microsoft.com/office/powerpoint/2010/main" val="448012190"/>
              </p:ext>
            </p:extLst>
          </p:nvPr>
        </p:nvGraphicFramePr>
        <p:xfrm>
          <a:off x="6273687" y="4363866"/>
          <a:ext cx="5392606" cy="1826895"/>
        </p:xfrm>
        <a:graphic>
          <a:graphicData uri="http://schemas.openxmlformats.org/drawingml/2006/table">
            <a:tbl>
              <a:tblPr>
                <a:tableStyleId>{F5AB1C69-6EDB-4FF4-983F-18BD219EF322}</a:tableStyleId>
              </a:tblPr>
              <a:tblGrid>
                <a:gridCol w="1017214">
                  <a:extLst>
                    <a:ext uri="{9D8B030D-6E8A-4147-A177-3AD203B41FA5}">
                      <a16:colId xmlns:a16="http://schemas.microsoft.com/office/drawing/2014/main" val="1404145581"/>
                    </a:ext>
                  </a:extLst>
                </a:gridCol>
                <a:gridCol w="364616">
                  <a:extLst>
                    <a:ext uri="{9D8B030D-6E8A-4147-A177-3AD203B41FA5}">
                      <a16:colId xmlns:a16="http://schemas.microsoft.com/office/drawing/2014/main" val="1922320625"/>
                    </a:ext>
                  </a:extLst>
                </a:gridCol>
                <a:gridCol w="364616">
                  <a:extLst>
                    <a:ext uri="{9D8B030D-6E8A-4147-A177-3AD203B41FA5}">
                      <a16:colId xmlns:a16="http://schemas.microsoft.com/office/drawing/2014/main" val="2219084376"/>
                    </a:ext>
                  </a:extLst>
                </a:gridCol>
                <a:gridCol w="364616">
                  <a:extLst>
                    <a:ext uri="{9D8B030D-6E8A-4147-A177-3AD203B41FA5}">
                      <a16:colId xmlns:a16="http://schemas.microsoft.com/office/drawing/2014/main" val="918119286"/>
                    </a:ext>
                  </a:extLst>
                </a:gridCol>
                <a:gridCol w="364616">
                  <a:extLst>
                    <a:ext uri="{9D8B030D-6E8A-4147-A177-3AD203B41FA5}">
                      <a16:colId xmlns:a16="http://schemas.microsoft.com/office/drawing/2014/main" val="2782325469"/>
                    </a:ext>
                  </a:extLst>
                </a:gridCol>
                <a:gridCol w="364616">
                  <a:extLst>
                    <a:ext uri="{9D8B030D-6E8A-4147-A177-3AD203B41FA5}">
                      <a16:colId xmlns:a16="http://schemas.microsoft.com/office/drawing/2014/main" val="2654619178"/>
                    </a:ext>
                  </a:extLst>
                </a:gridCol>
                <a:gridCol w="364616">
                  <a:extLst>
                    <a:ext uri="{9D8B030D-6E8A-4147-A177-3AD203B41FA5}">
                      <a16:colId xmlns:a16="http://schemas.microsoft.com/office/drawing/2014/main" val="2902445417"/>
                    </a:ext>
                  </a:extLst>
                </a:gridCol>
                <a:gridCol w="364616">
                  <a:extLst>
                    <a:ext uri="{9D8B030D-6E8A-4147-A177-3AD203B41FA5}">
                      <a16:colId xmlns:a16="http://schemas.microsoft.com/office/drawing/2014/main" val="2279515036"/>
                    </a:ext>
                  </a:extLst>
                </a:gridCol>
                <a:gridCol w="364616">
                  <a:extLst>
                    <a:ext uri="{9D8B030D-6E8A-4147-A177-3AD203B41FA5}">
                      <a16:colId xmlns:a16="http://schemas.microsoft.com/office/drawing/2014/main" val="2479983166"/>
                    </a:ext>
                  </a:extLst>
                </a:gridCol>
                <a:gridCol w="364616">
                  <a:extLst>
                    <a:ext uri="{9D8B030D-6E8A-4147-A177-3AD203B41FA5}">
                      <a16:colId xmlns:a16="http://schemas.microsoft.com/office/drawing/2014/main" val="1055579829"/>
                    </a:ext>
                  </a:extLst>
                </a:gridCol>
                <a:gridCol w="364616">
                  <a:extLst>
                    <a:ext uri="{9D8B030D-6E8A-4147-A177-3AD203B41FA5}">
                      <a16:colId xmlns:a16="http://schemas.microsoft.com/office/drawing/2014/main" val="201169120"/>
                    </a:ext>
                  </a:extLst>
                </a:gridCol>
                <a:gridCol w="364616">
                  <a:extLst>
                    <a:ext uri="{9D8B030D-6E8A-4147-A177-3AD203B41FA5}">
                      <a16:colId xmlns:a16="http://schemas.microsoft.com/office/drawing/2014/main" val="2510811181"/>
                    </a:ext>
                  </a:extLst>
                </a:gridCol>
                <a:gridCol w="364616">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Industri- och </a:t>
                      </a:r>
                      <a:r>
                        <a:rPr lang="sv-SE" sz="800" b="1" u="none" strike="noStrike" kern="1200" err="1">
                          <a:solidFill>
                            <a:schemeClr val="tx1"/>
                          </a:solidFill>
                          <a:effectLst/>
                          <a:latin typeface="+mn-lt"/>
                          <a:ea typeface="+mn-ea"/>
                          <a:cs typeface="+mn-cs"/>
                        </a:rPr>
                        <a:t>techkonsultföretag</a:t>
                      </a:r>
                      <a:endParaRPr lang="sv-SE" sz="8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Övriga</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a:p>
                  </a:txBody>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Norden</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333333"/>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60%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(60%)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61%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59%</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(68%)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50%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281455">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Övriga Europa </a:t>
                      </a:r>
                      <a:r>
                        <a:rPr lang="sv-SE" sz="900" u="none" strike="noStrike" kern="1200">
                          <a:solidFill>
                            <a:schemeClr val="tx1"/>
                          </a:solidFill>
                          <a:effectLst/>
                          <a:latin typeface="+mn-lt"/>
                          <a:ea typeface="+mn-ea"/>
                          <a:cs typeface="+mn-cs"/>
                        </a:rPr>
                        <a:t>(exkl. Norden)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333333"/>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Nordamerika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(22%)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33167">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Sydamerika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Afrika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Mellanöstern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Asien &amp; Oceanien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00B05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00B05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333333"/>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FF0000"/>
                          </a:solidFill>
                          <a:effectLst/>
                          <a:latin typeface="Arial" panose="020B0604020202020204" pitchFamily="34" charset="0"/>
                          <a:cs typeface="Arial" panose="020B0604020202020204" pitchFamily="34" charset="0"/>
                          <a:sym typeface="Wingdings" panose="05000000000000000000" pitchFamily="2" charset="2"/>
                        </a:rPr>
                        <a:t></a:t>
                      </a:r>
                      <a:endParaRPr lang="sv-SE" sz="900" b="0" i="0" u="none" strike="noStrike">
                        <a:solidFill>
                          <a:srgbClr val="FF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5730448"/>
                  </a:ext>
                </a:extLst>
              </a:tr>
              <a:tr h="190500">
                <a:tc>
                  <a:txBody>
                    <a:bodyPr/>
                    <a:lstStyle/>
                    <a:p>
                      <a:pPr marL="0" algn="r" defTabSz="914400" rtl="0" eaLnBrk="1" fontAlgn="b" latinLnBrk="0" hangingPunct="1"/>
                      <a:endParaRPr lang="sv-SE" sz="900" b="1" u="none" strike="noStrike" kern="1200">
                        <a:solidFill>
                          <a:schemeClr val="tx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sv-SE" sz="700" b="0" i="1" u="none" strike="noStrike" noProof="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sv-SE"/>
                    </a:p>
                  </a:txBody>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sv-SE"/>
                    </a:p>
                  </a:txBody>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sv-SE"/>
                    </a:p>
                  </a:txBody>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020311"/>
                  </a:ext>
                </a:extLst>
              </a:tr>
            </a:tbl>
          </a:graphicData>
        </a:graphic>
      </p:graphicFrame>
      <p:sp>
        <p:nvSpPr>
          <p:cNvPr id="6" name="textruta 5">
            <a:extLst>
              <a:ext uri="{FF2B5EF4-FFF2-40B4-BE49-F238E27FC236}">
                <a16:creationId xmlns:a16="http://schemas.microsoft.com/office/drawing/2014/main" id="{EA16DCEE-AEB4-B427-7468-B9D7AD6A820F}"/>
              </a:ext>
            </a:extLst>
          </p:cNvPr>
          <p:cNvSpPr txBox="1"/>
          <p:nvPr/>
        </p:nvSpPr>
        <p:spPr>
          <a:xfrm>
            <a:off x="6938824" y="3745098"/>
            <a:ext cx="545342" cy="253916"/>
          </a:xfrm>
          <a:prstGeom prst="rect">
            <a:avLst/>
          </a:prstGeom>
          <a:noFill/>
        </p:spPr>
        <p:txBody>
          <a:bodyPr wrap="none" rtlCol="0">
            <a:spAutoFit/>
          </a:bodyPr>
          <a:lstStyle/>
          <a:p>
            <a:r>
              <a:rPr lang="sv-SE" sz="1050">
                <a:solidFill>
                  <a:schemeClr val="bg1"/>
                </a:solidFill>
              </a:rPr>
              <a:t>(45%)</a:t>
            </a:r>
          </a:p>
        </p:txBody>
      </p:sp>
      <p:sp>
        <p:nvSpPr>
          <p:cNvPr id="18" name="textruta 17">
            <a:extLst>
              <a:ext uri="{FF2B5EF4-FFF2-40B4-BE49-F238E27FC236}">
                <a16:creationId xmlns:a16="http://schemas.microsoft.com/office/drawing/2014/main" id="{D4D0A9BD-C4F4-891B-FBE6-2FE32DA5F878}"/>
              </a:ext>
            </a:extLst>
          </p:cNvPr>
          <p:cNvSpPr txBox="1"/>
          <p:nvPr/>
        </p:nvSpPr>
        <p:spPr>
          <a:xfrm>
            <a:off x="8485332" y="2455453"/>
            <a:ext cx="545342" cy="253916"/>
          </a:xfrm>
          <a:prstGeom prst="rect">
            <a:avLst/>
          </a:prstGeom>
          <a:noFill/>
        </p:spPr>
        <p:txBody>
          <a:bodyPr wrap="none" rtlCol="0">
            <a:spAutoFit/>
          </a:bodyPr>
          <a:lstStyle/>
          <a:p>
            <a:r>
              <a:rPr lang="sv-SE" sz="1050">
                <a:solidFill>
                  <a:schemeClr val="bg1"/>
                </a:solidFill>
              </a:rPr>
              <a:t>(26%)</a:t>
            </a:r>
          </a:p>
        </p:txBody>
      </p:sp>
      <p:sp>
        <p:nvSpPr>
          <p:cNvPr id="19" name="textruta 18">
            <a:extLst>
              <a:ext uri="{FF2B5EF4-FFF2-40B4-BE49-F238E27FC236}">
                <a16:creationId xmlns:a16="http://schemas.microsoft.com/office/drawing/2014/main" id="{7CCFFBB9-DA2D-F559-28B3-64803F3BB371}"/>
              </a:ext>
            </a:extLst>
          </p:cNvPr>
          <p:cNvSpPr txBox="1"/>
          <p:nvPr/>
        </p:nvSpPr>
        <p:spPr>
          <a:xfrm>
            <a:off x="9316987" y="3034525"/>
            <a:ext cx="470000" cy="253916"/>
          </a:xfrm>
          <a:prstGeom prst="rect">
            <a:avLst/>
          </a:prstGeom>
          <a:noFill/>
        </p:spPr>
        <p:txBody>
          <a:bodyPr wrap="none" rtlCol="0">
            <a:spAutoFit/>
          </a:bodyPr>
          <a:lstStyle/>
          <a:p>
            <a:r>
              <a:rPr lang="sv-SE" sz="1050">
                <a:solidFill>
                  <a:schemeClr val="bg1"/>
                </a:solidFill>
              </a:rPr>
              <a:t>(9%)</a:t>
            </a:r>
          </a:p>
        </p:txBody>
      </p:sp>
      <p:sp>
        <p:nvSpPr>
          <p:cNvPr id="20" name="textruta 19">
            <a:extLst>
              <a:ext uri="{FF2B5EF4-FFF2-40B4-BE49-F238E27FC236}">
                <a16:creationId xmlns:a16="http://schemas.microsoft.com/office/drawing/2014/main" id="{A6C07189-AB34-8E19-A3C3-9286D9FDB1E4}"/>
              </a:ext>
            </a:extLst>
          </p:cNvPr>
          <p:cNvSpPr txBox="1"/>
          <p:nvPr/>
        </p:nvSpPr>
        <p:spPr>
          <a:xfrm>
            <a:off x="8543976" y="3751677"/>
            <a:ext cx="545342" cy="253916"/>
          </a:xfrm>
          <a:prstGeom prst="rect">
            <a:avLst/>
          </a:prstGeom>
          <a:noFill/>
        </p:spPr>
        <p:txBody>
          <a:bodyPr wrap="none" rtlCol="0">
            <a:spAutoFit/>
          </a:bodyPr>
          <a:lstStyle/>
          <a:p>
            <a:r>
              <a:rPr lang="sv-SE" sz="1050">
                <a:solidFill>
                  <a:schemeClr val="bg1"/>
                </a:solidFill>
              </a:rPr>
              <a:t>(12%)</a:t>
            </a:r>
          </a:p>
        </p:txBody>
      </p:sp>
      <p:sp>
        <p:nvSpPr>
          <p:cNvPr id="22" name="textruta 21">
            <a:extLst>
              <a:ext uri="{FF2B5EF4-FFF2-40B4-BE49-F238E27FC236}">
                <a16:creationId xmlns:a16="http://schemas.microsoft.com/office/drawing/2014/main" id="{DBF12B8D-6E64-D5AD-1811-E3DF70BDB1B6}"/>
              </a:ext>
            </a:extLst>
          </p:cNvPr>
          <p:cNvSpPr txBox="1"/>
          <p:nvPr/>
        </p:nvSpPr>
        <p:spPr>
          <a:xfrm>
            <a:off x="9541166" y="3580986"/>
            <a:ext cx="401072" cy="215444"/>
          </a:xfrm>
          <a:prstGeom prst="rect">
            <a:avLst/>
          </a:prstGeom>
          <a:noFill/>
        </p:spPr>
        <p:txBody>
          <a:bodyPr wrap="none" rtlCol="0">
            <a:spAutoFit/>
          </a:bodyPr>
          <a:lstStyle/>
          <a:p>
            <a:r>
              <a:rPr lang="sv-SE" sz="800"/>
              <a:t>(1%)</a:t>
            </a:r>
          </a:p>
        </p:txBody>
      </p:sp>
      <p:sp>
        <p:nvSpPr>
          <p:cNvPr id="23" name="textruta 22">
            <a:extLst>
              <a:ext uri="{FF2B5EF4-FFF2-40B4-BE49-F238E27FC236}">
                <a16:creationId xmlns:a16="http://schemas.microsoft.com/office/drawing/2014/main" id="{419982E4-8BC3-51A1-53E8-B292BF242E21}"/>
              </a:ext>
            </a:extLst>
          </p:cNvPr>
          <p:cNvSpPr txBox="1"/>
          <p:nvPr/>
        </p:nvSpPr>
        <p:spPr>
          <a:xfrm>
            <a:off x="9263251" y="3796963"/>
            <a:ext cx="401072" cy="215444"/>
          </a:xfrm>
          <a:prstGeom prst="rect">
            <a:avLst/>
          </a:prstGeom>
          <a:noFill/>
        </p:spPr>
        <p:txBody>
          <a:bodyPr wrap="none" rtlCol="0">
            <a:spAutoFit/>
          </a:bodyPr>
          <a:lstStyle/>
          <a:p>
            <a:r>
              <a:rPr lang="sv-SE" sz="800"/>
              <a:t>(4%)</a:t>
            </a:r>
          </a:p>
        </p:txBody>
      </p:sp>
      <p:graphicFrame>
        <p:nvGraphicFramePr>
          <p:cNvPr id="10" name="Diagram 9">
            <a:extLst>
              <a:ext uri="{FF2B5EF4-FFF2-40B4-BE49-F238E27FC236}">
                <a16:creationId xmlns:a16="http://schemas.microsoft.com/office/drawing/2014/main" id="{115120A1-3A05-D575-89BF-0C5281E58886}"/>
              </a:ext>
            </a:extLst>
          </p:cNvPr>
          <p:cNvGraphicFramePr>
            <a:graphicFrameLocks/>
          </p:cNvGraphicFramePr>
          <p:nvPr>
            <p:extLst>
              <p:ext uri="{D42A27DB-BD31-4B8C-83A1-F6EECF244321}">
                <p14:modId xmlns:p14="http://schemas.microsoft.com/office/powerpoint/2010/main" val="1536415855"/>
              </p:ext>
            </p:extLst>
          </p:nvPr>
        </p:nvGraphicFramePr>
        <p:xfrm>
          <a:off x="725965" y="1875527"/>
          <a:ext cx="4572000" cy="4177355"/>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cx1="http://schemas.microsoft.com/office/drawing/2015/9/8/chartex">
        <mc:Choice Requires="cx1">
          <p:graphicFrame>
            <p:nvGraphicFramePr>
              <p:cNvPr id="11" name="Diagram 10">
                <a:extLst>
                  <a:ext uri="{FF2B5EF4-FFF2-40B4-BE49-F238E27FC236}">
                    <a16:creationId xmlns:a16="http://schemas.microsoft.com/office/drawing/2014/main" id="{97965964-8878-5098-E5C7-F9382A7A214F}"/>
                  </a:ext>
                </a:extLst>
              </p:cNvPr>
              <p:cNvGraphicFramePr/>
              <p:nvPr>
                <p:extLst>
                  <p:ext uri="{D42A27DB-BD31-4B8C-83A1-F6EECF244321}">
                    <p14:modId xmlns:p14="http://schemas.microsoft.com/office/powerpoint/2010/main" val="610522233"/>
                  </p:ext>
                </p:extLst>
              </p:nvPr>
            </p:nvGraphicFramePr>
            <p:xfrm>
              <a:off x="6472002" y="1438058"/>
              <a:ext cx="5537199" cy="274320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1" name="Diagram 10">
                <a:extLst>
                  <a:ext uri="{FF2B5EF4-FFF2-40B4-BE49-F238E27FC236}">
                    <a16:creationId xmlns:a16="http://schemas.microsoft.com/office/drawing/2014/main" id="{97965964-8878-5098-E5C7-F9382A7A214F}"/>
                  </a:ext>
                </a:extLst>
              </p:cNvPr>
              <p:cNvPicPr>
                <a:picLocks noGrp="1" noRot="1" noChangeAspect="1" noMove="1" noResize="1" noEditPoints="1" noAdjustHandles="1" noChangeArrowheads="1" noChangeShapeType="1"/>
              </p:cNvPicPr>
              <p:nvPr/>
            </p:nvPicPr>
            <p:blipFill>
              <a:blip r:embed="rId6"/>
              <a:stretch>
                <a:fillRect/>
              </a:stretch>
            </p:blipFill>
            <p:spPr>
              <a:xfrm>
                <a:off x="6472002" y="1438058"/>
                <a:ext cx="5537199" cy="2743200"/>
              </a:xfrm>
              <a:prstGeom prst="rect">
                <a:avLst/>
              </a:prstGeom>
            </p:spPr>
          </p:pic>
        </mc:Fallback>
      </mc:AlternateContent>
      <p:sp>
        <p:nvSpPr>
          <p:cNvPr id="12" name="textruta 11">
            <a:extLst>
              <a:ext uri="{FF2B5EF4-FFF2-40B4-BE49-F238E27FC236}">
                <a16:creationId xmlns:a16="http://schemas.microsoft.com/office/drawing/2014/main" id="{BD922273-A847-3E4D-8168-334345CE4E11}"/>
              </a:ext>
            </a:extLst>
          </p:cNvPr>
          <p:cNvSpPr txBox="1"/>
          <p:nvPr/>
        </p:nvSpPr>
        <p:spPr>
          <a:xfrm>
            <a:off x="6829027" y="3858503"/>
            <a:ext cx="575364" cy="246221"/>
          </a:xfrm>
          <a:prstGeom prst="rect">
            <a:avLst/>
          </a:prstGeom>
          <a:noFill/>
        </p:spPr>
        <p:txBody>
          <a:bodyPr wrap="square" rtlCol="0">
            <a:spAutoFit/>
          </a:bodyPr>
          <a:lstStyle/>
          <a:p>
            <a:r>
              <a:rPr lang="sv-SE" sz="1000">
                <a:solidFill>
                  <a:schemeClr val="bg1"/>
                </a:solidFill>
              </a:rPr>
              <a:t>(49%)</a:t>
            </a:r>
          </a:p>
        </p:txBody>
      </p:sp>
      <p:sp>
        <p:nvSpPr>
          <p:cNvPr id="14" name="textruta 13">
            <a:extLst>
              <a:ext uri="{FF2B5EF4-FFF2-40B4-BE49-F238E27FC236}">
                <a16:creationId xmlns:a16="http://schemas.microsoft.com/office/drawing/2014/main" id="{877E9DB9-4875-E895-6E59-F9FA7CF22A66}"/>
              </a:ext>
            </a:extLst>
          </p:cNvPr>
          <p:cNvSpPr txBox="1"/>
          <p:nvPr/>
        </p:nvSpPr>
        <p:spPr>
          <a:xfrm>
            <a:off x="9030674" y="2554096"/>
            <a:ext cx="575364" cy="246221"/>
          </a:xfrm>
          <a:prstGeom prst="rect">
            <a:avLst/>
          </a:prstGeom>
          <a:noFill/>
        </p:spPr>
        <p:txBody>
          <a:bodyPr wrap="square" rtlCol="0">
            <a:spAutoFit/>
          </a:bodyPr>
          <a:lstStyle/>
          <a:p>
            <a:r>
              <a:rPr lang="sv-SE" sz="1000">
                <a:solidFill>
                  <a:schemeClr val="bg1"/>
                </a:solidFill>
              </a:rPr>
              <a:t>(24%)</a:t>
            </a:r>
          </a:p>
        </p:txBody>
      </p:sp>
      <p:sp>
        <p:nvSpPr>
          <p:cNvPr id="16" name="textruta 15">
            <a:extLst>
              <a:ext uri="{FF2B5EF4-FFF2-40B4-BE49-F238E27FC236}">
                <a16:creationId xmlns:a16="http://schemas.microsoft.com/office/drawing/2014/main" id="{8B3CF120-3F17-429C-BFBA-8FD514F768E0}"/>
              </a:ext>
            </a:extLst>
          </p:cNvPr>
          <p:cNvSpPr txBox="1"/>
          <p:nvPr/>
        </p:nvSpPr>
        <p:spPr>
          <a:xfrm>
            <a:off x="8697654" y="3648527"/>
            <a:ext cx="575364" cy="246221"/>
          </a:xfrm>
          <a:prstGeom prst="rect">
            <a:avLst/>
          </a:prstGeom>
          <a:noFill/>
        </p:spPr>
        <p:txBody>
          <a:bodyPr wrap="square" rtlCol="0">
            <a:spAutoFit/>
          </a:bodyPr>
          <a:lstStyle/>
          <a:p>
            <a:r>
              <a:rPr lang="sv-SE" sz="1000">
                <a:solidFill>
                  <a:schemeClr val="bg1"/>
                </a:solidFill>
              </a:rPr>
              <a:t>(14%)</a:t>
            </a:r>
          </a:p>
        </p:txBody>
      </p:sp>
      <p:sp>
        <p:nvSpPr>
          <p:cNvPr id="17" name="textruta 16">
            <a:extLst>
              <a:ext uri="{FF2B5EF4-FFF2-40B4-BE49-F238E27FC236}">
                <a16:creationId xmlns:a16="http://schemas.microsoft.com/office/drawing/2014/main" id="{B233C649-4F51-20F5-69DC-EF966C73983E}"/>
              </a:ext>
            </a:extLst>
          </p:cNvPr>
          <p:cNvSpPr txBox="1"/>
          <p:nvPr/>
        </p:nvSpPr>
        <p:spPr>
          <a:xfrm>
            <a:off x="9480255" y="3525416"/>
            <a:ext cx="575364" cy="246221"/>
          </a:xfrm>
          <a:prstGeom prst="rect">
            <a:avLst/>
          </a:prstGeom>
          <a:noFill/>
        </p:spPr>
        <p:txBody>
          <a:bodyPr wrap="square" rtlCol="0">
            <a:spAutoFit/>
          </a:bodyPr>
          <a:lstStyle/>
          <a:p>
            <a:r>
              <a:rPr lang="sv-SE" sz="1000">
                <a:solidFill>
                  <a:schemeClr val="bg1"/>
                </a:solidFill>
              </a:rPr>
              <a:t>(5%)</a:t>
            </a:r>
          </a:p>
        </p:txBody>
      </p:sp>
      <p:sp>
        <p:nvSpPr>
          <p:cNvPr id="21" name="textruta 20">
            <a:extLst>
              <a:ext uri="{FF2B5EF4-FFF2-40B4-BE49-F238E27FC236}">
                <a16:creationId xmlns:a16="http://schemas.microsoft.com/office/drawing/2014/main" id="{3F43BF46-B764-C722-F3F1-8C14DD75CEC0}"/>
              </a:ext>
            </a:extLst>
          </p:cNvPr>
          <p:cNvSpPr txBox="1"/>
          <p:nvPr/>
        </p:nvSpPr>
        <p:spPr>
          <a:xfrm>
            <a:off x="9520728" y="3848639"/>
            <a:ext cx="575364" cy="246221"/>
          </a:xfrm>
          <a:prstGeom prst="rect">
            <a:avLst/>
          </a:prstGeom>
          <a:noFill/>
        </p:spPr>
        <p:txBody>
          <a:bodyPr wrap="square" rtlCol="0">
            <a:spAutoFit/>
          </a:bodyPr>
          <a:lstStyle/>
          <a:p>
            <a:r>
              <a:rPr lang="sv-SE" sz="1000">
                <a:solidFill>
                  <a:schemeClr val="bg1"/>
                </a:solidFill>
              </a:rPr>
              <a:t>(0%)</a:t>
            </a:r>
          </a:p>
        </p:txBody>
      </p:sp>
      <p:sp>
        <p:nvSpPr>
          <p:cNvPr id="34" name="textruta 33">
            <a:extLst>
              <a:ext uri="{FF2B5EF4-FFF2-40B4-BE49-F238E27FC236}">
                <a16:creationId xmlns:a16="http://schemas.microsoft.com/office/drawing/2014/main" id="{81FE53B5-F214-4D9E-605D-5E121CCFFF53}"/>
              </a:ext>
            </a:extLst>
          </p:cNvPr>
          <p:cNvSpPr txBox="1"/>
          <p:nvPr/>
        </p:nvSpPr>
        <p:spPr>
          <a:xfrm>
            <a:off x="9955687" y="3330861"/>
            <a:ext cx="575364" cy="246221"/>
          </a:xfrm>
          <a:prstGeom prst="rect">
            <a:avLst/>
          </a:prstGeom>
          <a:noFill/>
        </p:spPr>
        <p:txBody>
          <a:bodyPr wrap="square" rtlCol="0">
            <a:spAutoFit/>
          </a:bodyPr>
          <a:lstStyle/>
          <a:p>
            <a:r>
              <a:rPr lang="sv-SE" sz="1000">
                <a:solidFill>
                  <a:schemeClr val="bg1"/>
                </a:solidFill>
              </a:rPr>
              <a:t>(2%)</a:t>
            </a:r>
          </a:p>
        </p:txBody>
      </p:sp>
    </p:spTree>
    <p:extLst>
      <p:ext uri="{BB962C8B-B14F-4D97-AF65-F5344CB8AC3E}">
        <p14:creationId xmlns:p14="http://schemas.microsoft.com/office/powerpoint/2010/main" val="244324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4" name="Diagram 3">
                <a:extLst>
                  <a:ext uri="{FF2B5EF4-FFF2-40B4-BE49-F238E27FC236}">
                    <a16:creationId xmlns:a16="http://schemas.microsoft.com/office/drawing/2014/main" id="{261617D9-BA8E-5CD2-6F2D-50E758123514}"/>
                  </a:ext>
                </a:extLst>
              </p:cNvPr>
              <p:cNvGraphicFramePr/>
              <p:nvPr>
                <p:extLst>
                  <p:ext uri="{D42A27DB-BD31-4B8C-83A1-F6EECF244321}">
                    <p14:modId xmlns:p14="http://schemas.microsoft.com/office/powerpoint/2010/main" val="77078100"/>
                  </p:ext>
                </p:extLst>
              </p:nvPr>
            </p:nvGraphicFramePr>
            <p:xfrm>
              <a:off x="2471852" y="2057400"/>
              <a:ext cx="7248296" cy="27432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Diagram 3">
                <a:extLst>
                  <a:ext uri="{FF2B5EF4-FFF2-40B4-BE49-F238E27FC236}">
                    <a16:creationId xmlns:a16="http://schemas.microsoft.com/office/drawing/2014/main" id="{261617D9-BA8E-5CD2-6F2D-50E758123514}"/>
                  </a:ext>
                </a:extLst>
              </p:cNvPr>
              <p:cNvPicPr>
                <a:picLocks noGrp="1" noRot="1" noChangeAspect="1" noMove="1" noResize="1" noEditPoints="1" noAdjustHandles="1" noChangeArrowheads="1" noChangeShapeType="1"/>
              </p:cNvPicPr>
              <p:nvPr/>
            </p:nvPicPr>
            <p:blipFill>
              <a:blip r:embed="rId3"/>
              <a:stretch>
                <a:fillRect/>
              </a:stretch>
            </p:blipFill>
            <p:spPr>
              <a:xfrm>
                <a:off x="2471852" y="2057400"/>
                <a:ext cx="7248296" cy="2743200"/>
              </a:xfrm>
              <a:prstGeom prst="rect">
                <a:avLst/>
              </a:prstGeom>
            </p:spPr>
          </p:pic>
        </mc:Fallback>
      </mc:AlternateContent>
      <p:sp>
        <p:nvSpPr>
          <p:cNvPr id="20" name="Ellips 19">
            <a:extLst>
              <a:ext uri="{FF2B5EF4-FFF2-40B4-BE49-F238E27FC236}">
                <a16:creationId xmlns:a16="http://schemas.microsoft.com/office/drawing/2014/main" id="{BDC31A1E-D74F-224A-BC90-FE1522772719}"/>
              </a:ext>
            </a:extLst>
          </p:cNvPr>
          <p:cNvSpPr/>
          <p:nvPr/>
        </p:nvSpPr>
        <p:spPr>
          <a:xfrm>
            <a:off x="9854483" y="2374103"/>
            <a:ext cx="2036023" cy="2036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400">
                <a:solidFill>
                  <a:sysClr val="windowText" lastClr="000000"/>
                </a:solidFill>
              </a:rPr>
              <a:t>60% (72%) har icke-arvodesbaserade intäkter i någon mån</a:t>
            </a:r>
          </a:p>
        </p:txBody>
      </p:sp>
      <p:sp>
        <p:nvSpPr>
          <p:cNvPr id="2" name="Rubrik 1">
            <a:extLst>
              <a:ext uri="{FF2B5EF4-FFF2-40B4-BE49-F238E27FC236}">
                <a16:creationId xmlns:a16="http://schemas.microsoft.com/office/drawing/2014/main" id="{0222035B-BF8D-734D-B926-717289BB36AA}"/>
              </a:ext>
            </a:extLst>
          </p:cNvPr>
          <p:cNvSpPr>
            <a:spLocks noGrp="1"/>
          </p:cNvSpPr>
          <p:nvPr>
            <p:ph type="title"/>
          </p:nvPr>
        </p:nvSpPr>
        <p:spPr/>
        <p:txBody>
          <a:bodyPr/>
          <a:lstStyle/>
          <a:p>
            <a:r>
              <a:rPr lang="sv-SE"/>
              <a:t>60% av medlemsföretagen har någon form av icke-arvodesbaserade intäkter</a:t>
            </a:r>
          </a:p>
        </p:txBody>
      </p:sp>
      <p:sp>
        <p:nvSpPr>
          <p:cNvPr id="3" name="Platshållare för innehåll 2">
            <a:extLst>
              <a:ext uri="{FF2B5EF4-FFF2-40B4-BE49-F238E27FC236}">
                <a16:creationId xmlns:a16="http://schemas.microsoft.com/office/drawing/2014/main" id="{3C0971D9-B642-1145-8CAD-DCA307DF09B5}"/>
              </a:ext>
            </a:extLst>
          </p:cNvPr>
          <p:cNvSpPr>
            <a:spLocks noGrp="1"/>
          </p:cNvSpPr>
          <p:nvPr>
            <p:ph idx="1"/>
          </p:nvPr>
        </p:nvSpPr>
        <p:spPr>
          <a:xfrm>
            <a:off x="415787" y="1020727"/>
            <a:ext cx="8826825" cy="607754"/>
          </a:xfrm>
        </p:spPr>
        <p:txBody>
          <a:bodyPr/>
          <a:lstStyle/>
          <a:p>
            <a:r>
              <a:rPr lang="sv-SE" b="1"/>
              <a:t>Omsättning från icke-arvodesbaserade intäkter (fastpris, serviceavtal, licenser, mm.) </a:t>
            </a:r>
            <a:br>
              <a:rPr lang="sv-SE"/>
            </a:br>
            <a:r>
              <a:rPr lang="sv-SE"/>
              <a:t> Procent av totala omsättningen, hela branschen</a:t>
            </a:r>
          </a:p>
          <a:p>
            <a:endParaRPr lang="sv-SE"/>
          </a:p>
          <a:p>
            <a:endParaRPr lang="sv-SE"/>
          </a:p>
        </p:txBody>
      </p:sp>
      <p:sp>
        <p:nvSpPr>
          <p:cNvPr id="17" name="Platshållare för sidfot 16">
            <a:extLst>
              <a:ext uri="{FF2B5EF4-FFF2-40B4-BE49-F238E27FC236}">
                <a16:creationId xmlns:a16="http://schemas.microsoft.com/office/drawing/2014/main" id="{DA0F8DC8-0DE1-8F46-90D2-F06188606750}"/>
              </a:ext>
            </a:extLst>
          </p:cNvPr>
          <p:cNvSpPr>
            <a:spLocks noGrp="1"/>
          </p:cNvSpPr>
          <p:nvPr>
            <p:ph type="ftr" sz="quarter" idx="11"/>
          </p:nvPr>
        </p:nvSpPr>
        <p:spPr/>
        <p:txBody>
          <a:bodyPr/>
          <a:lstStyle/>
          <a:p>
            <a:r>
              <a:rPr lang="sv-SE"/>
              <a:t>Insikt 2026 |</a:t>
            </a:r>
          </a:p>
        </p:txBody>
      </p:sp>
      <p:sp>
        <p:nvSpPr>
          <p:cNvPr id="18" name="Platshållare för bildnummer 17">
            <a:extLst>
              <a:ext uri="{FF2B5EF4-FFF2-40B4-BE49-F238E27FC236}">
                <a16:creationId xmlns:a16="http://schemas.microsoft.com/office/drawing/2014/main" id="{74534DB8-AEB1-A840-835E-715174FA217C}"/>
              </a:ext>
            </a:extLst>
          </p:cNvPr>
          <p:cNvSpPr>
            <a:spLocks noGrp="1"/>
          </p:cNvSpPr>
          <p:nvPr>
            <p:ph type="sldNum" sz="quarter" idx="12"/>
          </p:nvPr>
        </p:nvSpPr>
        <p:spPr>
          <a:xfrm>
            <a:off x="9166339" y="6338031"/>
            <a:ext cx="2743200" cy="165400"/>
          </a:xfrm>
        </p:spPr>
        <p:txBody>
          <a:bodyPr/>
          <a:lstStyle/>
          <a:p>
            <a:fld id="{AE086683-F536-42AB-ABBC-F4803DFE8DBC}" type="slidenum">
              <a:rPr lang="sv-SE" smtClean="0"/>
              <a:t>9</a:t>
            </a:fld>
            <a:endParaRPr lang="sv-SE"/>
          </a:p>
        </p:txBody>
      </p:sp>
      <p:sp>
        <p:nvSpPr>
          <p:cNvPr id="9" name="textruta 8">
            <a:extLst>
              <a:ext uri="{FF2B5EF4-FFF2-40B4-BE49-F238E27FC236}">
                <a16:creationId xmlns:a16="http://schemas.microsoft.com/office/drawing/2014/main" id="{74A124CA-503C-C849-A6CA-E33CA113AED4}"/>
              </a:ext>
            </a:extLst>
          </p:cNvPr>
          <p:cNvSpPr txBox="1"/>
          <p:nvPr/>
        </p:nvSpPr>
        <p:spPr>
          <a:xfrm>
            <a:off x="3699978" y="6266842"/>
            <a:ext cx="4792043" cy="307777"/>
          </a:xfrm>
          <a:prstGeom prst="rect">
            <a:avLst/>
          </a:prstGeom>
        </p:spPr>
        <p:txBody>
          <a:bodyPr wrap="square">
            <a:spAutoFit/>
          </a:bodyPr>
          <a:lstStyle>
            <a:defPPr>
              <a:defRPr lang="sv-SE"/>
            </a:defPPr>
            <a:lvl1pPr algn="ctr">
              <a:defRPr sz="700"/>
            </a:lvl1pPr>
          </a:lstStyle>
          <a:p>
            <a:r>
              <a:rPr lang="sv-SE"/>
              <a:t>Icke-arvodesbaserade intäkter är tex. fastpris, serviceavtal, licenser mm, medan arvodesbaserade intäkter är intäkter från löpande och ofta rörliga faktureringsmodeller som grundas på tid och resursanvändning</a:t>
            </a:r>
          </a:p>
        </p:txBody>
      </p:sp>
      <p:sp>
        <p:nvSpPr>
          <p:cNvPr id="5" name="TextBox 9">
            <a:extLst>
              <a:ext uri="{FF2B5EF4-FFF2-40B4-BE49-F238E27FC236}">
                <a16:creationId xmlns:a16="http://schemas.microsoft.com/office/drawing/2014/main" id="{9EB2526C-DFD1-1E47-8BAB-4EEB42F0D50B}"/>
              </a:ext>
            </a:extLst>
          </p:cNvPr>
          <p:cNvSpPr txBox="1"/>
          <p:nvPr/>
        </p:nvSpPr>
        <p:spPr>
          <a:xfrm>
            <a:off x="4771468" y="5511092"/>
            <a:ext cx="2683748" cy="261610"/>
          </a:xfrm>
          <a:prstGeom prst="rect">
            <a:avLst/>
          </a:prstGeom>
          <a:noFill/>
        </p:spPr>
        <p:txBody>
          <a:bodyPr wrap="none" rtlCol="0">
            <a:spAutoFit/>
          </a:bodyPr>
          <a:lstStyle/>
          <a:p>
            <a:pPr algn="ctr"/>
            <a:r>
              <a:rPr lang="en-SE" sz="1100" b="1"/>
              <a:t>Andel </a:t>
            </a:r>
            <a:r>
              <a:rPr lang="sv-SE" sz="1100" b="1"/>
              <a:t>icke-</a:t>
            </a:r>
            <a:r>
              <a:rPr lang="en-SE" sz="1100" b="1"/>
              <a:t>arvodesbaserade intäkter</a:t>
            </a:r>
          </a:p>
        </p:txBody>
      </p:sp>
      <p:sp>
        <p:nvSpPr>
          <p:cNvPr id="6" name="TextBox 18">
            <a:extLst>
              <a:ext uri="{FF2B5EF4-FFF2-40B4-BE49-F238E27FC236}">
                <a16:creationId xmlns:a16="http://schemas.microsoft.com/office/drawing/2014/main" id="{E5026E93-CF91-EF42-88E3-A61939BAD9DC}"/>
              </a:ext>
            </a:extLst>
          </p:cNvPr>
          <p:cNvSpPr txBox="1"/>
          <p:nvPr/>
        </p:nvSpPr>
        <p:spPr>
          <a:xfrm>
            <a:off x="1054107" y="3295985"/>
            <a:ext cx="967180" cy="430887"/>
          </a:xfrm>
          <a:prstGeom prst="rect">
            <a:avLst/>
          </a:prstGeom>
          <a:noFill/>
        </p:spPr>
        <p:txBody>
          <a:bodyPr wrap="square" rtlCol="0">
            <a:spAutoFit/>
          </a:bodyPr>
          <a:lstStyle/>
          <a:p>
            <a:pPr algn="r"/>
            <a:r>
              <a:rPr lang="en-SE" sz="1100" b="1"/>
              <a:t>Andel av företagen</a:t>
            </a:r>
          </a:p>
        </p:txBody>
      </p:sp>
      <p:grpSp>
        <p:nvGrpSpPr>
          <p:cNvPr id="16" name="Grupp 15">
            <a:extLst>
              <a:ext uri="{FF2B5EF4-FFF2-40B4-BE49-F238E27FC236}">
                <a16:creationId xmlns:a16="http://schemas.microsoft.com/office/drawing/2014/main" id="{E4ED1C57-B2E0-C047-85F6-4EB7FCE6E15B}"/>
              </a:ext>
            </a:extLst>
          </p:cNvPr>
          <p:cNvGrpSpPr/>
          <p:nvPr/>
        </p:nvGrpSpPr>
        <p:grpSpPr>
          <a:xfrm>
            <a:off x="3913334" y="2246185"/>
            <a:ext cx="5725966" cy="1398567"/>
            <a:chOff x="10810486" y="2299069"/>
            <a:chExt cx="6099541" cy="1967625"/>
          </a:xfrm>
        </p:grpSpPr>
        <p:sp>
          <p:nvSpPr>
            <p:cNvPr id="13" name="Right Brace 15">
              <a:extLst>
                <a:ext uri="{FF2B5EF4-FFF2-40B4-BE49-F238E27FC236}">
                  <a16:creationId xmlns:a16="http://schemas.microsoft.com/office/drawing/2014/main" id="{43C66537-5C64-2E41-821C-3539596BB68C}"/>
                </a:ext>
              </a:extLst>
            </p:cNvPr>
            <p:cNvSpPr/>
            <p:nvPr/>
          </p:nvSpPr>
          <p:spPr>
            <a:xfrm>
              <a:off x="16720724" y="2299069"/>
              <a:ext cx="189303" cy="1967625"/>
            </a:xfrm>
            <a:prstGeom prst="rightBrace">
              <a:avLst>
                <a:gd name="adj1" fmla="val 791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cxnSp>
          <p:nvCxnSpPr>
            <p:cNvPr id="15" name="Straight Connector 9">
              <a:extLst>
                <a:ext uri="{FF2B5EF4-FFF2-40B4-BE49-F238E27FC236}">
                  <a16:creationId xmlns:a16="http://schemas.microsoft.com/office/drawing/2014/main" id="{15DD5B88-5537-8F48-A256-3D770879C405}"/>
                </a:ext>
              </a:extLst>
            </p:cNvPr>
            <p:cNvCxnSpPr>
              <a:cxnSpLocks/>
            </p:cNvCxnSpPr>
            <p:nvPr/>
          </p:nvCxnSpPr>
          <p:spPr>
            <a:xfrm flipH="1">
              <a:off x="10810486" y="4256999"/>
              <a:ext cx="591023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 name="Ned 10">
            <a:extLst>
              <a:ext uri="{FF2B5EF4-FFF2-40B4-BE49-F238E27FC236}">
                <a16:creationId xmlns:a16="http://schemas.microsoft.com/office/drawing/2014/main" id="{B46C3CE0-F140-8053-C295-29A52133D6DE}"/>
              </a:ext>
            </a:extLst>
          </p:cNvPr>
          <p:cNvSpPr/>
          <p:nvPr/>
        </p:nvSpPr>
        <p:spPr>
          <a:xfrm>
            <a:off x="10123153" y="291458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E45BD2F8-0965-4123-704C-C49422FC9DA6}"/>
              </a:ext>
            </a:extLst>
          </p:cNvPr>
          <p:cNvSpPr txBox="1"/>
          <p:nvPr/>
        </p:nvSpPr>
        <p:spPr>
          <a:xfrm>
            <a:off x="3553552" y="3457637"/>
            <a:ext cx="492443" cy="230832"/>
          </a:xfrm>
          <a:prstGeom prst="rect">
            <a:avLst/>
          </a:prstGeom>
          <a:noFill/>
        </p:spPr>
        <p:txBody>
          <a:bodyPr wrap="none" rtlCol="0">
            <a:spAutoFit/>
          </a:bodyPr>
          <a:lstStyle/>
          <a:p>
            <a:r>
              <a:rPr lang="sv-SE" sz="900"/>
              <a:t>(28%)</a:t>
            </a:r>
          </a:p>
        </p:txBody>
      </p:sp>
      <p:sp>
        <p:nvSpPr>
          <p:cNvPr id="10" name="textruta 9">
            <a:extLst>
              <a:ext uri="{FF2B5EF4-FFF2-40B4-BE49-F238E27FC236}">
                <a16:creationId xmlns:a16="http://schemas.microsoft.com/office/drawing/2014/main" id="{DFD197F7-7BB7-C438-E15E-AC42676CBE2F}"/>
              </a:ext>
            </a:extLst>
          </p:cNvPr>
          <p:cNvSpPr txBox="1"/>
          <p:nvPr/>
        </p:nvSpPr>
        <p:spPr>
          <a:xfrm>
            <a:off x="4721652" y="2948774"/>
            <a:ext cx="492443" cy="230832"/>
          </a:xfrm>
          <a:prstGeom prst="rect">
            <a:avLst/>
          </a:prstGeom>
          <a:noFill/>
        </p:spPr>
        <p:txBody>
          <a:bodyPr wrap="none" rtlCol="0">
            <a:spAutoFit/>
          </a:bodyPr>
          <a:lstStyle/>
          <a:p>
            <a:r>
              <a:rPr lang="sv-SE" sz="900"/>
              <a:t>(29%)</a:t>
            </a:r>
          </a:p>
        </p:txBody>
      </p:sp>
      <p:sp>
        <p:nvSpPr>
          <p:cNvPr id="12" name="textruta 11">
            <a:extLst>
              <a:ext uri="{FF2B5EF4-FFF2-40B4-BE49-F238E27FC236}">
                <a16:creationId xmlns:a16="http://schemas.microsoft.com/office/drawing/2014/main" id="{60B1CA72-71C8-C300-BCC6-56B94A8CA929}"/>
              </a:ext>
            </a:extLst>
          </p:cNvPr>
          <p:cNvSpPr txBox="1"/>
          <p:nvPr/>
        </p:nvSpPr>
        <p:spPr>
          <a:xfrm>
            <a:off x="5765139" y="2547116"/>
            <a:ext cx="492443" cy="230832"/>
          </a:xfrm>
          <a:prstGeom prst="rect">
            <a:avLst/>
          </a:prstGeom>
          <a:noFill/>
        </p:spPr>
        <p:txBody>
          <a:bodyPr wrap="none" rtlCol="0">
            <a:spAutoFit/>
          </a:bodyPr>
          <a:lstStyle/>
          <a:p>
            <a:r>
              <a:rPr lang="sv-SE" sz="900"/>
              <a:t>(12%)</a:t>
            </a:r>
          </a:p>
        </p:txBody>
      </p:sp>
      <p:sp>
        <p:nvSpPr>
          <p:cNvPr id="14" name="textruta 13">
            <a:extLst>
              <a:ext uri="{FF2B5EF4-FFF2-40B4-BE49-F238E27FC236}">
                <a16:creationId xmlns:a16="http://schemas.microsoft.com/office/drawing/2014/main" id="{69E3CB87-F26B-6D8F-397E-DF94B7687C7C}"/>
              </a:ext>
            </a:extLst>
          </p:cNvPr>
          <p:cNvSpPr txBox="1"/>
          <p:nvPr/>
        </p:nvSpPr>
        <p:spPr>
          <a:xfrm>
            <a:off x="6876215" y="2246186"/>
            <a:ext cx="492443" cy="230832"/>
          </a:xfrm>
          <a:prstGeom prst="rect">
            <a:avLst/>
          </a:prstGeom>
          <a:noFill/>
        </p:spPr>
        <p:txBody>
          <a:bodyPr wrap="none" rtlCol="0">
            <a:spAutoFit/>
          </a:bodyPr>
          <a:lstStyle/>
          <a:p>
            <a:r>
              <a:rPr lang="sv-SE" sz="900"/>
              <a:t>(18%)</a:t>
            </a:r>
          </a:p>
        </p:txBody>
      </p:sp>
      <p:sp>
        <p:nvSpPr>
          <p:cNvPr id="19" name="textruta 18">
            <a:extLst>
              <a:ext uri="{FF2B5EF4-FFF2-40B4-BE49-F238E27FC236}">
                <a16:creationId xmlns:a16="http://schemas.microsoft.com/office/drawing/2014/main" id="{D793A445-4B00-4B8D-ECCD-B01CBDF31B89}"/>
              </a:ext>
            </a:extLst>
          </p:cNvPr>
          <p:cNvSpPr txBox="1"/>
          <p:nvPr/>
        </p:nvSpPr>
        <p:spPr>
          <a:xfrm>
            <a:off x="8769032" y="2283709"/>
            <a:ext cx="428322" cy="230832"/>
          </a:xfrm>
          <a:prstGeom prst="rect">
            <a:avLst/>
          </a:prstGeom>
          <a:noFill/>
        </p:spPr>
        <p:txBody>
          <a:bodyPr wrap="none" rtlCol="0">
            <a:spAutoFit/>
          </a:bodyPr>
          <a:lstStyle/>
          <a:p>
            <a:r>
              <a:rPr lang="sv-SE" sz="900"/>
              <a:t>(2%)</a:t>
            </a:r>
          </a:p>
        </p:txBody>
      </p:sp>
      <p:sp>
        <p:nvSpPr>
          <p:cNvPr id="21" name="textruta 20">
            <a:extLst>
              <a:ext uri="{FF2B5EF4-FFF2-40B4-BE49-F238E27FC236}">
                <a16:creationId xmlns:a16="http://schemas.microsoft.com/office/drawing/2014/main" id="{9A85FC43-16DF-4216-5580-0D4FCC86971D}"/>
              </a:ext>
            </a:extLst>
          </p:cNvPr>
          <p:cNvSpPr txBox="1"/>
          <p:nvPr/>
        </p:nvSpPr>
        <p:spPr>
          <a:xfrm>
            <a:off x="7999578" y="2199751"/>
            <a:ext cx="492443" cy="230832"/>
          </a:xfrm>
          <a:prstGeom prst="rect">
            <a:avLst/>
          </a:prstGeom>
          <a:noFill/>
        </p:spPr>
        <p:txBody>
          <a:bodyPr wrap="none" rtlCol="0">
            <a:spAutoFit/>
          </a:bodyPr>
          <a:lstStyle/>
          <a:p>
            <a:r>
              <a:rPr lang="sv-SE" sz="900">
                <a:solidFill>
                  <a:schemeClr val="bg1"/>
                </a:solidFill>
              </a:rPr>
              <a:t>(14%)</a:t>
            </a:r>
          </a:p>
        </p:txBody>
      </p:sp>
    </p:spTree>
    <p:extLst>
      <p:ext uri="{BB962C8B-B14F-4D97-AF65-F5344CB8AC3E}">
        <p14:creationId xmlns:p14="http://schemas.microsoft.com/office/powerpoint/2010/main" val="3601184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ags/tag3.xml><?xml version="1.0" encoding="utf-8"?>
<p:tagLst xmlns:a="http://schemas.openxmlformats.org/drawingml/2006/main" xmlns:r="http://schemas.openxmlformats.org/officeDocument/2006/relationships" xmlns:p="http://schemas.openxmlformats.org/presentationml/2006/main">
  <p:tag name="LOGO" val="Almega_Normal"/>
</p:tagLst>
</file>

<file path=ppt/tags/tag4.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1_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69b2f6-49ff-4116-bb87-5b023feb9d82" xsi:nil="true"/>
    <lcf76f155ced4ddcb4097134ff3c332f xmlns="1e6d9b35-9b7d-4c5d-9c62-1f12d185832a">
      <Terms xmlns="http://schemas.microsoft.com/office/infopath/2007/PartnerControls"/>
    </lcf76f155ced4ddcb4097134ff3c332f>
    <SharedWithUsers xmlns="7469b2f6-49ff-4116-bb87-5b023feb9d82">
      <UserInfo>
        <DisplayName>Jannice Johansson Steijner</DisplayName>
        <AccountId>24</AccountId>
        <AccountType/>
      </UserInfo>
      <UserInfo>
        <DisplayName>Richard Österberg</DisplayName>
        <AccountId>91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86592419173B42ACE27B9D1063AEA1" ma:contentTypeVersion="16" ma:contentTypeDescription="Create a new document." ma:contentTypeScope="" ma:versionID="cae8d1efe423327ba24fc0b4e1c48e94">
  <xsd:schema xmlns:xsd="http://www.w3.org/2001/XMLSchema" xmlns:xs="http://www.w3.org/2001/XMLSchema" xmlns:p="http://schemas.microsoft.com/office/2006/metadata/properties" xmlns:ns2="1e6d9b35-9b7d-4c5d-9c62-1f12d185832a" xmlns:ns3="7469b2f6-49ff-4116-bb87-5b023feb9d82" targetNamespace="http://schemas.microsoft.com/office/2006/metadata/properties" ma:root="true" ma:fieldsID="b66e3ff44a7c2d45fbc79abcc9b49971" ns2:_="" ns3:_="">
    <xsd:import namespace="1e6d9b35-9b7d-4c5d-9c62-1f12d185832a"/>
    <xsd:import namespace="7469b2f6-49ff-4116-bb87-5b023feb9d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d9b35-9b7d-4c5d-9c62-1f12d1858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69b2f6-49ff-4116-bb87-5b023feb9d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782a157-0ef7-42c0-9796-eff8ac65c267}" ma:internalName="TaxCatchAll" ma:showField="CatchAllData" ma:web="7469b2f6-49ff-4116-bb87-5b023feb9d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ABDA6A-1F6C-4B42-8544-08E5AE6AC91F}">
  <ds:schemaRefs>
    <ds:schemaRef ds:uri="http://purl.org/dc/elements/1.1/"/>
    <ds:schemaRef ds:uri="1e6d9b35-9b7d-4c5d-9c62-1f12d185832a"/>
    <ds:schemaRef ds:uri="http://www.w3.org/XML/1998/namespace"/>
    <ds:schemaRef ds:uri="http://schemas.openxmlformats.org/package/2006/metadata/core-properties"/>
    <ds:schemaRef ds:uri="http://purl.org/dc/dcmitype/"/>
    <ds:schemaRef ds:uri="http://schemas.microsoft.com/office/2006/documentManagement/types"/>
    <ds:schemaRef ds:uri="http://purl.org/dc/terms/"/>
    <ds:schemaRef ds:uri="http://schemas.microsoft.com/office/infopath/2007/PartnerControls"/>
    <ds:schemaRef ds:uri="7469b2f6-49ff-4116-bb87-5b023feb9d82"/>
    <ds:schemaRef ds:uri="http://schemas.microsoft.com/office/2006/metadata/properties"/>
  </ds:schemaRefs>
</ds:datastoreItem>
</file>

<file path=customXml/itemProps2.xml><?xml version="1.0" encoding="utf-8"?>
<ds:datastoreItem xmlns:ds="http://schemas.openxmlformats.org/officeDocument/2006/customXml" ds:itemID="{82707141-DDD7-4D4A-A94E-DF48B80B61F2}">
  <ds:schemaRefs>
    <ds:schemaRef ds:uri="1e6d9b35-9b7d-4c5d-9c62-1f12d185832a"/>
    <ds:schemaRef ds:uri="7469b2f6-49ff-4116-bb87-5b023feb9d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EBAD6A-AFE5-46E0-9A90-AF4AB80FFB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Förbund</Template>
  <TotalTime>0</TotalTime>
  <Words>5300</Words>
  <Application>Microsoft Macintosh PowerPoint</Application>
  <PresentationFormat>Bredbild</PresentationFormat>
  <Paragraphs>815</Paragraphs>
  <Slides>48</Slides>
  <Notes>18</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48</vt:i4>
      </vt:variant>
    </vt:vector>
  </HeadingPairs>
  <TitlesOfParts>
    <vt:vector size="57" baseType="lpstr">
      <vt:lpstr>Almega Sans</vt:lpstr>
      <vt:lpstr>Aptos</vt:lpstr>
      <vt:lpstr>Aptos Narrow</vt:lpstr>
      <vt:lpstr>Arial</vt:lpstr>
      <vt:lpstr>Arial Black</vt:lpstr>
      <vt:lpstr>Helvetica</vt:lpstr>
      <vt:lpstr>Wingdings</vt:lpstr>
      <vt:lpstr>Almega</vt:lpstr>
      <vt:lpstr>1_Almega</vt:lpstr>
      <vt:lpstr>PowerPoint-presentation</vt:lpstr>
      <vt:lpstr>Inledning</vt:lpstr>
      <vt:lpstr>Totalt medverkade 142 medlemsföretag i Insikt 2026</vt:lpstr>
      <vt:lpstr>Innehåll</vt:lpstr>
      <vt:lpstr>PowerPoint-presentation</vt:lpstr>
      <vt:lpstr>Affärsmodeller   Branschen utvecklar successivt nya affärsmodeller och satsar på digitalisering, hållbarhet och AI, men utvecklingstakten begränsas av affärs- och upphandlingsmodeller där pris fortfarande väger tyngre än kvalitet och innovation. </vt:lpstr>
      <vt:lpstr>88 procent av medlemsföretagen har 90-100 procent av sina intäkter inom Sverige</vt:lpstr>
      <vt:lpstr>Andelen exporterande företag    Ökad andel export till Norden relativt stabil      Norden stärker sin position som viktigaste exportregion</vt:lpstr>
      <vt:lpstr>60% av medlemsföretagen har någon form av icke-arvodesbaserade intäkter</vt:lpstr>
      <vt:lpstr>Omsättning från icke-arvodesbaserade intäkter</vt:lpstr>
      <vt:lpstr>Andelar av olika typer av icke-arvodesbaserade intäkter</vt:lpstr>
      <vt:lpstr>Andel investerat i FoI (Forskning och Innovation)</vt:lpstr>
      <vt:lpstr>Pris före kvalitet – en central utmaning för branschen</vt:lpstr>
      <vt:lpstr>91 procent av medlemsföretagen har interna hållbarhetsprocesser</vt:lpstr>
      <vt:lpstr>Interna processer för eget hållbarhetsarbete  </vt:lpstr>
      <vt:lpstr>53 procent har en digital strategi       63 procent arbetar strategiskt med AI</vt:lpstr>
      <vt:lpstr>PowerPoint-presentation</vt:lpstr>
      <vt:lpstr>Kunder   Branschens kundbas är bred och diversifierad, men privata kunder dominerar alltmer. Samtidigt växer betydelsen av energi, försvar och industri som strategiska framtidsmarknader.</vt:lpstr>
      <vt:lpstr>Kundbasen fördelat per sektor</vt:lpstr>
      <vt:lpstr>Egen omsättning per sektor</vt:lpstr>
      <vt:lpstr>Egen omsättning per sektor </vt:lpstr>
      <vt:lpstr>Kundbas för teknikkonsulter</vt:lpstr>
      <vt:lpstr>Kundbas för industri-/techkonsulter</vt:lpstr>
      <vt:lpstr>Kundbas för arkitektföretag</vt:lpstr>
      <vt:lpstr>Arkitektföretagen har högst andel egen omsättning </vt:lpstr>
      <vt:lpstr>Bygg, infrastruktur, industri, fastigheter och energi är medlemsföretagens största kundgrupper</vt:lpstr>
      <vt:lpstr>Störst andel av medlemsföretagens egen omsättning kommer från industri, bygg- eller fastighetssektorn</vt:lpstr>
      <vt:lpstr>Majoriteten av medlemsföretagens kunder är verksamma inom Industri, bygg &amp; fastigheter</vt:lpstr>
      <vt:lpstr>PowerPoint-presentation</vt:lpstr>
      <vt:lpstr>Medarbetare   Branschens konkurrenskraft bygger på hög kompetens, men framtida tillväxt förutsätter fortsatt arbete med kompetensförsörjning, jämställdhet, kompetensutveckling och anpassning till den digitala transformationen.</vt:lpstr>
      <vt:lpstr>Könsfördelningen bland de anställda</vt:lpstr>
      <vt:lpstr>Könsfördelningen bland de anställda</vt:lpstr>
      <vt:lpstr>Medlemsföretagens andel kvinnor i chefspositioner uppgår till 24 procent</vt:lpstr>
      <vt:lpstr>Könsfördelningen bland de anställda på chefspositioner</vt:lpstr>
      <vt:lpstr>Teknikkonsultföretagen har störst andel anställda under 45 år</vt:lpstr>
      <vt:lpstr>Medlemsföretagens anställda arbetar på distans 1-2 dagar i veckan  </vt:lpstr>
      <vt:lpstr>PowerPoint-presentation</vt:lpstr>
      <vt:lpstr>Lokalkostnader</vt:lpstr>
      <vt:lpstr>53 procent av medlemsföretagen har en IT-kostnad över 4 procent av de totala kostnaderna </vt:lpstr>
      <vt:lpstr>IT-kostnader</vt:lpstr>
      <vt:lpstr>Anledningar till att investera mer i FoI</vt:lpstr>
      <vt:lpstr>Fördelning av anställda utifrån yrkeskategorier inom Innovationsföretagens medlemsföretag   </vt:lpstr>
      <vt:lpstr>Fördelning av yrkeskategorier per verksamhetsområde</vt:lpstr>
      <vt:lpstr>Andelen medarbetare med anställningstid under 5 år minskar för teknikkonsulter och industri-/techföretag, men ökar för arkitektföretag   </vt:lpstr>
      <vt:lpstr>Drygt hälften av medlemsföretagen har utbildningskostnader högre än 2 procent av de totala årliga kostnaderna</vt:lpstr>
      <vt:lpstr>Definitionslista nyckeltal </vt:lpstr>
      <vt:lpstr>Enkätfrågor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Insikt 2023</dc:title>
  <dc:creator>richard.osterberg@innovationsforetagen.se</dc:creator>
  <cp:lastModifiedBy>Anna Sundin</cp:lastModifiedBy>
  <cp:revision>1</cp:revision>
  <cp:lastPrinted>2026-03-20T11:42:47Z</cp:lastPrinted>
  <dcterms:created xsi:type="dcterms:W3CDTF">2021-06-11T09:15:41Z</dcterms:created>
  <dcterms:modified xsi:type="dcterms:W3CDTF">2026-06-11T11:53:07Z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0x0101002A86592419173B42ACE27B9D1063AEA1</vt:lpwstr>
  </property>
  <property fmtid="{D5CDD505-2E9C-101B-9397-08002B2CF9AE}" pid="3" name="MediaServiceImageTags">
    <vt:lpwstr/>
  </property>
</Properties>
</file>