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2"/>
  </p:notesMasterIdLst>
  <p:sldIdLst>
    <p:sldId id="382" r:id="rId5"/>
    <p:sldId id="529" r:id="rId6"/>
    <p:sldId id="520" r:id="rId7"/>
    <p:sldId id="409" r:id="rId8"/>
    <p:sldId id="410" r:id="rId9"/>
    <p:sldId id="518" r:id="rId10"/>
    <p:sldId id="510" r:id="rId11"/>
    <p:sldId id="513" r:id="rId12"/>
    <p:sldId id="511" r:id="rId13"/>
    <p:sldId id="512" r:id="rId14"/>
    <p:sldId id="519" r:id="rId15"/>
    <p:sldId id="515" r:id="rId16"/>
    <p:sldId id="514" r:id="rId17"/>
    <p:sldId id="449" r:id="rId18"/>
    <p:sldId id="458" r:id="rId19"/>
    <p:sldId id="524" r:id="rId20"/>
    <p:sldId id="50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CEB"/>
    <a:srgbClr val="44578C"/>
    <a:srgbClr val="3B5D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B8F995-51B1-4907-A5DF-2B3B28FE22B2}" v="11" dt="2026-06-10T13:23:58.74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47" autoAdjust="0"/>
  </p:normalViewPr>
  <p:slideViewPr>
    <p:cSldViewPr snapToGrid="0">
      <p:cViewPr>
        <p:scale>
          <a:sx n="80" d="100"/>
          <a:sy n="80" d="100"/>
        </p:scale>
        <p:origin x="112"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undin" userId="S::anna.sundin@innovationsforetagen.se::97a347de-75f7-4eeb-9bfd-68c47e8918e5" providerId="AD" clId="Web-{14797202-55E1-BED5-C19B-55100A3F3339}"/>
    <pc:docChg chg="modSld">
      <pc:chgData name="Anna Sundin" userId="S::anna.sundin@innovationsforetagen.se::97a347de-75f7-4eeb-9bfd-68c47e8918e5" providerId="AD" clId="Web-{14797202-55E1-BED5-C19B-55100A3F3339}" dt="2026-06-08T11:15:34.851" v="20" actId="20577"/>
      <pc:docMkLst>
        <pc:docMk/>
      </pc:docMkLst>
      <pc:sldChg chg="delSp modSp">
        <pc:chgData name="Anna Sundin" userId="S::anna.sundin@innovationsforetagen.se::97a347de-75f7-4eeb-9bfd-68c47e8918e5" providerId="AD" clId="Web-{14797202-55E1-BED5-C19B-55100A3F3339}" dt="2026-06-08T11:15:34.851" v="20" actId="20577"/>
        <pc:sldMkLst>
          <pc:docMk/>
          <pc:sldMk cId="107737314" sldId="449"/>
        </pc:sldMkLst>
        <pc:spChg chg="mod">
          <ac:chgData name="Anna Sundin" userId="S::anna.sundin@innovationsforetagen.se::97a347de-75f7-4eeb-9bfd-68c47e8918e5" providerId="AD" clId="Web-{14797202-55E1-BED5-C19B-55100A3F3339}" dt="2026-06-08T11:15:34.851" v="20" actId="20577"/>
          <ac:spMkLst>
            <pc:docMk/>
            <pc:sldMk cId="107737314" sldId="449"/>
            <ac:spMk id="15" creationId="{C9315B17-8E3C-E6AE-2D15-9D1898BF1C7B}"/>
          </ac:spMkLst>
        </pc:spChg>
      </pc:sldChg>
      <pc:sldChg chg="modSp">
        <pc:chgData name="Anna Sundin" userId="S::anna.sundin@innovationsforetagen.se::97a347de-75f7-4eeb-9bfd-68c47e8918e5" providerId="AD" clId="Web-{14797202-55E1-BED5-C19B-55100A3F3339}" dt="2026-06-08T11:06:17.001" v="3" actId="20577"/>
        <pc:sldMkLst>
          <pc:docMk/>
          <pc:sldMk cId="3090419280" sldId="510"/>
        </pc:sldMkLst>
        <pc:spChg chg="mod">
          <ac:chgData name="Anna Sundin" userId="S::anna.sundin@innovationsforetagen.se::97a347de-75f7-4eeb-9bfd-68c47e8918e5" providerId="AD" clId="Web-{14797202-55E1-BED5-C19B-55100A3F3339}" dt="2026-06-08T11:06:17.001" v="3" actId="20577"/>
          <ac:spMkLst>
            <pc:docMk/>
            <pc:sldMk cId="3090419280" sldId="510"/>
            <ac:spMk id="9" creationId="{8C40233A-E4E6-1085-3DCA-B4E459CE67C8}"/>
          </ac:spMkLst>
        </pc:spChg>
      </pc:sldChg>
    </pc:docChg>
  </pc:docChgLst>
  <pc:docChgLst>
    <pc:chgData name="Victoria Månsson" userId="fc9ccb2c-8e4a-420f-9d57-fb3035cdbfe9" providerId="ADAL" clId="{20B3F708-1E14-472A-932D-3DC89CB8C966}"/>
    <pc:docChg chg="modSld">
      <pc:chgData name="Victoria Månsson" userId="fc9ccb2c-8e4a-420f-9d57-fb3035cdbfe9" providerId="ADAL" clId="{20B3F708-1E14-472A-932D-3DC89CB8C966}" dt="2026-06-10T14:20:58.659" v="43" actId="20577"/>
      <pc:docMkLst>
        <pc:docMk/>
      </pc:docMkLst>
      <pc:sldChg chg="modNotesTx">
        <pc:chgData name="Victoria Månsson" userId="fc9ccb2c-8e4a-420f-9d57-fb3035cdbfe9" providerId="ADAL" clId="{20B3F708-1E14-472A-932D-3DC89CB8C966}" dt="2026-06-09T12:11:26.327" v="8" actId="20577"/>
        <pc:sldMkLst>
          <pc:docMk/>
          <pc:sldMk cId="2635892431" sldId="382"/>
        </pc:sldMkLst>
      </pc:sldChg>
      <pc:sldChg chg="modSp mod">
        <pc:chgData name="Victoria Månsson" userId="fc9ccb2c-8e4a-420f-9d57-fb3035cdbfe9" providerId="ADAL" clId="{20B3F708-1E14-472A-932D-3DC89CB8C966}" dt="2026-06-10T13:29:25.208" v="24" actId="20577"/>
        <pc:sldMkLst>
          <pc:docMk/>
          <pc:sldMk cId="107737314" sldId="449"/>
        </pc:sldMkLst>
        <pc:spChg chg="mod">
          <ac:chgData name="Victoria Månsson" userId="fc9ccb2c-8e4a-420f-9d57-fb3035cdbfe9" providerId="ADAL" clId="{20B3F708-1E14-472A-932D-3DC89CB8C966}" dt="2026-06-10T13:29:25.208" v="24" actId="20577"/>
          <ac:spMkLst>
            <pc:docMk/>
            <pc:sldMk cId="107737314" sldId="449"/>
            <ac:spMk id="15" creationId="{C9315B17-8E3C-E6AE-2D15-9D1898BF1C7B}"/>
          </ac:spMkLst>
        </pc:spChg>
      </pc:sldChg>
      <pc:sldChg chg="modSp mod">
        <pc:chgData name="Victoria Månsson" userId="fc9ccb2c-8e4a-420f-9d57-fb3035cdbfe9" providerId="ADAL" clId="{20B3F708-1E14-472A-932D-3DC89CB8C966}" dt="2026-06-10T14:20:08.593" v="37" actId="20577"/>
        <pc:sldMkLst>
          <pc:docMk/>
          <pc:sldMk cId="819572654" sldId="458"/>
        </pc:sldMkLst>
        <pc:spChg chg="mod">
          <ac:chgData name="Victoria Månsson" userId="fc9ccb2c-8e4a-420f-9d57-fb3035cdbfe9" providerId="ADAL" clId="{20B3F708-1E14-472A-932D-3DC89CB8C966}" dt="2026-06-10T14:20:08.593" v="37" actId="20577"/>
          <ac:spMkLst>
            <pc:docMk/>
            <pc:sldMk cId="819572654" sldId="458"/>
            <ac:spMk id="31" creationId="{00000000-0000-0000-0000-000000000000}"/>
          </ac:spMkLst>
        </pc:spChg>
      </pc:sldChg>
      <pc:sldChg chg="modSp mod modNotesTx">
        <pc:chgData name="Victoria Månsson" userId="fc9ccb2c-8e4a-420f-9d57-fb3035cdbfe9" providerId="ADAL" clId="{20B3F708-1E14-472A-932D-3DC89CB8C966}" dt="2026-06-10T13:25:44.682" v="17" actId="20577"/>
        <pc:sldMkLst>
          <pc:docMk/>
          <pc:sldMk cId="3090419280" sldId="510"/>
        </pc:sldMkLst>
        <pc:spChg chg="mod">
          <ac:chgData name="Victoria Månsson" userId="fc9ccb2c-8e4a-420f-9d57-fb3035cdbfe9" providerId="ADAL" clId="{20B3F708-1E14-472A-932D-3DC89CB8C966}" dt="2026-06-10T13:25:41.327" v="16" actId="20577"/>
          <ac:spMkLst>
            <pc:docMk/>
            <pc:sldMk cId="3090419280" sldId="510"/>
            <ac:spMk id="9" creationId="{8C40233A-E4E6-1085-3DCA-B4E459CE67C8}"/>
          </ac:spMkLst>
        </pc:spChg>
      </pc:sldChg>
      <pc:sldChg chg="modSp mod">
        <pc:chgData name="Victoria Månsson" userId="fc9ccb2c-8e4a-420f-9d57-fb3035cdbfe9" providerId="ADAL" clId="{20B3F708-1E14-472A-932D-3DC89CB8C966}" dt="2026-06-10T13:28:20.860" v="23" actId="20577"/>
        <pc:sldMkLst>
          <pc:docMk/>
          <pc:sldMk cId="2952255820" sldId="512"/>
        </pc:sldMkLst>
        <pc:spChg chg="mod">
          <ac:chgData name="Victoria Månsson" userId="fc9ccb2c-8e4a-420f-9d57-fb3035cdbfe9" providerId="ADAL" clId="{20B3F708-1E14-472A-932D-3DC89CB8C966}" dt="2026-06-10T13:28:20.860" v="23" actId="20577"/>
          <ac:spMkLst>
            <pc:docMk/>
            <pc:sldMk cId="2952255820" sldId="512"/>
            <ac:spMk id="31" creationId="{00000000-0000-0000-0000-000000000000}"/>
          </ac:spMkLst>
        </pc:spChg>
      </pc:sldChg>
      <pc:sldChg chg="modSp mod">
        <pc:chgData name="Victoria Månsson" userId="fc9ccb2c-8e4a-420f-9d57-fb3035cdbfe9" providerId="ADAL" clId="{20B3F708-1E14-472A-932D-3DC89CB8C966}" dt="2026-06-10T14:20:58.659" v="43" actId="20577"/>
        <pc:sldMkLst>
          <pc:docMk/>
          <pc:sldMk cId="3921398088" sldId="524"/>
        </pc:sldMkLst>
        <pc:spChg chg="mod">
          <ac:chgData name="Victoria Månsson" userId="fc9ccb2c-8e4a-420f-9d57-fb3035cdbfe9" providerId="ADAL" clId="{20B3F708-1E14-472A-932D-3DC89CB8C966}" dt="2026-06-10T14:20:58.659" v="43" actId="20577"/>
          <ac:spMkLst>
            <pc:docMk/>
            <pc:sldMk cId="3921398088" sldId="524"/>
            <ac:spMk id="7" creationId="{1E5B137D-DD5D-2E1C-668F-71E3FA612144}"/>
          </ac:spMkLst>
        </pc:spChg>
      </pc:sldChg>
    </pc:docChg>
  </pc:docChgLst>
  <pc:docChgLst>
    <pc:chgData name="Richard Österberg" userId="360b34f2-49de-4ef4-a7d4-15fd8f3dfdd7" providerId="ADAL" clId="{6E347C74-662F-4023-BABA-B5724F06E8BA}"/>
    <pc:docChg chg="custSel modSld">
      <pc:chgData name="Richard Österberg" userId="360b34f2-49de-4ef4-a7d4-15fd8f3dfdd7" providerId="ADAL" clId="{6E347C74-662F-4023-BABA-B5724F06E8BA}" dt="2026-06-09T13:18:10.243" v="580" actId="20577"/>
      <pc:docMkLst>
        <pc:docMk/>
      </pc:docMkLst>
      <pc:sldChg chg="modSp mod">
        <pc:chgData name="Richard Österberg" userId="360b34f2-49de-4ef4-a7d4-15fd8f3dfdd7" providerId="ADAL" clId="{6E347C74-662F-4023-BABA-B5724F06E8BA}" dt="2026-06-09T13:18:10.243" v="580" actId="20577"/>
        <pc:sldMkLst>
          <pc:docMk/>
          <pc:sldMk cId="107737314" sldId="449"/>
        </pc:sldMkLst>
        <pc:spChg chg="mod">
          <ac:chgData name="Richard Österberg" userId="360b34f2-49de-4ef4-a7d4-15fd8f3dfdd7" providerId="ADAL" clId="{6E347C74-662F-4023-BABA-B5724F06E8BA}" dt="2026-06-09T13:18:10.243" v="580" actId="20577"/>
          <ac:spMkLst>
            <pc:docMk/>
            <pc:sldMk cId="107737314" sldId="449"/>
            <ac:spMk id="5" creationId="{1066A64B-8691-8333-15B3-B792D9D318F3}"/>
          </ac:spMkLst>
        </pc:spChg>
        <pc:spChg chg="mod">
          <ac:chgData name="Richard Österberg" userId="360b34f2-49de-4ef4-a7d4-15fd8f3dfdd7" providerId="ADAL" clId="{6E347C74-662F-4023-BABA-B5724F06E8BA}" dt="2026-06-09T12:55:16.764" v="558" actId="20577"/>
          <ac:spMkLst>
            <pc:docMk/>
            <pc:sldMk cId="107737314" sldId="449"/>
            <ac:spMk id="15" creationId="{C9315B17-8E3C-E6AE-2D15-9D1898BF1C7B}"/>
          </ac:spMkLst>
        </pc:spChg>
        <pc:graphicFrameChg chg="mod">
          <ac:chgData name="Richard Österberg" userId="360b34f2-49de-4ef4-a7d4-15fd8f3dfdd7" providerId="ADAL" clId="{6E347C74-662F-4023-BABA-B5724F06E8BA}" dt="2026-06-09T12:42:20.477" v="1"/>
          <ac:graphicFrameMkLst>
            <pc:docMk/>
            <pc:sldMk cId="107737314" sldId="449"/>
            <ac:graphicFrameMk id="5002"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nmo-my.sharepoint.com/personal/richard_osterberg_innovationsforetagen_se/Documents/Statistik/Insikt%202026/Arbetsfiler/Innovationsf&#246;retagen%20Insikt%202026-Responses-R&#229;data%20Insikt%202026-26%20Kompetensf&#246;rs&#246;rjn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1C656E"/>
              </a:solidFill>
              <a:ln w="19050">
                <a:noFill/>
              </a:ln>
              <a:effectLst/>
            </c:spPr>
            <c:extLst>
              <c:ext xmlns:c16="http://schemas.microsoft.com/office/drawing/2014/chart" uri="{C3380CC4-5D6E-409C-BE32-E72D297353CC}">
                <c16:uniqueId val="{00000001-D5FB-4764-8FC6-40F9D46DC50A}"/>
              </c:ext>
            </c:extLst>
          </c:dPt>
          <c:dPt>
            <c:idx val="1"/>
            <c:bubble3D val="0"/>
            <c:spPr>
              <a:solidFill>
                <a:schemeClr val="accent1"/>
              </a:solidFill>
              <a:ln w="19050">
                <a:noFill/>
              </a:ln>
              <a:effectLst/>
            </c:spPr>
            <c:extLst>
              <c:ext xmlns:c16="http://schemas.microsoft.com/office/drawing/2014/chart" uri="{C3380CC4-5D6E-409C-BE32-E72D297353CC}">
                <c16:uniqueId val="{00000003-D5FB-4764-8FC6-40F9D46DC50A}"/>
              </c:ext>
            </c:extLst>
          </c:dPt>
          <c:dPt>
            <c:idx val="2"/>
            <c:bubble3D val="0"/>
            <c:spPr>
              <a:solidFill>
                <a:schemeClr val="accent4"/>
              </a:solidFill>
              <a:ln w="19050">
                <a:noFill/>
              </a:ln>
              <a:effectLst/>
            </c:spPr>
            <c:extLst>
              <c:ext xmlns:c16="http://schemas.microsoft.com/office/drawing/2014/chart" uri="{C3380CC4-5D6E-409C-BE32-E72D297353CC}">
                <c16:uniqueId val="{00000005-D5FB-4764-8FC6-40F9D46DC50A}"/>
              </c:ext>
            </c:extLst>
          </c:dPt>
          <c:dPt>
            <c:idx val="3"/>
            <c:bubble3D val="0"/>
            <c:spPr>
              <a:solidFill>
                <a:srgbClr val="00759E"/>
              </a:solidFill>
              <a:ln w="19050">
                <a:noFill/>
              </a:ln>
              <a:effectLst/>
            </c:spPr>
            <c:extLst>
              <c:ext xmlns:c16="http://schemas.microsoft.com/office/drawing/2014/chart" uri="{C3380CC4-5D6E-409C-BE32-E72D297353CC}">
                <c16:uniqueId val="{00000007-D5FB-4764-8FC6-40F9D46DC50A}"/>
              </c:ext>
            </c:extLst>
          </c:dPt>
          <c:dPt>
            <c:idx val="4"/>
            <c:bubble3D val="0"/>
            <c:spPr>
              <a:solidFill>
                <a:schemeClr val="accent5">
                  <a:lumMod val="60000"/>
                </a:schemeClr>
              </a:solidFill>
              <a:ln w="19050">
                <a:noFill/>
              </a:ln>
              <a:effectLst/>
            </c:spPr>
            <c:extLst>
              <c:ext xmlns:c16="http://schemas.microsoft.com/office/drawing/2014/chart" uri="{C3380CC4-5D6E-409C-BE32-E72D297353CC}">
                <c16:uniqueId val="{00000009-D5FB-4764-8FC6-40F9D46DC50A}"/>
              </c:ext>
            </c:extLst>
          </c:dPt>
          <c:dPt>
            <c:idx val="5"/>
            <c:bubble3D val="0"/>
            <c:spPr>
              <a:solidFill>
                <a:schemeClr val="accent4">
                  <a:lumMod val="60000"/>
                </a:schemeClr>
              </a:solidFill>
              <a:ln w="19050">
                <a:noFill/>
              </a:ln>
              <a:effectLst/>
            </c:spPr>
            <c:extLst>
              <c:ext xmlns:c16="http://schemas.microsoft.com/office/drawing/2014/chart" uri="{C3380CC4-5D6E-409C-BE32-E72D297353CC}">
                <c16:uniqueId val="{0000000B-D5FB-4764-8FC6-40F9D46DC50A}"/>
              </c:ext>
            </c:extLst>
          </c:dPt>
          <c:dPt>
            <c:idx val="6"/>
            <c:bubble3D val="0"/>
            <c:spPr>
              <a:pattFill prst="dkUpDiag">
                <a:fgClr>
                  <a:srgbClr val="E7E8E4"/>
                </a:fgClr>
                <a:bgClr>
                  <a:srgbClr val="CDA197"/>
                </a:bgClr>
              </a:pattFill>
              <a:ln w="19050">
                <a:noFill/>
              </a:ln>
              <a:effectLst/>
            </c:spPr>
            <c:extLst>
              <c:ext xmlns:c16="http://schemas.microsoft.com/office/drawing/2014/chart" uri="{C3380CC4-5D6E-409C-BE32-E72D297353CC}">
                <c16:uniqueId val="{0000000D-D5FB-4764-8FC6-40F9D46DC50A}"/>
              </c:ext>
            </c:extLst>
          </c:dPt>
          <c:dPt>
            <c:idx val="7"/>
            <c:bubble3D val="0"/>
            <c:spPr>
              <a:solidFill>
                <a:schemeClr val="accent5">
                  <a:lumMod val="80000"/>
                  <a:lumOff val="20000"/>
                </a:schemeClr>
              </a:solidFill>
              <a:ln w="19050">
                <a:noFill/>
              </a:ln>
              <a:effectLst/>
            </c:spPr>
            <c:extLst>
              <c:ext xmlns:c16="http://schemas.microsoft.com/office/drawing/2014/chart" uri="{C3380CC4-5D6E-409C-BE32-E72D297353CC}">
                <c16:uniqueId val="{0000000F-D5FB-4764-8FC6-40F9D46DC50A}"/>
              </c:ext>
            </c:extLst>
          </c:dPt>
          <c:dPt>
            <c:idx val="8"/>
            <c:bubble3D val="0"/>
            <c:spPr>
              <a:pattFill prst="dkUpDiag">
                <a:fgClr>
                  <a:schemeClr val="accent5"/>
                </a:fgClr>
                <a:bgClr>
                  <a:srgbClr val="2FAABB"/>
                </a:bgClr>
              </a:pattFill>
              <a:ln w="19050">
                <a:noFill/>
              </a:ln>
              <a:effectLst/>
            </c:spPr>
            <c:extLst>
              <c:ext xmlns:c16="http://schemas.microsoft.com/office/drawing/2014/chart" uri="{C3380CC4-5D6E-409C-BE32-E72D297353CC}">
                <c16:uniqueId val="{00000011-D5FB-4764-8FC6-40F9D46DC50A}"/>
              </c:ext>
            </c:extLst>
          </c:dPt>
          <c:dPt>
            <c:idx val="9"/>
            <c:bubble3D val="0"/>
            <c:spPr>
              <a:pattFill prst="narVert">
                <a:fgClr>
                  <a:srgbClr val="E7E8E4"/>
                </a:fgClr>
                <a:bgClr>
                  <a:schemeClr val="accent1"/>
                </a:bgClr>
              </a:pattFill>
              <a:ln w="19050">
                <a:noFill/>
              </a:ln>
              <a:effectLst/>
            </c:spPr>
            <c:extLst>
              <c:ext xmlns:c16="http://schemas.microsoft.com/office/drawing/2014/chart" uri="{C3380CC4-5D6E-409C-BE32-E72D297353CC}">
                <c16:uniqueId val="{00000013-D5FB-4764-8FC6-40F9D46DC50A}"/>
              </c:ext>
            </c:extLst>
          </c:dPt>
          <c:dPt>
            <c:idx val="10"/>
            <c:bubble3D val="0"/>
            <c:spPr>
              <a:pattFill prst="pct5">
                <a:fgClr>
                  <a:srgbClr val="E7E8E4"/>
                </a:fgClr>
                <a:bgClr>
                  <a:schemeClr val="accent6">
                    <a:lumMod val="40000"/>
                    <a:lumOff val="60000"/>
                  </a:schemeClr>
                </a:bgClr>
              </a:pattFill>
              <a:ln w="19050">
                <a:noFill/>
              </a:ln>
              <a:effectLst/>
            </c:spPr>
            <c:extLst>
              <c:ext xmlns:c16="http://schemas.microsoft.com/office/drawing/2014/chart" uri="{C3380CC4-5D6E-409C-BE32-E72D297353CC}">
                <c16:uniqueId val="{00000015-D5FB-4764-8FC6-40F9D46DC50A}"/>
              </c:ext>
            </c:extLst>
          </c:dPt>
          <c:dPt>
            <c:idx val="11"/>
            <c:bubble3D val="0"/>
            <c:spPr>
              <a:pattFill prst="pct40">
                <a:fgClr>
                  <a:srgbClr val="E7E8E4"/>
                </a:fgClr>
                <a:bgClr>
                  <a:schemeClr val="tx1"/>
                </a:bgClr>
              </a:pattFill>
              <a:ln w="19050">
                <a:noFill/>
              </a:ln>
              <a:effectLst/>
            </c:spPr>
            <c:extLst>
              <c:ext xmlns:c16="http://schemas.microsoft.com/office/drawing/2014/chart" uri="{C3380CC4-5D6E-409C-BE32-E72D297353CC}">
                <c16:uniqueId val="{00000017-D5FB-4764-8FC6-40F9D46DC50A}"/>
              </c:ext>
            </c:extLst>
          </c:dPt>
          <c:dLbls>
            <c:dLbl>
              <c:idx val="0"/>
              <c:layout>
                <c:manualLayout>
                  <c:x val="3.15955766192733E-2"/>
                  <c:y val="-2.97931068134488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FB-4764-8FC6-40F9D46DC50A}"/>
                </c:ext>
              </c:extLst>
            </c:dLbl>
            <c:dLbl>
              <c:idx val="1"/>
              <c:layout>
                <c:manualLayout>
                  <c:x val="5.4765666140073645E-2"/>
                  <c:y val="5.9586213626897869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FB-4764-8FC6-40F9D46DC50A}"/>
                </c:ext>
              </c:extLst>
            </c:dLbl>
            <c:dLbl>
              <c:idx val="2"/>
              <c:layout>
                <c:manualLayout>
                  <c:x val="-5.0552922590837303E-2"/>
                  <c:y val="-3.575172817613883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FB-4764-8FC6-40F9D46DC50A}"/>
                </c:ext>
              </c:extLst>
            </c:dLbl>
            <c:dLbl>
              <c:idx val="3"/>
              <c:layout>
                <c:manualLayout>
                  <c:x val="-4.423380726698261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FB-4764-8FC6-40F9D46DC50A}"/>
                </c:ext>
              </c:extLst>
            </c:dLbl>
            <c:dLbl>
              <c:idx val="4"/>
              <c:layout>
                <c:manualLayout>
                  <c:x val="-6.9510268562401278E-2"/>
                  <c:y val="3.575172817613872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FB-4764-8FC6-40F9D46DC50A}"/>
                </c:ext>
              </c:extLst>
            </c:dLbl>
            <c:dLbl>
              <c:idx val="5"/>
              <c:layout>
                <c:manualLayout>
                  <c:x val="-0.10321221695629279"/>
                  <c:y val="-5.9586213626898147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FB-4764-8FC6-40F9D46DC50A}"/>
                </c:ext>
              </c:extLst>
            </c:dLbl>
            <c:dLbl>
              <c:idx val="6"/>
              <c:layout>
                <c:manualLayout>
                  <c:x val="-0.14744602422327541"/>
                  <c:y val="-8.9379320440346813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5FB-4764-8FC6-40F9D46DC50A}"/>
                </c:ext>
              </c:extLst>
            </c:dLbl>
            <c:dLbl>
              <c:idx val="7"/>
              <c:layout>
                <c:manualLayout>
                  <c:x val="-0.17693522906793049"/>
                  <c:y val="-1.191724272537957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5FB-4764-8FC6-40F9D46DC50A}"/>
                </c:ext>
              </c:extLst>
            </c:dLbl>
            <c:dLbl>
              <c:idx val="8"/>
              <c:layout>
                <c:manualLayout>
                  <c:x val="-9.2680358083201686E-2"/>
                  <c:y val="-3.277241749479382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FB-4764-8FC6-40F9D46DC50A}"/>
                </c:ext>
              </c:extLst>
            </c:dLbl>
            <c:dLbl>
              <c:idx val="9"/>
              <c:layout>
                <c:manualLayout>
                  <c:x val="-7.5829383886255944E-2"/>
                  <c:y val="-3.873103885748362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5FB-4764-8FC6-40F9D46DC50A}"/>
                </c:ext>
              </c:extLst>
            </c:dLbl>
            <c:dLbl>
              <c:idx val="10"/>
              <c:layout>
                <c:manualLayout>
                  <c:x val="-6.3191153238546993E-3"/>
                  <c:y val="-2.383448545075915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5FB-4764-8FC6-40F9D46DC50A}"/>
                </c:ext>
              </c:extLst>
            </c:dLbl>
            <c:dLbl>
              <c:idx val="11"/>
              <c:layout>
                <c:manualLayout>
                  <c:x val="1.0531858873091101E-2"/>
                  <c:y val="-2.681379613210404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5FB-4764-8FC6-40F9D46DC5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Kompetenser!$A$4:$A$15</c:f>
              <c:strCache>
                <c:ptCount val="12"/>
                <c:pt idx="0">
                  <c:v>Civilingenjör</c:v>
                </c:pt>
                <c:pt idx="1">
                  <c:v>Övrig ingenjör</c:v>
                </c:pt>
                <c:pt idx="2">
                  <c:v>Teknisk doktor/forskare</c:v>
                </c:pt>
                <c:pt idx="3">
                  <c:v>Arkitekt</c:v>
                </c:pt>
                <c:pt idx="4">
                  <c:v>Dataanalytiker</c:v>
                </c:pt>
                <c:pt idx="5">
                  <c:v>IT-tekniker</c:v>
                </c:pt>
                <c:pt idx="6">
                  <c:v>Ekonom</c:v>
                </c:pt>
                <c:pt idx="7">
                  <c:v>Jurist</c:v>
                </c:pt>
                <c:pt idx="8">
                  <c:v>Teknisk assistent</c:v>
                </c:pt>
                <c:pt idx="9">
                  <c:v>Administrativ personal</c:v>
                </c:pt>
                <c:pt idx="10">
                  <c:v>Annan</c:v>
                </c:pt>
                <c:pt idx="11">
                  <c:v>Vet ej</c:v>
                </c:pt>
              </c:strCache>
            </c:strRef>
          </c:cat>
          <c:val>
            <c:numRef>
              <c:f>Kompetenser!$B$4:$B$15</c:f>
              <c:numCache>
                <c:formatCode>0%</c:formatCode>
                <c:ptCount val="12"/>
                <c:pt idx="0">
                  <c:v>0.20386792000000001</c:v>
                </c:pt>
                <c:pt idx="1">
                  <c:v>0.4190566</c:v>
                </c:pt>
                <c:pt idx="2">
                  <c:v>2.245283E-2</c:v>
                </c:pt>
                <c:pt idx="3">
                  <c:v>0.19198113</c:v>
                </c:pt>
                <c:pt idx="4">
                  <c:v>2.0754700000000003E-3</c:v>
                </c:pt>
                <c:pt idx="5">
                  <c:v>1.8867900000000002E-3</c:v>
                </c:pt>
                <c:pt idx="6">
                  <c:v>3.0283020000000001E-2</c:v>
                </c:pt>
                <c:pt idx="7">
                  <c:v>1.22642E-3</c:v>
                </c:pt>
                <c:pt idx="8">
                  <c:v>7.6415100000000007E-3</c:v>
                </c:pt>
                <c:pt idx="9">
                  <c:v>4.4339620000000003E-2</c:v>
                </c:pt>
                <c:pt idx="10">
                  <c:v>5.6320750000000003E-2</c:v>
                </c:pt>
                <c:pt idx="11">
                  <c:v>1.886792E-2</c:v>
                </c:pt>
              </c:numCache>
            </c:numRef>
          </c:val>
          <c:extLst>
            <c:ext xmlns:c16="http://schemas.microsoft.com/office/drawing/2014/chart" uri="{C3380CC4-5D6E-409C-BE32-E72D297353CC}">
              <c16:uniqueId val="{00000018-D5FB-4764-8FC6-40F9D46DC50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u="none" strike="noStrike" kern="1200" spc="0" baseline="0">
                <a:solidFill>
                  <a:schemeClr val="tx1"/>
                </a:solidFill>
              </a:rPr>
              <a:t>Vilken typ av kompetenser rekryterar ni främst när det gäller rekrytering av </a:t>
            </a:r>
            <a:r>
              <a:rPr lang="sv-SE" sz="1400" b="0" i="0" u="sng" strike="noStrike" kern="1200" spc="0" baseline="0">
                <a:solidFill>
                  <a:schemeClr val="tx1"/>
                </a:solidFill>
              </a:rPr>
              <a:t>nyexaminerade</a:t>
            </a:r>
            <a:r>
              <a:rPr lang="sv-SE" sz="1400" b="0" i="0" u="none" strike="noStrike" kern="1200" spc="0" baseline="0">
                <a:solidFill>
                  <a:schemeClr val="tx1"/>
                </a:solidFill>
              </a:rPr>
              <a:t>? </a:t>
            </a:r>
            <a:endParaRPr lang="sv-SE" sz="1200" b="0" i="0" u="none" strike="noStrike" kern="1200" spc="0" baseline="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nyex!$A$13</c:f>
              <c:strCache>
                <c:ptCount val="1"/>
                <c:pt idx="0">
                  <c:v>Ingenjörer (civil-/högskoleingenjörer)</c:v>
                </c:pt>
              </c:strCache>
            </c:strRef>
          </c:tx>
          <c:spPr>
            <a:solidFill>
              <a:srgbClr val="44578C"/>
            </a:solidFill>
            <a:ln w="19050">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nyex!$B$13</c:f>
              <c:numCache>
                <c:formatCode>0%</c:formatCode>
                <c:ptCount val="1"/>
                <c:pt idx="0">
                  <c:v>0.77406923076923073</c:v>
                </c:pt>
              </c:numCache>
            </c:numRef>
          </c:val>
          <c:extLst>
            <c:ext xmlns:c16="http://schemas.microsoft.com/office/drawing/2014/chart" uri="{C3380CC4-5D6E-409C-BE32-E72D297353CC}">
              <c16:uniqueId val="{00000000-6FE1-4E65-913C-90FAA159E471}"/>
            </c:ext>
          </c:extLst>
        </c:ser>
        <c:ser>
          <c:idx val="1"/>
          <c:order val="1"/>
          <c:tx>
            <c:strRef>
              <c:f>nyex!$A$14</c:f>
              <c:strCache>
                <c:ptCount val="1"/>
                <c:pt idx="0">
                  <c:v>Arkitekter</c:v>
                </c:pt>
              </c:strCache>
            </c:strRef>
          </c:tx>
          <c:spPr>
            <a:solidFill>
              <a:srgbClr val="C00000"/>
            </a:solidFill>
            <a:ln w="19050">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nyex!$B$14</c:f>
              <c:numCache>
                <c:formatCode>0%</c:formatCode>
                <c:ptCount val="1"/>
                <c:pt idx="0">
                  <c:v>0.26608589743589744</c:v>
                </c:pt>
              </c:numCache>
            </c:numRef>
          </c:val>
          <c:extLst>
            <c:ext xmlns:c16="http://schemas.microsoft.com/office/drawing/2014/chart" uri="{C3380CC4-5D6E-409C-BE32-E72D297353CC}">
              <c16:uniqueId val="{00000001-6FE1-4E65-913C-90FAA159E471}"/>
            </c:ext>
          </c:extLst>
        </c:ser>
        <c:ser>
          <c:idx val="2"/>
          <c:order val="2"/>
          <c:tx>
            <c:strRef>
              <c:f>nyex!$A$15</c:f>
              <c:strCache>
                <c:ptCount val="1"/>
                <c:pt idx="0">
                  <c:v>IT/tech (ej ingenjörstitel)</c:v>
                </c:pt>
              </c:strCache>
            </c:strRef>
          </c:tx>
          <c:spPr>
            <a:solidFill>
              <a:schemeClr val="accent5"/>
            </a:solidFill>
            <a:ln w="19050">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nyex!$B$15</c:f>
              <c:numCache>
                <c:formatCode>0%</c:formatCode>
                <c:ptCount val="1"/>
                <c:pt idx="0">
                  <c:v>7.2569230769230775E-2</c:v>
                </c:pt>
              </c:numCache>
            </c:numRef>
          </c:val>
          <c:extLst>
            <c:ext xmlns:c16="http://schemas.microsoft.com/office/drawing/2014/chart" uri="{C3380CC4-5D6E-409C-BE32-E72D297353CC}">
              <c16:uniqueId val="{00000002-6FE1-4E65-913C-90FAA159E471}"/>
            </c:ext>
          </c:extLst>
        </c:ser>
        <c:ser>
          <c:idx val="3"/>
          <c:order val="3"/>
          <c:tx>
            <c:strRef>
              <c:f>nyex!$A$16</c:f>
              <c:strCache>
                <c:ptCount val="1"/>
                <c:pt idx="0">
                  <c:v>Andra*</c:v>
                </c:pt>
              </c:strCache>
            </c:strRef>
          </c:tx>
          <c:spPr>
            <a:solidFill>
              <a:schemeClr val="accent4"/>
            </a:solidFill>
            <a:ln w="19050">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nyex!$B$16</c:f>
              <c:numCache>
                <c:formatCode>0%</c:formatCode>
                <c:ptCount val="1"/>
                <c:pt idx="0">
                  <c:v>6.0474358974358967E-2</c:v>
                </c:pt>
              </c:numCache>
            </c:numRef>
          </c:val>
          <c:extLst>
            <c:ext xmlns:c16="http://schemas.microsoft.com/office/drawing/2014/chart" uri="{C3380CC4-5D6E-409C-BE32-E72D297353CC}">
              <c16:uniqueId val="{00000003-6FE1-4E65-913C-90FAA159E471}"/>
            </c:ext>
          </c:extLst>
        </c:ser>
        <c:dLbls>
          <c:showLegendKey val="0"/>
          <c:showVal val="0"/>
          <c:showCatName val="0"/>
          <c:showSerName val="0"/>
          <c:showPercent val="0"/>
          <c:showBubbleSize val="0"/>
        </c:dLbls>
        <c:gapWidth val="150"/>
        <c:axId val="1655721952"/>
        <c:axId val="1655723872"/>
      </c:barChart>
      <c:catAx>
        <c:axId val="1655721952"/>
        <c:scaling>
          <c:orientation val="minMax"/>
        </c:scaling>
        <c:delete val="1"/>
        <c:axPos val="b"/>
        <c:majorTickMark val="out"/>
        <c:minorTickMark val="none"/>
        <c:tickLblPos val="nextTo"/>
        <c:crossAx val="1655723872"/>
        <c:crosses val="autoZero"/>
        <c:auto val="1"/>
        <c:lblAlgn val="ctr"/>
        <c:lblOffset val="100"/>
        <c:noMultiLvlLbl val="0"/>
      </c:catAx>
      <c:valAx>
        <c:axId val="1655723872"/>
        <c:scaling>
          <c:orientation val="minMax"/>
        </c:scaling>
        <c:delete val="0"/>
        <c:axPos val="l"/>
        <c:majorGridlines>
          <c:spPr>
            <a:ln w="9525" cap="flat" cmpd="sng" algn="ctr">
              <a:solidFill>
                <a:schemeClr val="bg1">
                  <a:lumMod val="6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1655721952"/>
        <c:crosses val="autoZero"/>
        <c:crossBetween val="between"/>
      </c:valAx>
      <c:spPr>
        <a:solidFill>
          <a:schemeClr val="accent1"/>
        </a:solidFill>
        <a:ln>
          <a:noFill/>
        </a:ln>
        <a:effectLst/>
      </c:spPr>
    </c:plotArea>
    <c:legend>
      <c:legendPos val="b"/>
      <c:layout>
        <c:manualLayout>
          <c:xMode val="edge"/>
          <c:yMode val="edge"/>
          <c:x val="6.3299397508424435E-2"/>
          <c:y val="0.77676013429970658"/>
          <c:w val="0.89832755938213282"/>
          <c:h val="0.22323986570029344"/>
        </c:manualLayout>
      </c:layout>
      <c:overlay val="0"/>
      <c:spPr>
        <a:solidFill>
          <a:srgbClr val="EAECEB"/>
        </a:solid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CEB"/>
    </a:solid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Totalt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spPr>
            <a:ln>
              <a:noFill/>
            </a:ln>
          </c:spPr>
          <c:dPt>
            <c:idx val="0"/>
            <c:bubble3D val="0"/>
            <c:spPr>
              <a:solidFill>
                <a:schemeClr val="accent1">
                  <a:tint val="50000"/>
                </a:schemeClr>
              </a:solidFill>
              <a:ln w="19050">
                <a:noFill/>
              </a:ln>
              <a:effectLst/>
            </c:spPr>
            <c:extLst>
              <c:ext xmlns:c16="http://schemas.microsoft.com/office/drawing/2014/chart" uri="{C3380CC4-5D6E-409C-BE32-E72D297353CC}">
                <c16:uniqueId val="{00000001-9C27-4419-B679-F574DC550584}"/>
              </c:ext>
            </c:extLst>
          </c:dPt>
          <c:dPt>
            <c:idx val="1"/>
            <c:bubble3D val="0"/>
            <c:spPr>
              <a:solidFill>
                <a:schemeClr val="accent1">
                  <a:tint val="70000"/>
                </a:schemeClr>
              </a:solidFill>
              <a:ln w="19050">
                <a:noFill/>
              </a:ln>
              <a:effectLst/>
            </c:spPr>
            <c:extLst>
              <c:ext xmlns:c16="http://schemas.microsoft.com/office/drawing/2014/chart" uri="{C3380CC4-5D6E-409C-BE32-E72D297353CC}">
                <c16:uniqueId val="{00000003-9C27-4419-B679-F574DC550584}"/>
              </c:ext>
            </c:extLst>
          </c:dPt>
          <c:dPt>
            <c:idx val="2"/>
            <c:bubble3D val="0"/>
            <c:spPr>
              <a:solidFill>
                <a:schemeClr val="accent1">
                  <a:tint val="90000"/>
                </a:schemeClr>
              </a:solidFill>
              <a:ln w="19050">
                <a:noFill/>
              </a:ln>
              <a:effectLst/>
            </c:spPr>
            <c:extLst>
              <c:ext xmlns:c16="http://schemas.microsoft.com/office/drawing/2014/chart" uri="{C3380CC4-5D6E-409C-BE32-E72D297353CC}">
                <c16:uniqueId val="{00000005-9C27-4419-B679-F574DC550584}"/>
              </c:ext>
            </c:extLst>
          </c:dPt>
          <c:dPt>
            <c:idx val="3"/>
            <c:bubble3D val="0"/>
            <c:spPr>
              <a:solidFill>
                <a:schemeClr val="accent1">
                  <a:shade val="90000"/>
                </a:schemeClr>
              </a:solidFill>
              <a:ln w="19050">
                <a:noFill/>
              </a:ln>
              <a:effectLst/>
            </c:spPr>
            <c:extLst>
              <c:ext xmlns:c16="http://schemas.microsoft.com/office/drawing/2014/chart" uri="{C3380CC4-5D6E-409C-BE32-E72D297353CC}">
                <c16:uniqueId val="{00000007-9C27-4419-B679-F574DC550584}"/>
              </c:ext>
            </c:extLst>
          </c:dPt>
          <c:dPt>
            <c:idx val="4"/>
            <c:bubble3D val="0"/>
            <c:spPr>
              <a:solidFill>
                <a:schemeClr val="accent1">
                  <a:shade val="70000"/>
                </a:schemeClr>
              </a:solidFill>
              <a:ln w="19050">
                <a:noFill/>
              </a:ln>
              <a:effectLst/>
            </c:spPr>
            <c:extLst>
              <c:ext xmlns:c16="http://schemas.microsoft.com/office/drawing/2014/chart" uri="{C3380CC4-5D6E-409C-BE32-E72D297353CC}">
                <c16:uniqueId val="{00000009-9C27-4419-B679-F574DC550584}"/>
              </c:ext>
            </c:extLst>
          </c:dPt>
          <c:dPt>
            <c:idx val="5"/>
            <c:bubble3D val="0"/>
            <c:spPr>
              <a:pattFill prst="dkUpDiag">
                <a:fgClr>
                  <a:schemeClr val="accent1">
                    <a:shade val="50000"/>
                  </a:schemeClr>
                </a:fgClr>
                <a:bgClr>
                  <a:schemeClr val="bg1"/>
                </a:bgClr>
              </a:pattFill>
              <a:ln w="6350">
                <a:solidFill>
                  <a:prstClr val="black">
                    <a:lumMod val="25000"/>
                    <a:lumOff val="75000"/>
                  </a:prstClr>
                </a:solidFill>
              </a:ln>
              <a:effectLst/>
            </c:spPr>
            <c:extLst>
              <c:ext xmlns:c16="http://schemas.microsoft.com/office/drawing/2014/chart" uri="{C3380CC4-5D6E-409C-BE32-E72D297353CC}">
                <c16:uniqueId val="{0000000B-9C27-4419-B679-F574DC55058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Blad3!$A$4:$A$9</c:f>
              <c:strCache>
                <c:ptCount val="6"/>
                <c:pt idx="0">
                  <c:v>0 %</c:v>
                </c:pt>
                <c:pt idx="1">
                  <c:v>1–10 %</c:v>
                </c:pt>
                <c:pt idx="2">
                  <c:v>11–25 %</c:v>
                </c:pt>
                <c:pt idx="3">
                  <c:v>26–50 %</c:v>
                </c:pt>
                <c:pt idx="4">
                  <c:v>51 % eller mer</c:v>
                </c:pt>
                <c:pt idx="5">
                  <c:v>Vet ej</c:v>
                </c:pt>
              </c:strCache>
            </c:strRef>
          </c:cat>
          <c:val>
            <c:numRef>
              <c:f>Blad3!$B$4:$B$9</c:f>
              <c:numCache>
                <c:formatCode>0%</c:formatCode>
                <c:ptCount val="6"/>
                <c:pt idx="0">
                  <c:v>0.12048200000000001</c:v>
                </c:pt>
                <c:pt idx="1">
                  <c:v>0.32530100000000001</c:v>
                </c:pt>
                <c:pt idx="2">
                  <c:v>0.18072299999999999</c:v>
                </c:pt>
                <c:pt idx="3">
                  <c:v>0.15662699999999999</c:v>
                </c:pt>
                <c:pt idx="4">
                  <c:v>0.192771</c:v>
                </c:pt>
                <c:pt idx="5">
                  <c:v>2.4095999999999999E-2</c:v>
                </c:pt>
              </c:numCache>
            </c:numRef>
          </c:val>
          <c:extLst>
            <c:ext xmlns:c16="http://schemas.microsoft.com/office/drawing/2014/chart" uri="{C3380CC4-5D6E-409C-BE32-E72D297353CC}">
              <c16:uniqueId val="{0000000C-9C27-4419-B679-F574DC55058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CEB"/>
    </a:solid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Per sektor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percentStacked"/>
        <c:varyColors val="0"/>
        <c:ser>
          <c:idx val="0"/>
          <c:order val="0"/>
          <c:tx>
            <c:strRef>
              <c:f>Blad3!$A$4</c:f>
              <c:strCache>
                <c:ptCount val="1"/>
                <c:pt idx="0">
                  <c:v>0 %</c:v>
                </c:pt>
              </c:strCache>
            </c:strRef>
          </c:tx>
          <c:spPr>
            <a:solidFill>
              <a:schemeClr val="accent1">
                <a:tint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Blad3!$C$2:$F$2</c:f>
              <c:strCache>
                <c:ptCount val="4"/>
                <c:pt idx="0">
                  <c:v>Teknikkonsultföretag</c:v>
                </c:pt>
                <c:pt idx="1">
                  <c:v>Industri- och techkonsultföretag</c:v>
                </c:pt>
                <c:pt idx="2">
                  <c:v>Arkitektföretag</c:v>
                </c:pt>
                <c:pt idx="3">
                  <c:v>Övriga (FoU, TIC, Annan)</c:v>
                </c:pt>
              </c:strCache>
            </c:strRef>
          </c:cat>
          <c:val>
            <c:numRef>
              <c:f>Blad3!$C$4:$F$4</c:f>
              <c:numCache>
                <c:formatCode>0%</c:formatCode>
                <c:ptCount val="4"/>
                <c:pt idx="0">
                  <c:v>2.5641000000000001E-2</c:v>
                </c:pt>
                <c:pt idx="1">
                  <c:v>0.125</c:v>
                </c:pt>
                <c:pt idx="2">
                  <c:v>0.238095</c:v>
                </c:pt>
                <c:pt idx="3">
                  <c:v>0.28571400000000002</c:v>
                </c:pt>
              </c:numCache>
            </c:numRef>
          </c:val>
          <c:extLst>
            <c:ext xmlns:c16="http://schemas.microsoft.com/office/drawing/2014/chart" uri="{C3380CC4-5D6E-409C-BE32-E72D297353CC}">
              <c16:uniqueId val="{00000000-72A3-4AD3-BD2F-302BD8EDD497}"/>
            </c:ext>
          </c:extLst>
        </c:ser>
        <c:ser>
          <c:idx val="1"/>
          <c:order val="1"/>
          <c:tx>
            <c:strRef>
              <c:f>Blad3!$A$5</c:f>
              <c:strCache>
                <c:ptCount val="1"/>
                <c:pt idx="0">
                  <c:v>1–10 %</c:v>
                </c:pt>
              </c:strCache>
            </c:strRef>
          </c:tx>
          <c:spPr>
            <a:solidFill>
              <a:schemeClr val="accent1">
                <a:tint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Blad3!$C$2:$F$2</c:f>
              <c:strCache>
                <c:ptCount val="4"/>
                <c:pt idx="0">
                  <c:v>Teknikkonsultföretag</c:v>
                </c:pt>
                <c:pt idx="1">
                  <c:v>Industri- och techkonsultföretag</c:v>
                </c:pt>
                <c:pt idx="2">
                  <c:v>Arkitektföretag</c:v>
                </c:pt>
                <c:pt idx="3">
                  <c:v>Övriga (FoU, TIC, Annan)</c:v>
                </c:pt>
              </c:strCache>
            </c:strRef>
          </c:cat>
          <c:val>
            <c:numRef>
              <c:f>Blad3!$C$5:$F$5</c:f>
              <c:numCache>
                <c:formatCode>0%</c:formatCode>
                <c:ptCount val="4"/>
                <c:pt idx="0">
                  <c:v>0.35897400000000002</c:v>
                </c:pt>
                <c:pt idx="1">
                  <c:v>0.5625</c:v>
                </c:pt>
                <c:pt idx="2">
                  <c:v>9.5238000000000003E-2</c:v>
                </c:pt>
                <c:pt idx="3">
                  <c:v>0.28571400000000002</c:v>
                </c:pt>
              </c:numCache>
            </c:numRef>
          </c:val>
          <c:extLst>
            <c:ext xmlns:c16="http://schemas.microsoft.com/office/drawing/2014/chart" uri="{C3380CC4-5D6E-409C-BE32-E72D297353CC}">
              <c16:uniqueId val="{00000001-72A3-4AD3-BD2F-302BD8EDD497}"/>
            </c:ext>
          </c:extLst>
        </c:ser>
        <c:ser>
          <c:idx val="2"/>
          <c:order val="2"/>
          <c:tx>
            <c:strRef>
              <c:f>Blad3!$A$6</c:f>
              <c:strCache>
                <c:ptCount val="1"/>
                <c:pt idx="0">
                  <c:v>11–25 %</c:v>
                </c:pt>
              </c:strCache>
            </c:strRef>
          </c:tx>
          <c:spPr>
            <a:solidFill>
              <a:schemeClr val="accent1">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Blad3!$C$2:$F$2</c:f>
              <c:strCache>
                <c:ptCount val="4"/>
                <c:pt idx="0">
                  <c:v>Teknikkonsultföretag</c:v>
                </c:pt>
                <c:pt idx="1">
                  <c:v>Industri- och techkonsultföretag</c:v>
                </c:pt>
                <c:pt idx="2">
                  <c:v>Arkitektföretag</c:v>
                </c:pt>
                <c:pt idx="3">
                  <c:v>Övriga (FoU, TIC, Annan)</c:v>
                </c:pt>
              </c:strCache>
            </c:strRef>
          </c:cat>
          <c:val>
            <c:numRef>
              <c:f>Blad3!$C$6:$F$6</c:f>
              <c:numCache>
                <c:formatCode>0%</c:formatCode>
                <c:ptCount val="4"/>
                <c:pt idx="0">
                  <c:v>0.12820500000000001</c:v>
                </c:pt>
                <c:pt idx="1">
                  <c:v>0.125</c:v>
                </c:pt>
                <c:pt idx="2">
                  <c:v>0.28571400000000002</c:v>
                </c:pt>
                <c:pt idx="3">
                  <c:v>0.28571400000000002</c:v>
                </c:pt>
              </c:numCache>
            </c:numRef>
          </c:val>
          <c:extLst>
            <c:ext xmlns:c16="http://schemas.microsoft.com/office/drawing/2014/chart" uri="{C3380CC4-5D6E-409C-BE32-E72D297353CC}">
              <c16:uniqueId val="{00000002-72A3-4AD3-BD2F-302BD8EDD497}"/>
            </c:ext>
          </c:extLst>
        </c:ser>
        <c:ser>
          <c:idx val="3"/>
          <c:order val="3"/>
          <c:tx>
            <c:strRef>
              <c:f>Blad3!$A$7</c:f>
              <c:strCache>
                <c:ptCount val="1"/>
                <c:pt idx="0">
                  <c:v>26–50 %</c:v>
                </c:pt>
              </c:strCache>
            </c:strRef>
          </c:tx>
          <c:spPr>
            <a:solidFill>
              <a:schemeClr val="accent1">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Blad3!$C$2:$F$2</c:f>
              <c:strCache>
                <c:ptCount val="4"/>
                <c:pt idx="0">
                  <c:v>Teknikkonsultföretag</c:v>
                </c:pt>
                <c:pt idx="1">
                  <c:v>Industri- och techkonsultföretag</c:v>
                </c:pt>
                <c:pt idx="2">
                  <c:v>Arkitektföretag</c:v>
                </c:pt>
                <c:pt idx="3">
                  <c:v>Övriga (FoU, TIC, Annan)</c:v>
                </c:pt>
              </c:strCache>
            </c:strRef>
          </c:cat>
          <c:val>
            <c:numRef>
              <c:f>Blad3!$C$7:$F$7</c:f>
              <c:numCache>
                <c:formatCode>0%</c:formatCode>
                <c:ptCount val="4"/>
                <c:pt idx="0">
                  <c:v>0.17948700000000001</c:v>
                </c:pt>
                <c:pt idx="1">
                  <c:v>6.25E-2</c:v>
                </c:pt>
                <c:pt idx="2">
                  <c:v>0.238095</c:v>
                </c:pt>
              </c:numCache>
            </c:numRef>
          </c:val>
          <c:extLst>
            <c:ext xmlns:c16="http://schemas.microsoft.com/office/drawing/2014/chart" uri="{C3380CC4-5D6E-409C-BE32-E72D297353CC}">
              <c16:uniqueId val="{00000003-72A3-4AD3-BD2F-302BD8EDD497}"/>
            </c:ext>
          </c:extLst>
        </c:ser>
        <c:ser>
          <c:idx val="4"/>
          <c:order val="4"/>
          <c:tx>
            <c:strRef>
              <c:f>Blad3!$A$8</c:f>
              <c:strCache>
                <c:ptCount val="1"/>
                <c:pt idx="0">
                  <c:v>51 % eller mer</c:v>
                </c:pt>
              </c:strCache>
            </c:strRef>
          </c:tx>
          <c:spPr>
            <a:solidFill>
              <a:schemeClr val="accent1">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Blad3!$C$2:$F$2</c:f>
              <c:strCache>
                <c:ptCount val="4"/>
                <c:pt idx="0">
                  <c:v>Teknikkonsultföretag</c:v>
                </c:pt>
                <c:pt idx="1">
                  <c:v>Industri- och techkonsultföretag</c:v>
                </c:pt>
                <c:pt idx="2">
                  <c:v>Arkitektföretag</c:v>
                </c:pt>
                <c:pt idx="3">
                  <c:v>Övriga (FoU, TIC, Annan)</c:v>
                </c:pt>
              </c:strCache>
            </c:strRef>
          </c:cat>
          <c:val>
            <c:numRef>
              <c:f>Blad3!$C$8:$F$8</c:f>
              <c:numCache>
                <c:formatCode>0%</c:formatCode>
                <c:ptCount val="4"/>
                <c:pt idx="0">
                  <c:v>0.282051</c:v>
                </c:pt>
                <c:pt idx="1">
                  <c:v>0.125</c:v>
                </c:pt>
                <c:pt idx="2">
                  <c:v>9.5238000000000003E-2</c:v>
                </c:pt>
                <c:pt idx="3">
                  <c:v>0.14285700000000001</c:v>
                </c:pt>
              </c:numCache>
            </c:numRef>
          </c:val>
          <c:extLst>
            <c:ext xmlns:c16="http://schemas.microsoft.com/office/drawing/2014/chart" uri="{C3380CC4-5D6E-409C-BE32-E72D297353CC}">
              <c16:uniqueId val="{00000004-72A3-4AD3-BD2F-302BD8EDD497}"/>
            </c:ext>
          </c:extLst>
        </c:ser>
        <c:ser>
          <c:idx val="5"/>
          <c:order val="5"/>
          <c:tx>
            <c:strRef>
              <c:f>Blad3!$A$9</c:f>
              <c:strCache>
                <c:ptCount val="1"/>
                <c:pt idx="0">
                  <c:v>Vet ej</c:v>
                </c:pt>
              </c:strCache>
            </c:strRef>
          </c:tx>
          <c:spPr>
            <a:pattFill prst="dkUpDiag">
              <a:fgClr>
                <a:schemeClr val="accent1"/>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Blad3!$C$2:$F$2</c:f>
              <c:strCache>
                <c:ptCount val="4"/>
                <c:pt idx="0">
                  <c:v>Teknikkonsultföretag</c:v>
                </c:pt>
                <c:pt idx="1">
                  <c:v>Industri- och techkonsultföretag</c:v>
                </c:pt>
                <c:pt idx="2">
                  <c:v>Arkitektföretag</c:v>
                </c:pt>
                <c:pt idx="3">
                  <c:v>Övriga (FoU, TIC, Annan)</c:v>
                </c:pt>
              </c:strCache>
            </c:strRef>
          </c:cat>
          <c:val>
            <c:numRef>
              <c:f>Blad3!$C$9:$F$9</c:f>
              <c:numCache>
                <c:formatCode>General</c:formatCode>
                <c:ptCount val="4"/>
                <c:pt idx="0" formatCode="0%">
                  <c:v>2.5641000000000001E-2</c:v>
                </c:pt>
                <c:pt idx="2" formatCode="0%">
                  <c:v>4.7619000000000002E-2</c:v>
                </c:pt>
              </c:numCache>
            </c:numRef>
          </c:val>
          <c:extLst>
            <c:ext xmlns:c16="http://schemas.microsoft.com/office/drawing/2014/chart" uri="{C3380CC4-5D6E-409C-BE32-E72D297353CC}">
              <c16:uniqueId val="{00000005-72A3-4AD3-BD2F-302BD8EDD497}"/>
            </c:ext>
          </c:extLst>
        </c:ser>
        <c:dLbls>
          <c:dLblPos val="ctr"/>
          <c:showLegendKey val="0"/>
          <c:showVal val="1"/>
          <c:showCatName val="0"/>
          <c:showSerName val="0"/>
          <c:showPercent val="0"/>
          <c:showBubbleSize val="0"/>
        </c:dLbls>
        <c:gapWidth val="150"/>
        <c:overlap val="100"/>
        <c:axId val="1837902479"/>
        <c:axId val="1837893839"/>
      </c:barChart>
      <c:catAx>
        <c:axId val="18379024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37893839"/>
        <c:crosses val="autoZero"/>
        <c:auto val="1"/>
        <c:lblAlgn val="ctr"/>
        <c:lblOffset val="100"/>
        <c:noMultiLvlLbl val="0"/>
      </c:catAx>
      <c:valAx>
        <c:axId val="183789383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3790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CEB"/>
    </a:solid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sv-SE"/>
  <c:roundedCorners val="1"/>
  <c:style val="2"/>
  <c:chart>
    <c:title>
      <c:tx>
        <c:rich>
          <a:bodyPr/>
          <a:lstStyle/>
          <a:p>
            <a:pPr>
              <a:defRPr sz="1000" b="0" spc="50"/>
            </a:pPr>
            <a:r>
              <a:rPr lang="sv-SE"/>
              <a:t> </a:t>
            </a:r>
          </a:p>
        </c:rich>
      </c:tx>
      <c:overlay val="0"/>
    </c:title>
    <c:autoTitleDeleted val="0"/>
    <c:plotArea>
      <c:layout/>
      <c:barChart>
        <c:barDir val="col"/>
        <c:grouping val="clustered"/>
        <c:varyColors val="1"/>
        <c:ser>
          <c:idx val="0"/>
          <c:order val="0"/>
          <c:tx>
            <c:strRef>
              <c:f>DataSheet!$C$1</c:f>
              <c:strCache>
                <c:ptCount val="1"/>
                <c:pt idx="0">
                  <c:v>Förändring i rekrytering av nyexaminerade</c:v>
                </c:pt>
              </c:strCache>
            </c:strRef>
          </c:tx>
          <c:spPr>
            <a:solidFill>
              <a:srgbClr val="657B71"/>
            </a:solidFill>
            <a:ln>
              <a:solidFill>
                <a:schemeClr val="accent1"/>
              </a:solidFill>
            </a:ln>
          </c:spPr>
          <c:invertIfNegative val="1"/>
          <c:dPt>
            <c:idx val="0"/>
            <c:invertIfNegative val="0"/>
            <c:bubble3D val="0"/>
            <c:spPr>
              <a:solidFill>
                <a:srgbClr val="657B71"/>
              </a:solidFill>
              <a:ln>
                <a:solidFill>
                  <a:srgbClr val="657B71"/>
                </a:solidFill>
              </a:ln>
            </c:spPr>
            <c:extLst>
              <c:ext xmlns:c16="http://schemas.microsoft.com/office/drawing/2014/chart" uri="{C3380CC4-5D6E-409C-BE32-E72D297353CC}">
                <c16:uniqueId val="{00000001-92F5-448C-9C09-6717FFA83872}"/>
              </c:ext>
            </c:extLst>
          </c:dPt>
          <c:dPt>
            <c:idx val="1"/>
            <c:invertIfNegative val="0"/>
            <c:bubble3D val="0"/>
            <c:spPr>
              <a:solidFill>
                <a:srgbClr val="A0ABA6"/>
              </a:solidFill>
              <a:ln>
                <a:solidFill>
                  <a:srgbClr val="A0ABA6"/>
                </a:solidFill>
              </a:ln>
            </c:spPr>
            <c:extLst>
              <c:ext xmlns:c16="http://schemas.microsoft.com/office/drawing/2014/chart" uri="{C3380CC4-5D6E-409C-BE32-E72D297353CC}">
                <c16:uniqueId val="{00000003-92F5-448C-9C09-6717FFA83872}"/>
              </c:ext>
            </c:extLst>
          </c:dPt>
          <c:dPt>
            <c:idx val="2"/>
            <c:invertIfNegative val="0"/>
            <c:bubble3D val="0"/>
            <c:spPr>
              <a:solidFill>
                <a:srgbClr val="DADADA"/>
              </a:solidFill>
              <a:ln>
                <a:solidFill>
                  <a:srgbClr val="DADADA"/>
                </a:solidFill>
              </a:ln>
            </c:spPr>
            <c:extLst>
              <c:ext xmlns:c16="http://schemas.microsoft.com/office/drawing/2014/chart" uri="{C3380CC4-5D6E-409C-BE32-E72D297353CC}">
                <c16:uniqueId val="{00000005-92F5-448C-9C09-6717FFA83872}"/>
              </c:ext>
            </c:extLst>
          </c:dPt>
          <c:dPt>
            <c:idx val="3"/>
            <c:invertIfNegative val="0"/>
            <c:bubble3D val="0"/>
            <c:spPr>
              <a:solidFill>
                <a:srgbClr val="ADADAD"/>
              </a:solidFill>
              <a:ln>
                <a:solidFill>
                  <a:srgbClr val="ADADAD"/>
                </a:solidFill>
              </a:ln>
            </c:spPr>
            <c:extLst>
              <c:ext xmlns:c16="http://schemas.microsoft.com/office/drawing/2014/chart" uri="{C3380CC4-5D6E-409C-BE32-E72D297353CC}">
                <c16:uniqueId val="{00000007-92F5-448C-9C09-6717FFA83872}"/>
              </c:ext>
            </c:extLst>
          </c:dPt>
          <c:dPt>
            <c:idx val="4"/>
            <c:invertIfNegative val="0"/>
            <c:bubble3D val="0"/>
            <c:spPr>
              <a:solidFill>
                <a:srgbClr val="7F7F7F"/>
              </a:solidFill>
              <a:ln>
                <a:solidFill>
                  <a:srgbClr val="7F7F7F"/>
                </a:solidFill>
              </a:ln>
            </c:spPr>
            <c:extLst>
              <c:ext xmlns:c16="http://schemas.microsoft.com/office/drawing/2014/chart" uri="{C3380CC4-5D6E-409C-BE32-E72D297353CC}">
                <c16:uniqueId val="{00000009-92F5-448C-9C09-6717FFA83872}"/>
              </c:ext>
            </c:extLst>
          </c:dPt>
          <c:dPt>
            <c:idx val="5"/>
            <c:invertIfNegative val="0"/>
            <c:bubble3D val="0"/>
            <c:spPr>
              <a:pattFill prst="dkUpDiag">
                <a:fgClr>
                  <a:srgbClr val="C7C7C7"/>
                </a:fgClr>
                <a:bgClr>
                  <a:schemeClr val="bg1"/>
                </a:bgClr>
              </a:pattFill>
              <a:ln>
                <a:solidFill>
                  <a:srgbClr val="C7C7C7"/>
                </a:solidFill>
              </a:ln>
            </c:spPr>
            <c:extLst>
              <c:ext xmlns:c16="http://schemas.microsoft.com/office/drawing/2014/chart" uri="{C3380CC4-5D6E-409C-BE32-E72D297353CC}">
                <c16:uniqueId val="{0000000B-92F5-448C-9C09-6717FFA83872}"/>
              </c:ext>
            </c:extLst>
          </c:dPt>
          <c:dLbls>
            <c:numFmt formatCode="#,##0;#,##0" sourceLinked="0"/>
            <c:spPr>
              <a:noFill/>
              <a:ln>
                <a:noFill/>
              </a:ln>
              <a:effectLst/>
            </c:spPr>
            <c:txPr>
              <a:bodyPr tIns="0" bIns="0"/>
              <a:lstStyle/>
              <a:p>
                <a:pPr>
                  <a:defRPr sz="700" spc="50">
                    <a:solidFill>
                      <a:schemeClr val="tx1">
                        <a:lumMod val="166234"/>
                      </a:schemeClr>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DataSheet!$B$2:$B$7</c:f>
              <c:strCache>
                <c:ptCount val="6"/>
                <c:pt idx="0">
                  <c:v>Ökat kraftigt</c:v>
                </c:pt>
                <c:pt idx="1">
                  <c:v>Ökat något</c:v>
                </c:pt>
                <c:pt idx="2">
                  <c:v>Oförändrat</c:v>
                </c:pt>
                <c:pt idx="3">
                  <c:v>Minskat något</c:v>
                </c:pt>
                <c:pt idx="4">
                  <c:v>Minskat kraftigt</c:v>
                </c:pt>
                <c:pt idx="5">
                  <c:v>Vet ej</c:v>
                </c:pt>
              </c:strCache>
            </c:strRef>
          </c:cat>
          <c:val>
            <c:numRef>
              <c:f>DataSheet!$C$2:$C$7</c:f>
              <c:numCache>
                <c:formatCode>General</c:formatCode>
                <c:ptCount val="6"/>
                <c:pt idx="0">
                  <c:v>7.4467999999999996</c:v>
                </c:pt>
                <c:pt idx="1">
                  <c:v>20.212800000000001</c:v>
                </c:pt>
                <c:pt idx="2">
                  <c:v>45.744700000000002</c:v>
                </c:pt>
                <c:pt idx="3">
                  <c:v>10.638299999999999</c:v>
                </c:pt>
                <c:pt idx="4">
                  <c:v>13.829800000000001</c:v>
                </c:pt>
                <c:pt idx="5">
                  <c:v>2.1276999999999999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accent1"/>
                    </a:solidFill>
                  </a:ln>
                </c14:spPr>
              </c14:invertSolidFillFmt>
            </c:ext>
            <c:ext xmlns:c16="http://schemas.microsoft.com/office/drawing/2014/chart" uri="{C3380CC4-5D6E-409C-BE32-E72D297353CC}">
              <c16:uniqueId val="{0000000C-92F5-448C-9C09-6717FFA83872}"/>
            </c:ext>
          </c:extLst>
        </c:ser>
        <c:dLbls>
          <c:showLegendKey val="0"/>
          <c:showVal val="0"/>
          <c:showCatName val="0"/>
          <c:showSerName val="0"/>
          <c:showPercent val="0"/>
          <c:showBubbleSize val="0"/>
        </c:dLbls>
        <c:gapWidth val="162"/>
        <c:overlap val="-30"/>
        <c:axId val="54877568"/>
        <c:axId val="46285952"/>
      </c:barChart>
      <c:catAx>
        <c:axId val="54877568"/>
        <c:scaling>
          <c:orientation val="minMax"/>
        </c:scaling>
        <c:delete val="0"/>
        <c:axPos val="b"/>
        <c:numFmt formatCode="General" sourceLinked="0"/>
        <c:majorTickMark val="out"/>
        <c:minorTickMark val="none"/>
        <c:tickLblPos val="low"/>
        <c:spPr>
          <a:noFill/>
          <a:ln w="9525">
            <a:solidFill>
              <a:srgbClr val="7F7F7F">
                <a:alpha val="20000"/>
              </a:srgbClr>
            </a:solidFill>
            <a:round/>
          </a:ln>
        </c:spPr>
        <c:txPr>
          <a:bodyPr/>
          <a:lstStyle/>
          <a:p>
            <a:pPr>
              <a:defRPr sz="900" spc="50"/>
            </a:pPr>
            <a:endParaRPr lang="sv-SE"/>
          </a:p>
        </c:txPr>
        <c:crossAx val="46285952"/>
        <c:crosses val="autoZero"/>
        <c:auto val="1"/>
        <c:lblAlgn val="ctr"/>
        <c:lblOffset val="100"/>
        <c:noMultiLvlLbl val="0"/>
      </c:catAx>
      <c:valAx>
        <c:axId val="46285952"/>
        <c:scaling>
          <c:orientation val="minMax"/>
          <c:max val="50.744700000000002"/>
          <c:min val="0"/>
        </c:scaling>
        <c:delete val="1"/>
        <c:axPos val="l"/>
        <c:numFmt formatCode="#,##0;#,##0" sourceLinked="0"/>
        <c:majorTickMark val="out"/>
        <c:minorTickMark val="none"/>
        <c:tickLblPos val="nextTo"/>
        <c:crossAx val="54877568"/>
        <c:crosses val="min"/>
        <c:crossBetween val="between"/>
      </c:valAx>
      <c:spPr>
        <a:solidFill>
          <a:schemeClr val="bg1"/>
        </a:solidFill>
      </c:spPr>
    </c:plotArea>
    <c:plotVisOnly val="1"/>
    <c:dispBlanksAs val="zero"/>
    <c:showDLblsOverMax val="1"/>
  </c:chart>
  <c:spPr>
    <a:solidFill>
      <a:schemeClr val="bg1"/>
    </a:solid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förändring!$F$6</c:f>
              <c:strCache>
                <c:ptCount val="1"/>
                <c:pt idx="0">
                  <c:v>Ökat krafitgt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förändring!$E$7:$E$9</c:f>
              <c:strCache>
                <c:ptCount val="3"/>
                <c:pt idx="0">
                  <c:v>Teknikkonsulter</c:v>
                </c:pt>
                <c:pt idx="1">
                  <c:v>Ind/techkonsulter</c:v>
                </c:pt>
                <c:pt idx="2">
                  <c:v>Arkitekter</c:v>
                </c:pt>
              </c:strCache>
            </c:strRef>
          </c:cat>
          <c:val>
            <c:numRef>
              <c:f>förändring!$F$7:$F$9</c:f>
              <c:numCache>
                <c:formatCode>0%</c:formatCode>
                <c:ptCount val="3"/>
                <c:pt idx="0">
                  <c:v>4.3478260869565216E-2</c:v>
                </c:pt>
                <c:pt idx="1">
                  <c:v>5.8823529411764705E-2</c:v>
                </c:pt>
                <c:pt idx="2">
                  <c:v>0.16666666666666666</c:v>
                </c:pt>
              </c:numCache>
            </c:numRef>
          </c:val>
          <c:extLst>
            <c:ext xmlns:c16="http://schemas.microsoft.com/office/drawing/2014/chart" uri="{C3380CC4-5D6E-409C-BE32-E72D297353CC}">
              <c16:uniqueId val="{00000000-7648-482C-8697-1A521FB73FB2}"/>
            </c:ext>
          </c:extLst>
        </c:ser>
        <c:ser>
          <c:idx val="1"/>
          <c:order val="1"/>
          <c:tx>
            <c:strRef>
              <c:f>förändring!$G$6</c:f>
              <c:strCache>
                <c:ptCount val="1"/>
                <c:pt idx="0">
                  <c:v>Ökat något</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förändring!$E$7:$E$9</c:f>
              <c:strCache>
                <c:ptCount val="3"/>
                <c:pt idx="0">
                  <c:v>Teknikkonsulter</c:v>
                </c:pt>
                <c:pt idx="1">
                  <c:v>Ind/techkonsulter</c:v>
                </c:pt>
                <c:pt idx="2">
                  <c:v>Arkitekter</c:v>
                </c:pt>
              </c:strCache>
            </c:strRef>
          </c:cat>
          <c:val>
            <c:numRef>
              <c:f>förändring!$G$7:$G$9</c:f>
              <c:numCache>
                <c:formatCode>0%</c:formatCode>
                <c:ptCount val="3"/>
                <c:pt idx="0">
                  <c:v>0.28260869565217389</c:v>
                </c:pt>
                <c:pt idx="1">
                  <c:v>5.8823529411764705E-2</c:v>
                </c:pt>
                <c:pt idx="2">
                  <c:v>0.125</c:v>
                </c:pt>
              </c:numCache>
            </c:numRef>
          </c:val>
          <c:extLst>
            <c:ext xmlns:c16="http://schemas.microsoft.com/office/drawing/2014/chart" uri="{C3380CC4-5D6E-409C-BE32-E72D297353CC}">
              <c16:uniqueId val="{00000001-7648-482C-8697-1A521FB73FB2}"/>
            </c:ext>
          </c:extLst>
        </c:ser>
        <c:ser>
          <c:idx val="2"/>
          <c:order val="2"/>
          <c:tx>
            <c:strRef>
              <c:f>förändring!$H$6</c:f>
              <c:strCache>
                <c:ptCount val="1"/>
                <c:pt idx="0">
                  <c:v>Oförändrat</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förändring!$E$7:$E$9</c:f>
              <c:strCache>
                <c:ptCount val="3"/>
                <c:pt idx="0">
                  <c:v>Teknikkonsulter</c:v>
                </c:pt>
                <c:pt idx="1">
                  <c:v>Ind/techkonsulter</c:v>
                </c:pt>
                <c:pt idx="2">
                  <c:v>Arkitekter</c:v>
                </c:pt>
              </c:strCache>
            </c:strRef>
          </c:cat>
          <c:val>
            <c:numRef>
              <c:f>förändring!$H$7:$H$9</c:f>
              <c:numCache>
                <c:formatCode>0%</c:formatCode>
                <c:ptCount val="3"/>
                <c:pt idx="0">
                  <c:v>0.47826086956521741</c:v>
                </c:pt>
                <c:pt idx="1">
                  <c:v>0.47058823529411764</c:v>
                </c:pt>
                <c:pt idx="2">
                  <c:v>0.375</c:v>
                </c:pt>
              </c:numCache>
            </c:numRef>
          </c:val>
          <c:extLst>
            <c:ext xmlns:c16="http://schemas.microsoft.com/office/drawing/2014/chart" uri="{C3380CC4-5D6E-409C-BE32-E72D297353CC}">
              <c16:uniqueId val="{00000002-7648-482C-8697-1A521FB73FB2}"/>
            </c:ext>
          </c:extLst>
        </c:ser>
        <c:ser>
          <c:idx val="3"/>
          <c:order val="3"/>
          <c:tx>
            <c:strRef>
              <c:f>förändring!$I$6</c:f>
              <c:strCache>
                <c:ptCount val="1"/>
                <c:pt idx="0">
                  <c:v>Minskat något</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förändring!$E$7:$E$9</c:f>
              <c:strCache>
                <c:ptCount val="3"/>
                <c:pt idx="0">
                  <c:v>Teknikkonsulter</c:v>
                </c:pt>
                <c:pt idx="1">
                  <c:v>Ind/techkonsulter</c:v>
                </c:pt>
                <c:pt idx="2">
                  <c:v>Arkitekter</c:v>
                </c:pt>
              </c:strCache>
            </c:strRef>
          </c:cat>
          <c:val>
            <c:numRef>
              <c:f>förändring!$I$7:$I$9</c:f>
              <c:numCache>
                <c:formatCode>0%</c:formatCode>
                <c:ptCount val="3"/>
                <c:pt idx="0">
                  <c:v>0.10869565217391304</c:v>
                </c:pt>
                <c:pt idx="1">
                  <c:v>0.17647058823529413</c:v>
                </c:pt>
                <c:pt idx="2">
                  <c:v>8.3333333333333329E-2</c:v>
                </c:pt>
              </c:numCache>
            </c:numRef>
          </c:val>
          <c:extLst>
            <c:ext xmlns:c16="http://schemas.microsoft.com/office/drawing/2014/chart" uri="{C3380CC4-5D6E-409C-BE32-E72D297353CC}">
              <c16:uniqueId val="{00000003-7648-482C-8697-1A521FB73FB2}"/>
            </c:ext>
          </c:extLst>
        </c:ser>
        <c:ser>
          <c:idx val="4"/>
          <c:order val="4"/>
          <c:tx>
            <c:strRef>
              <c:f>förändring!$J$6</c:f>
              <c:strCache>
                <c:ptCount val="1"/>
                <c:pt idx="0">
                  <c:v>Minskat kraftigt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förändring!$E$7:$E$9</c:f>
              <c:strCache>
                <c:ptCount val="3"/>
                <c:pt idx="0">
                  <c:v>Teknikkonsulter</c:v>
                </c:pt>
                <c:pt idx="1">
                  <c:v>Ind/techkonsulter</c:v>
                </c:pt>
                <c:pt idx="2">
                  <c:v>Arkitekter</c:v>
                </c:pt>
              </c:strCache>
            </c:strRef>
          </c:cat>
          <c:val>
            <c:numRef>
              <c:f>förändring!$J$7:$J$9</c:f>
              <c:numCache>
                <c:formatCode>0%</c:formatCode>
                <c:ptCount val="3"/>
                <c:pt idx="0">
                  <c:v>6.5217391304347824E-2</c:v>
                </c:pt>
                <c:pt idx="1">
                  <c:v>0.17647058823529413</c:v>
                </c:pt>
                <c:pt idx="2">
                  <c:v>0.25</c:v>
                </c:pt>
              </c:numCache>
            </c:numRef>
          </c:val>
          <c:extLst>
            <c:ext xmlns:c16="http://schemas.microsoft.com/office/drawing/2014/chart" uri="{C3380CC4-5D6E-409C-BE32-E72D297353CC}">
              <c16:uniqueId val="{00000004-7648-482C-8697-1A521FB73FB2}"/>
            </c:ext>
          </c:extLst>
        </c:ser>
        <c:ser>
          <c:idx val="5"/>
          <c:order val="5"/>
          <c:tx>
            <c:strRef>
              <c:f>förändring!$K$6</c:f>
              <c:strCache>
                <c:ptCount val="1"/>
                <c:pt idx="0">
                  <c:v>Vet ej</c:v>
                </c:pt>
              </c:strCache>
            </c:strRef>
          </c:tx>
          <c:spPr>
            <a:pattFill prst="dkUpDiag">
              <a:fgClr>
                <a:schemeClr val="bg1">
                  <a:lumMod val="85000"/>
                </a:schemeClr>
              </a:fgClr>
              <a:bgClr>
                <a:schemeClr val="bg1"/>
              </a:bgClr>
            </a:pattFill>
            <a:ln>
              <a:no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48-482C-8697-1A521FB73FB2}"/>
                </c:ext>
              </c:extLst>
            </c:dLbl>
            <c:dLbl>
              <c:idx val="2"/>
              <c:delete val="1"/>
              <c:extLst>
                <c:ext xmlns:c15="http://schemas.microsoft.com/office/drawing/2012/chart" uri="{CE6537A1-D6FC-4f65-9D91-7224C49458BB}"/>
                <c:ext xmlns:c16="http://schemas.microsoft.com/office/drawing/2014/chart" uri="{C3380CC4-5D6E-409C-BE32-E72D297353CC}">
                  <c16:uniqueId val="{00000006-7648-482C-8697-1A521FB73F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förändring!$E$7:$E$9</c:f>
              <c:strCache>
                <c:ptCount val="3"/>
                <c:pt idx="0">
                  <c:v>Teknikkonsulter</c:v>
                </c:pt>
                <c:pt idx="1">
                  <c:v>Ind/techkonsulter</c:v>
                </c:pt>
                <c:pt idx="2">
                  <c:v>Arkitekter</c:v>
                </c:pt>
              </c:strCache>
            </c:strRef>
          </c:cat>
          <c:val>
            <c:numRef>
              <c:f>förändring!$K$7:$K$9</c:f>
              <c:numCache>
                <c:formatCode>0%</c:formatCode>
                <c:ptCount val="3"/>
                <c:pt idx="0">
                  <c:v>2.1739130434782608E-2</c:v>
                </c:pt>
                <c:pt idx="1">
                  <c:v>5.8823529411764705E-2</c:v>
                </c:pt>
                <c:pt idx="2">
                  <c:v>0</c:v>
                </c:pt>
              </c:numCache>
            </c:numRef>
          </c:val>
          <c:extLst>
            <c:ext xmlns:c16="http://schemas.microsoft.com/office/drawing/2014/chart" uri="{C3380CC4-5D6E-409C-BE32-E72D297353CC}">
              <c16:uniqueId val="{00000005-7648-482C-8697-1A521FB73FB2}"/>
            </c:ext>
          </c:extLst>
        </c:ser>
        <c:dLbls>
          <c:dLblPos val="ctr"/>
          <c:showLegendKey val="0"/>
          <c:showVal val="1"/>
          <c:showCatName val="0"/>
          <c:showSerName val="0"/>
          <c:showPercent val="0"/>
          <c:showBubbleSize val="0"/>
        </c:dLbls>
        <c:gapWidth val="150"/>
        <c:overlap val="100"/>
        <c:axId val="1280253136"/>
        <c:axId val="1280249296"/>
      </c:barChart>
      <c:catAx>
        <c:axId val="128025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80249296"/>
        <c:crosses val="autoZero"/>
        <c:auto val="1"/>
        <c:lblAlgn val="ctr"/>
        <c:lblOffset val="100"/>
        <c:noMultiLvlLbl val="0"/>
      </c:catAx>
      <c:valAx>
        <c:axId val="1280249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8025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barChart>
        <c:barDir val="bar"/>
        <c:grouping val="clustered"/>
        <c:varyColors val="1"/>
        <c:ser>
          <c:idx val="0"/>
          <c:order val="0"/>
          <c:tx>
            <c:strRef>
              <c:f>DataSheet!$C$1</c:f>
              <c:strCache>
                <c:ptCount val="1"/>
                <c:pt idx="0">
                  <c:v>Teknikkonsultföretag</c:v>
                </c:pt>
              </c:strCache>
            </c:strRef>
          </c:tx>
          <c:spPr>
            <a:solidFill>
              <a:schemeClr val="accent1"/>
            </a:solidFill>
            <a:ln>
              <a:solidFill>
                <a:schemeClr val="accent1"/>
              </a:solidFill>
            </a:ln>
          </c:spPr>
          <c:invertIfNegative val="0"/>
          <c:cat>
            <c:strRef>
              <c:f>DataSheet!$B$2:$B$7</c:f>
              <c:strCache>
                <c:ptCount val="6"/>
                <c:pt idx="0">
                  <c:v>Ingenjörer (civil-/högskoleingenjörer)</c:v>
                </c:pt>
                <c:pt idx="1">
                  <c:v>Arkitekter</c:v>
                </c:pt>
                <c:pt idx="2">
                  <c:v>IT/tech (ej ingenjörstitel)</c:v>
                </c:pt>
                <c:pt idx="3">
                  <c:v>Andra</c:v>
                </c:pt>
                <c:pt idx="4">
                  <c:v>Rekryterar inte nyexaminerade</c:v>
                </c:pt>
                <c:pt idx="5">
                  <c:v>Rekryterar inte alls</c:v>
                </c:pt>
              </c:strCache>
            </c:strRef>
          </c:cat>
          <c:val>
            <c:numRef>
              <c:f>DataSheet!$C$2:$C$7</c:f>
              <c:numCache>
                <c:formatCode>General</c:formatCode>
                <c:ptCount val="6"/>
                <c:pt idx="0">
                  <c:v>79.166700000000006</c:v>
                </c:pt>
                <c:pt idx="2">
                  <c:v>6.25</c:v>
                </c:pt>
                <c:pt idx="3">
                  <c:v>6.25</c:v>
                </c:pt>
                <c:pt idx="4">
                  <c:v>12.5</c:v>
                </c:pt>
                <c:pt idx="5">
                  <c:v>6.25</c:v>
                </c:pt>
              </c:numCache>
            </c:numRef>
          </c:val>
          <c:extLst>
            <c:ext xmlns:c16="http://schemas.microsoft.com/office/drawing/2014/chart" uri="{C3380CC4-5D6E-409C-BE32-E72D297353CC}">
              <c16:uniqueId val="{00000006-CB4B-4D1A-A7DB-C94D18FC4575}"/>
            </c:ext>
          </c:extLst>
        </c:ser>
        <c:ser>
          <c:idx val="1"/>
          <c:order val="1"/>
          <c:tx>
            <c:strRef>
              <c:f>DataSheet!$D$1</c:f>
              <c:strCache>
                <c:ptCount val="1"/>
                <c:pt idx="0">
                  <c:v>Industri- och techkonsultföretag</c:v>
                </c:pt>
              </c:strCache>
            </c:strRef>
          </c:tx>
          <c:spPr>
            <a:solidFill>
              <a:schemeClr val="accent2"/>
            </a:solidFill>
            <a:ln>
              <a:solidFill>
                <a:schemeClr val="accent2"/>
              </a:solidFill>
            </a:ln>
          </c:spPr>
          <c:invertIfNegative val="0"/>
          <c:cat>
            <c:strRef>
              <c:f>DataSheet!$B$2:$B$7</c:f>
              <c:strCache>
                <c:ptCount val="6"/>
                <c:pt idx="0">
                  <c:v>Ingenjörer (civil-/högskoleingenjörer)</c:v>
                </c:pt>
                <c:pt idx="1">
                  <c:v>Arkitekter</c:v>
                </c:pt>
                <c:pt idx="2">
                  <c:v>IT/tech (ej ingenjörstitel)</c:v>
                </c:pt>
                <c:pt idx="3">
                  <c:v>Andra</c:v>
                </c:pt>
                <c:pt idx="4">
                  <c:v>Rekryterar inte nyexaminerade</c:v>
                </c:pt>
                <c:pt idx="5">
                  <c:v>Rekryterar inte alls</c:v>
                </c:pt>
              </c:strCache>
            </c:strRef>
          </c:cat>
          <c:val>
            <c:numRef>
              <c:f>DataSheet!$D$2:$D$7</c:f>
              <c:numCache>
                <c:formatCode>General</c:formatCode>
                <c:ptCount val="6"/>
                <c:pt idx="0">
                  <c:v>68.181799999999996</c:v>
                </c:pt>
                <c:pt idx="2">
                  <c:v>13.6364</c:v>
                </c:pt>
                <c:pt idx="3">
                  <c:v>4.5454999999999997</c:v>
                </c:pt>
                <c:pt idx="4">
                  <c:v>22.7273</c:v>
                </c:pt>
                <c:pt idx="5">
                  <c:v>4.5454999999999997</c:v>
                </c:pt>
              </c:numCache>
            </c:numRef>
          </c:val>
          <c:extLst>
            <c:ext xmlns:c16="http://schemas.microsoft.com/office/drawing/2014/chart" uri="{C3380CC4-5D6E-409C-BE32-E72D297353CC}">
              <c16:uniqueId val="{0000000B-CB4B-4D1A-A7DB-C94D18FC4575}"/>
            </c:ext>
          </c:extLst>
        </c:ser>
        <c:ser>
          <c:idx val="2"/>
          <c:order val="2"/>
          <c:tx>
            <c:strRef>
              <c:f>DataSheet!$E$1</c:f>
              <c:strCache>
                <c:ptCount val="1"/>
                <c:pt idx="0">
                  <c:v>Arkitektföretag</c:v>
                </c:pt>
              </c:strCache>
            </c:strRef>
          </c:tx>
          <c:spPr>
            <a:solidFill>
              <a:schemeClr val="bg1">
                <a:lumMod val="75000"/>
              </a:schemeClr>
            </a:solidFill>
            <a:ln>
              <a:solidFill>
                <a:schemeClr val="accent3"/>
              </a:solidFill>
            </a:ln>
          </c:spPr>
          <c:invertIfNegative val="0"/>
          <c:cat>
            <c:strRef>
              <c:f>DataSheet!$B$2:$B$7</c:f>
              <c:strCache>
                <c:ptCount val="6"/>
                <c:pt idx="0">
                  <c:v>Ingenjörer (civil-/högskoleingenjörer)</c:v>
                </c:pt>
                <c:pt idx="1">
                  <c:v>Arkitekter</c:v>
                </c:pt>
                <c:pt idx="2">
                  <c:v>IT/tech (ej ingenjörstitel)</c:v>
                </c:pt>
                <c:pt idx="3">
                  <c:v>Andra</c:v>
                </c:pt>
                <c:pt idx="4">
                  <c:v>Rekryterar inte nyexaminerade</c:v>
                </c:pt>
                <c:pt idx="5">
                  <c:v>Rekryterar inte alls</c:v>
                </c:pt>
              </c:strCache>
            </c:strRef>
          </c:cat>
          <c:val>
            <c:numRef>
              <c:f>DataSheet!$E$2:$E$7</c:f>
              <c:numCache>
                <c:formatCode>General</c:formatCode>
                <c:ptCount val="6"/>
                <c:pt idx="0">
                  <c:v>14.8148</c:v>
                </c:pt>
                <c:pt idx="1">
                  <c:v>77.777799999999999</c:v>
                </c:pt>
                <c:pt idx="4">
                  <c:v>11.1111</c:v>
                </c:pt>
                <c:pt idx="5">
                  <c:v>11.1111</c:v>
                </c:pt>
              </c:numCache>
            </c:numRef>
          </c:val>
          <c:extLst>
            <c:ext xmlns:c16="http://schemas.microsoft.com/office/drawing/2014/chart" uri="{C3380CC4-5D6E-409C-BE32-E72D297353CC}">
              <c16:uniqueId val="{00000011-CB4B-4D1A-A7DB-C94D18FC4575}"/>
            </c:ext>
          </c:extLst>
        </c:ser>
        <c:ser>
          <c:idx val="3"/>
          <c:order val="3"/>
          <c:tx>
            <c:strRef>
              <c:f>DataSheet!$F$1</c:f>
              <c:strCache>
                <c:ptCount val="1"/>
                <c:pt idx="0">
                  <c:v>Övriga (FoU, TIC, Annan)</c:v>
                </c:pt>
              </c:strCache>
            </c:strRef>
          </c:tx>
          <c:spPr>
            <a:solidFill>
              <a:srgbClr val="0070C0"/>
            </a:solidFill>
            <a:ln>
              <a:solidFill>
                <a:schemeClr val="accent4"/>
              </a:solidFill>
            </a:ln>
          </c:spPr>
          <c:invertIfNegative val="0"/>
          <c:cat>
            <c:strRef>
              <c:f>DataSheet!$B$2:$B$7</c:f>
              <c:strCache>
                <c:ptCount val="6"/>
                <c:pt idx="0">
                  <c:v>Ingenjörer (civil-/högskoleingenjörer)</c:v>
                </c:pt>
                <c:pt idx="1">
                  <c:v>Arkitekter</c:v>
                </c:pt>
                <c:pt idx="2">
                  <c:v>IT/tech (ej ingenjörstitel)</c:v>
                </c:pt>
                <c:pt idx="3">
                  <c:v>Andra</c:v>
                </c:pt>
                <c:pt idx="4">
                  <c:v>Rekryterar inte nyexaminerade</c:v>
                </c:pt>
                <c:pt idx="5">
                  <c:v>Rekryterar inte alls</c:v>
                </c:pt>
              </c:strCache>
            </c:strRef>
          </c:cat>
          <c:val>
            <c:numRef>
              <c:f>DataSheet!$F$2:$F$7</c:f>
              <c:numCache>
                <c:formatCode>General</c:formatCode>
                <c:ptCount val="6"/>
                <c:pt idx="0">
                  <c:v>77.777799999999999</c:v>
                </c:pt>
                <c:pt idx="1">
                  <c:v>11.1111</c:v>
                </c:pt>
                <c:pt idx="3">
                  <c:v>11.1111</c:v>
                </c:pt>
                <c:pt idx="4">
                  <c:v>22.222200000000001</c:v>
                </c:pt>
              </c:numCache>
            </c:numRef>
          </c:val>
          <c:extLst>
            <c:ext xmlns:c16="http://schemas.microsoft.com/office/drawing/2014/chart" uri="{C3380CC4-5D6E-409C-BE32-E72D297353CC}">
              <c16:uniqueId val="{00000017-CB4B-4D1A-A7DB-C94D18FC4575}"/>
            </c:ext>
          </c:extLst>
        </c:ser>
        <c:dLbls>
          <c:showLegendKey val="0"/>
          <c:showVal val="0"/>
          <c:showCatName val="0"/>
          <c:showSerName val="0"/>
          <c:showPercent val="0"/>
          <c:showBubbleSize val="0"/>
        </c:dLbls>
        <c:gapWidth val="162"/>
        <c:overlap val="-30"/>
        <c:axId val="54877568"/>
        <c:axId val="46285952"/>
      </c:barChart>
      <c:catAx>
        <c:axId val="54877568"/>
        <c:scaling>
          <c:orientation val="maxMin"/>
        </c:scaling>
        <c:delete val="0"/>
        <c:axPos val="l"/>
        <c:numFmt formatCode="General" sourceLinked="0"/>
        <c:majorTickMark val="out"/>
        <c:minorTickMark val="none"/>
        <c:tickLblPos val="low"/>
        <c:spPr>
          <a:noFill/>
          <a:ln w="9525">
            <a:solidFill>
              <a:srgbClr val="7F7F7F">
                <a:alpha val="20000"/>
              </a:srgbClr>
            </a:solidFill>
            <a:round/>
          </a:ln>
        </c:spPr>
        <c:txPr>
          <a:bodyPr/>
          <a:lstStyle/>
          <a:p>
            <a:pPr>
              <a:defRPr sz="900" spc="50"/>
            </a:pPr>
            <a:endParaRPr lang="sv-SE"/>
          </a:p>
        </c:txPr>
        <c:crossAx val="46285952"/>
        <c:crosses val="autoZero"/>
        <c:auto val="1"/>
        <c:lblAlgn val="ctr"/>
        <c:lblOffset val="100"/>
        <c:noMultiLvlLbl val="0"/>
      </c:catAx>
      <c:valAx>
        <c:axId val="46285952"/>
        <c:scaling>
          <c:orientation val="minMax"/>
          <c:max val="100"/>
          <c:min val="0"/>
        </c:scaling>
        <c:delete val="0"/>
        <c:axPos val="b"/>
        <c:majorGridlines>
          <c:spPr>
            <a:ln>
              <a:solidFill>
                <a:schemeClr val="bg1">
                  <a:lumMod val="75000"/>
                </a:schemeClr>
              </a:solidFill>
            </a:ln>
          </c:spPr>
        </c:majorGridlines>
        <c:title>
          <c:tx>
            <c:rich>
              <a:bodyPr/>
              <a:lstStyle/>
              <a:p>
                <a:pPr>
                  <a:defRPr sz="700" b="0" i="1" spc="50">
                    <a:solidFill>
                      <a:schemeClr val="bg1">
                        <a:lumMod val="75000"/>
                      </a:schemeClr>
                    </a:solidFill>
                  </a:defRPr>
                </a:pPr>
                <a:r>
                  <a:rPr lang="sv-SE">
                    <a:solidFill>
                      <a:schemeClr val="bg1">
                        <a:lumMod val="75000"/>
                      </a:schemeClr>
                    </a:solidFill>
                  </a:rPr>
                  <a:t>Procent </a:t>
                </a:r>
              </a:p>
            </c:rich>
          </c:tx>
          <c:layout>
            <c:manualLayout>
              <c:xMode val="edge"/>
              <c:yMode val="edge"/>
              <c:x val="0.90551930654058332"/>
              <c:y val="0.92328747379454923"/>
            </c:manualLayout>
          </c:layout>
          <c:overlay val="0"/>
          <c:spPr>
            <a:solidFill>
              <a:srgbClr val="EAECEB"/>
            </a:solidFill>
          </c:spPr>
        </c:title>
        <c:numFmt formatCode="#,##0;#,##0" sourceLinked="0"/>
        <c:majorTickMark val="out"/>
        <c:minorTickMark val="none"/>
        <c:tickLblPos val="nextTo"/>
        <c:spPr>
          <a:ln>
            <a:solidFill>
              <a:schemeClr val="bg1">
                <a:lumMod val="75000"/>
              </a:schemeClr>
            </a:solidFill>
          </a:ln>
        </c:spPr>
        <c:txPr>
          <a:bodyPr/>
          <a:lstStyle/>
          <a:p>
            <a:pPr>
              <a:defRPr>
                <a:solidFill>
                  <a:schemeClr val="bg1">
                    <a:lumMod val="75000"/>
                  </a:schemeClr>
                </a:solidFill>
              </a:defRPr>
            </a:pPr>
            <a:endParaRPr lang="sv-SE"/>
          </a:p>
        </c:txPr>
        <c:crossAx val="54877568"/>
        <c:crosses val="max"/>
        <c:crossBetween val="between"/>
      </c:valAx>
      <c:spPr>
        <a:noFill/>
      </c:spPr>
    </c:plotArea>
    <c:legend>
      <c:legendPos val="t"/>
      <c:overlay val="0"/>
      <c:spPr>
        <a:noFill/>
      </c:spPr>
      <c:txPr>
        <a:bodyPr/>
        <a:lstStyle/>
        <a:p>
          <a:pPr>
            <a:defRPr sz="700" spc="50"/>
          </a:pPr>
          <a:endParaRPr lang="sv-SE"/>
        </a:p>
      </c:txPr>
    </c:legend>
    <c:plotVisOnly val="1"/>
    <c:dispBlanksAs val="zero"/>
    <c:showDLblsOverMax val="1"/>
  </c:chart>
  <c:spPr>
    <a:solidFill>
      <a:srgbClr val="EAECEB"/>
    </a:solid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 </a:t>
            </a:r>
          </a:p>
        </c:rich>
      </c:tx>
      <c:overlay val="0"/>
    </c:title>
    <c:autoTitleDeleted val="0"/>
    <c:plotArea>
      <c:layout>
        <c:manualLayout>
          <c:layoutTarget val="inner"/>
          <c:xMode val="edge"/>
          <c:yMode val="edge"/>
          <c:x val="2.3647711511789179E-2"/>
          <c:y val="2.1996615905245348E-2"/>
          <c:w val="0.95416088765603324"/>
          <c:h val="0.81802043780060485"/>
        </c:manualLayout>
      </c:layout>
      <c:barChart>
        <c:barDir val="col"/>
        <c:grouping val="clustered"/>
        <c:varyColors val="1"/>
        <c:ser>
          <c:idx val="0"/>
          <c:order val="0"/>
          <c:tx>
            <c:strRef>
              <c:f>DataSheet!$C$1</c:f>
              <c:strCache>
                <c:ptCount val="1"/>
                <c:pt idx="0">
                  <c:v>Efterfrågan på nyexaminerade framöver</c:v>
                </c:pt>
              </c:strCache>
            </c:strRef>
          </c:tx>
          <c:spPr>
            <a:solidFill>
              <a:srgbClr val="657B71"/>
            </a:solidFill>
            <a:ln>
              <a:solidFill>
                <a:schemeClr val="accent1"/>
              </a:solidFill>
            </a:ln>
          </c:spPr>
          <c:invertIfNegative val="1"/>
          <c:dPt>
            <c:idx val="0"/>
            <c:invertIfNegative val="0"/>
            <c:bubble3D val="0"/>
            <c:spPr>
              <a:solidFill>
                <a:srgbClr val="657B71"/>
              </a:solidFill>
              <a:ln>
                <a:solidFill>
                  <a:srgbClr val="657B71"/>
                </a:solidFill>
              </a:ln>
            </c:spPr>
            <c:extLst>
              <c:ext xmlns:c16="http://schemas.microsoft.com/office/drawing/2014/chart" uri="{C3380CC4-5D6E-409C-BE32-E72D297353CC}">
                <c16:uniqueId val="{00000001-38DC-47AD-9793-0EF61F3690EB}"/>
              </c:ext>
            </c:extLst>
          </c:dPt>
          <c:dPt>
            <c:idx val="1"/>
            <c:invertIfNegative val="0"/>
            <c:bubble3D val="0"/>
            <c:spPr>
              <a:solidFill>
                <a:srgbClr val="A0ABA6"/>
              </a:solidFill>
              <a:ln>
                <a:solidFill>
                  <a:srgbClr val="A0ABA6"/>
                </a:solidFill>
              </a:ln>
            </c:spPr>
            <c:extLst>
              <c:ext xmlns:c16="http://schemas.microsoft.com/office/drawing/2014/chart" uri="{C3380CC4-5D6E-409C-BE32-E72D297353CC}">
                <c16:uniqueId val="{00000003-38DC-47AD-9793-0EF61F3690EB}"/>
              </c:ext>
            </c:extLst>
          </c:dPt>
          <c:dPt>
            <c:idx val="2"/>
            <c:invertIfNegative val="0"/>
            <c:bubble3D val="0"/>
            <c:spPr>
              <a:solidFill>
                <a:srgbClr val="ADADAD"/>
              </a:solidFill>
              <a:ln>
                <a:solidFill>
                  <a:srgbClr val="ADADAD"/>
                </a:solidFill>
              </a:ln>
            </c:spPr>
            <c:extLst>
              <c:ext xmlns:c16="http://schemas.microsoft.com/office/drawing/2014/chart" uri="{C3380CC4-5D6E-409C-BE32-E72D297353CC}">
                <c16:uniqueId val="{00000005-38DC-47AD-9793-0EF61F3690EB}"/>
              </c:ext>
            </c:extLst>
          </c:dPt>
          <c:dPt>
            <c:idx val="3"/>
            <c:invertIfNegative val="0"/>
            <c:bubble3D val="0"/>
            <c:spPr>
              <a:solidFill>
                <a:srgbClr val="7F7F7F"/>
              </a:solidFill>
              <a:ln>
                <a:solidFill>
                  <a:srgbClr val="7F7F7F"/>
                </a:solidFill>
              </a:ln>
            </c:spPr>
            <c:extLst>
              <c:ext xmlns:c16="http://schemas.microsoft.com/office/drawing/2014/chart" uri="{C3380CC4-5D6E-409C-BE32-E72D297353CC}">
                <c16:uniqueId val="{00000007-38DC-47AD-9793-0EF61F3690EB}"/>
              </c:ext>
            </c:extLst>
          </c:dPt>
          <c:dPt>
            <c:idx val="4"/>
            <c:invertIfNegative val="0"/>
            <c:bubble3D val="0"/>
            <c:spPr>
              <a:solidFill>
                <a:srgbClr val="C7C7C7"/>
              </a:solidFill>
              <a:ln>
                <a:solidFill>
                  <a:srgbClr val="C7C7C7"/>
                </a:solidFill>
              </a:ln>
            </c:spPr>
            <c:extLst>
              <c:ext xmlns:c16="http://schemas.microsoft.com/office/drawing/2014/chart" uri="{C3380CC4-5D6E-409C-BE32-E72D297353CC}">
                <c16:uniqueId val="{00000009-38DC-47AD-9793-0EF61F3690EB}"/>
              </c:ext>
            </c:extLst>
          </c:dPt>
          <c:dLbls>
            <c:numFmt formatCode="#,##0;#,##0" sourceLinked="0"/>
            <c:spPr>
              <a:noFill/>
              <a:ln>
                <a:noFill/>
              </a:ln>
              <a:effectLst/>
            </c:spPr>
            <c:txPr>
              <a:bodyPr tIns="0" bIns="0"/>
              <a:lstStyle/>
              <a:p>
                <a:pPr>
                  <a:defRPr sz="1200" spc="50">
                    <a:solidFill>
                      <a:schemeClr val="tx1">
                        <a:lumMod val="166234"/>
                      </a:schemeClr>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DataSheet!$B$2:$B$6</c:f>
              <c:strCache>
                <c:ptCount val="5"/>
                <c:pt idx="0">
                  <c:v>Öka kraftigt</c:v>
                </c:pt>
                <c:pt idx="1">
                  <c:v>Öka något</c:v>
                </c:pt>
                <c:pt idx="2">
                  <c:v>Vara oförändrad</c:v>
                </c:pt>
                <c:pt idx="3">
                  <c:v>Minska</c:v>
                </c:pt>
                <c:pt idx="4">
                  <c:v>Vet ej</c:v>
                </c:pt>
              </c:strCache>
            </c:strRef>
          </c:cat>
          <c:val>
            <c:numRef>
              <c:f>DataSheet!$C$2:$C$6</c:f>
              <c:numCache>
                <c:formatCode>General</c:formatCode>
                <c:ptCount val="5"/>
                <c:pt idx="0">
                  <c:v>7.2289000000000003</c:v>
                </c:pt>
                <c:pt idx="1">
                  <c:v>43.3735</c:v>
                </c:pt>
                <c:pt idx="2">
                  <c:v>31.325299999999999</c:v>
                </c:pt>
                <c:pt idx="3">
                  <c:v>13.253</c:v>
                </c:pt>
                <c:pt idx="4">
                  <c:v>4.8193000000000001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accent1"/>
                    </a:solidFill>
                  </a:ln>
                </c14:spPr>
              </c14:invertSolidFillFmt>
            </c:ext>
            <c:ext xmlns:c16="http://schemas.microsoft.com/office/drawing/2014/chart" uri="{C3380CC4-5D6E-409C-BE32-E72D297353CC}">
              <c16:uniqueId val="{0000000A-38DC-47AD-9793-0EF61F3690EB}"/>
            </c:ext>
          </c:extLst>
        </c:ser>
        <c:dLbls>
          <c:showLegendKey val="0"/>
          <c:showVal val="0"/>
          <c:showCatName val="0"/>
          <c:showSerName val="0"/>
          <c:showPercent val="0"/>
          <c:showBubbleSize val="0"/>
        </c:dLbls>
        <c:gapWidth val="162"/>
        <c:overlap val="-30"/>
        <c:axId val="54877568"/>
        <c:axId val="46285952"/>
      </c:barChart>
      <c:catAx>
        <c:axId val="54877568"/>
        <c:scaling>
          <c:orientation val="minMax"/>
        </c:scaling>
        <c:delete val="0"/>
        <c:axPos val="b"/>
        <c:numFmt formatCode="General" sourceLinked="0"/>
        <c:majorTickMark val="out"/>
        <c:minorTickMark val="none"/>
        <c:tickLblPos val="low"/>
        <c:spPr>
          <a:noFill/>
          <a:ln w="9525">
            <a:solidFill>
              <a:srgbClr val="7F7F7F">
                <a:alpha val="20000"/>
              </a:srgbClr>
            </a:solidFill>
            <a:round/>
          </a:ln>
        </c:spPr>
        <c:txPr>
          <a:bodyPr/>
          <a:lstStyle/>
          <a:p>
            <a:pPr>
              <a:defRPr sz="1400" spc="50"/>
            </a:pPr>
            <a:endParaRPr lang="sv-SE"/>
          </a:p>
        </c:txPr>
        <c:crossAx val="46285952"/>
        <c:crosses val="autoZero"/>
        <c:auto val="1"/>
        <c:lblAlgn val="ctr"/>
        <c:lblOffset val="100"/>
        <c:noMultiLvlLbl val="0"/>
      </c:catAx>
      <c:valAx>
        <c:axId val="46285952"/>
        <c:scaling>
          <c:orientation val="minMax"/>
          <c:max val="51.153799999999997"/>
          <c:min val="0"/>
        </c:scaling>
        <c:delete val="1"/>
        <c:axPos val="l"/>
        <c:numFmt formatCode="#,##0;#,##0" sourceLinked="0"/>
        <c:majorTickMark val="out"/>
        <c:minorTickMark val="none"/>
        <c:tickLblPos val="nextTo"/>
        <c:crossAx val="54877568"/>
        <c:crosses val="min"/>
        <c:crossBetween val="between"/>
      </c:valAx>
      <c:spPr>
        <a:solidFill>
          <a:schemeClr val="bg1"/>
        </a:solidFill>
      </c:spPr>
    </c:plotArea>
    <c:plotVisOnly val="1"/>
    <c:dispBlanksAs val="zero"/>
    <c:showDLblsOverMax val="1"/>
  </c:chart>
  <c:spPr>
    <a:solidFill>
      <a:schemeClr val="bg1"/>
    </a:solid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Kompetenser!$A$4</c:f>
              <c:strCache>
                <c:ptCount val="1"/>
                <c:pt idx="0">
                  <c:v>Civilingenjör</c:v>
                </c:pt>
              </c:strCache>
            </c:strRef>
          </c:tx>
          <c:spPr>
            <a:solidFill>
              <a:srgbClr val="1C656E"/>
            </a:solidFill>
            <a:ln>
              <a:noFill/>
            </a:ln>
            <a:effectLst/>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27D-483C-A118-7066FA5923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Kompetenser!$C$2:$F$2</c:f>
              <c:strCache>
                <c:ptCount val="4"/>
                <c:pt idx="0">
                  <c:v>Teknikkonsultföretag</c:v>
                </c:pt>
                <c:pt idx="1">
                  <c:v>Industri- och techkonsultföretag</c:v>
                </c:pt>
                <c:pt idx="2">
                  <c:v>Arkitektföretag</c:v>
                </c:pt>
                <c:pt idx="3">
                  <c:v>Övriga (FoU, TIC, Annan)</c:v>
                </c:pt>
              </c:strCache>
              <c:extLst/>
            </c:strRef>
          </c:cat>
          <c:val>
            <c:numRef>
              <c:f>Kompetenser!$C$4:$F$4</c:f>
              <c:numCache>
                <c:formatCode>0.0%</c:formatCode>
                <c:ptCount val="4"/>
                <c:pt idx="0">
                  <c:v>0.24166667</c:v>
                </c:pt>
                <c:pt idx="1">
                  <c:v>0.33636364000000002</c:v>
                </c:pt>
                <c:pt idx="2">
                  <c:v>1.5925929999999998E-2</c:v>
                </c:pt>
                <c:pt idx="3">
                  <c:v>0.24222221999999999</c:v>
                </c:pt>
              </c:numCache>
              <c:extLst/>
            </c:numRef>
          </c:val>
          <c:extLst>
            <c:ext xmlns:c16="http://schemas.microsoft.com/office/drawing/2014/chart" uri="{C3380CC4-5D6E-409C-BE32-E72D297353CC}">
              <c16:uniqueId val="{00000000-3428-42EC-AFA8-5B90B5572EBE}"/>
            </c:ext>
          </c:extLst>
        </c:ser>
        <c:ser>
          <c:idx val="1"/>
          <c:order val="1"/>
          <c:tx>
            <c:strRef>
              <c:f>Kompetenser!$A$5</c:f>
              <c:strCache>
                <c:ptCount val="1"/>
                <c:pt idx="0">
                  <c:v>Övrig ingenjör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Kompetenser!$C$2:$F$2</c:f>
              <c:strCache>
                <c:ptCount val="4"/>
                <c:pt idx="0">
                  <c:v>Teknikkonsultföretag</c:v>
                </c:pt>
                <c:pt idx="1">
                  <c:v>Industri- och techkonsultföretag</c:v>
                </c:pt>
                <c:pt idx="2">
                  <c:v>Arkitektföretag</c:v>
                </c:pt>
                <c:pt idx="3">
                  <c:v>Övriga (FoU, TIC, Annan)</c:v>
                </c:pt>
              </c:strCache>
              <c:extLst/>
            </c:strRef>
          </c:cat>
          <c:val>
            <c:numRef>
              <c:f>Kompetenser!$C$5:$F$5</c:f>
              <c:numCache>
                <c:formatCode>0.0%</c:formatCode>
                <c:ptCount val="4"/>
                <c:pt idx="0">
                  <c:v>0.59166666999999995</c:v>
                </c:pt>
                <c:pt idx="1">
                  <c:v>0.47727272999999998</c:v>
                </c:pt>
                <c:pt idx="2">
                  <c:v>0.12296296</c:v>
                </c:pt>
                <c:pt idx="3">
                  <c:v>0.24444444000000001</c:v>
                </c:pt>
              </c:numCache>
              <c:extLst/>
            </c:numRef>
          </c:val>
          <c:extLst>
            <c:ext xmlns:c16="http://schemas.microsoft.com/office/drawing/2014/chart" uri="{C3380CC4-5D6E-409C-BE32-E72D297353CC}">
              <c16:uniqueId val="{00000001-3428-42EC-AFA8-5B90B5572EBE}"/>
            </c:ext>
          </c:extLst>
        </c:ser>
        <c:ser>
          <c:idx val="2"/>
          <c:order val="2"/>
          <c:tx>
            <c:strRef>
              <c:f>Kompetenser!$A$6</c:f>
              <c:strCache>
                <c:ptCount val="1"/>
                <c:pt idx="0">
                  <c:v>Teknisk doktor/forskare</c:v>
                </c:pt>
              </c:strCache>
            </c:strRef>
          </c:tx>
          <c:spPr>
            <a:solidFill>
              <a:schemeClr val="tx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727D-483C-A118-7066FA5923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Kompetenser!$C$2:$F$2</c:f>
              <c:strCache>
                <c:ptCount val="4"/>
                <c:pt idx="0">
                  <c:v>Teknikkonsultföretag</c:v>
                </c:pt>
                <c:pt idx="1">
                  <c:v>Industri- och techkonsultföretag</c:v>
                </c:pt>
                <c:pt idx="2">
                  <c:v>Arkitektföretag</c:v>
                </c:pt>
                <c:pt idx="3">
                  <c:v>Övriga (FoU, TIC, Annan)</c:v>
                </c:pt>
              </c:strCache>
              <c:extLst/>
            </c:strRef>
          </c:cat>
          <c:val>
            <c:numRef>
              <c:f>Kompetenser!$C$6:$F$6</c:f>
              <c:numCache>
                <c:formatCode>0.0%</c:formatCode>
                <c:ptCount val="4"/>
                <c:pt idx="0">
                  <c:v>2.375E-2</c:v>
                </c:pt>
                <c:pt idx="1">
                  <c:v>3.8636360000000002E-2</c:v>
                </c:pt>
                <c:pt idx="2">
                  <c:v>3.7037000000000002E-4</c:v>
                </c:pt>
                <c:pt idx="3">
                  <c:v>4.2222220000000005E-2</c:v>
                </c:pt>
              </c:numCache>
              <c:extLst/>
            </c:numRef>
          </c:val>
          <c:extLst>
            <c:ext xmlns:c16="http://schemas.microsoft.com/office/drawing/2014/chart" uri="{C3380CC4-5D6E-409C-BE32-E72D297353CC}">
              <c16:uniqueId val="{00000002-3428-42EC-AFA8-5B90B5572EBE}"/>
            </c:ext>
          </c:extLst>
        </c:ser>
        <c:ser>
          <c:idx val="3"/>
          <c:order val="3"/>
          <c:tx>
            <c:strRef>
              <c:f>Kompetenser!$A$7</c:f>
              <c:strCache>
                <c:ptCount val="1"/>
                <c:pt idx="0">
                  <c:v>Arkitekt</c:v>
                </c:pt>
              </c:strCache>
            </c:strRef>
          </c:tx>
          <c:spPr>
            <a:solidFill>
              <a:srgbClr val="00759E"/>
            </a:solidFill>
            <a:ln>
              <a:noFill/>
            </a:ln>
            <a:effectLst/>
          </c:spPr>
          <c:invertIfNegative val="0"/>
          <c:dLbls>
            <c:dLbl>
              <c:idx val="0"/>
              <c:layout>
                <c:manualLayout>
                  <c:x val="0"/>
                  <c:y val="6.577284323892411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27D-483C-A118-7066FA59233A}"/>
                </c:ext>
              </c:extLst>
            </c:dLbl>
            <c:dLbl>
              <c:idx val="1"/>
              <c:delete val="1"/>
              <c:extLst>
                <c:ext xmlns:c15="http://schemas.microsoft.com/office/drawing/2012/chart" uri="{CE6537A1-D6FC-4f65-9D91-7224C49458BB}"/>
                <c:ext xmlns:c16="http://schemas.microsoft.com/office/drawing/2014/chart" uri="{C3380CC4-5D6E-409C-BE32-E72D297353CC}">
                  <c16:uniqueId val="{00000013-727D-483C-A118-7066FA59233A}"/>
                </c:ext>
              </c:extLst>
            </c:dLbl>
            <c:dLbl>
              <c:idx val="3"/>
              <c:delete val="1"/>
              <c:extLst>
                <c:ext xmlns:c15="http://schemas.microsoft.com/office/drawing/2012/chart" uri="{CE6537A1-D6FC-4f65-9D91-7224C49458BB}"/>
                <c:ext xmlns:c16="http://schemas.microsoft.com/office/drawing/2014/chart" uri="{C3380CC4-5D6E-409C-BE32-E72D297353CC}">
                  <c16:uniqueId val="{00000003-727D-483C-A118-7066FA5923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Kompetenser!$C$2:$F$2</c:f>
              <c:strCache>
                <c:ptCount val="4"/>
                <c:pt idx="0">
                  <c:v>Teknikkonsultföretag</c:v>
                </c:pt>
                <c:pt idx="1">
                  <c:v>Industri- och techkonsultföretag</c:v>
                </c:pt>
                <c:pt idx="2">
                  <c:v>Arkitektföretag</c:v>
                </c:pt>
                <c:pt idx="3">
                  <c:v>Övriga (FoU, TIC, Annan)</c:v>
                </c:pt>
              </c:strCache>
              <c:extLst/>
            </c:strRef>
          </c:cat>
          <c:val>
            <c:numRef>
              <c:f>Kompetenser!$C$7:$F$7</c:f>
              <c:numCache>
                <c:formatCode>0.0%</c:formatCode>
                <c:ptCount val="4"/>
                <c:pt idx="0">
                  <c:v>6.6666700000000004E-3</c:v>
                </c:pt>
                <c:pt idx="1">
                  <c:v>0</c:v>
                </c:pt>
                <c:pt idx="2">
                  <c:v>0.74185185000000009</c:v>
                </c:pt>
                <c:pt idx="3">
                  <c:v>0</c:v>
                </c:pt>
              </c:numCache>
              <c:extLst/>
            </c:numRef>
          </c:val>
          <c:extLst>
            <c:ext xmlns:c16="http://schemas.microsoft.com/office/drawing/2014/chart" uri="{C3380CC4-5D6E-409C-BE32-E72D297353CC}">
              <c16:uniqueId val="{00000003-3428-42EC-AFA8-5B90B5572EBE}"/>
            </c:ext>
          </c:extLst>
        </c:ser>
        <c:ser>
          <c:idx val="4"/>
          <c:order val="4"/>
          <c:tx>
            <c:strRef>
              <c:f>Kompetenser!$A$8</c:f>
              <c:strCache>
                <c:ptCount val="1"/>
                <c:pt idx="0">
                  <c:v>Dataanalytiker</c:v>
                </c:pt>
              </c:strCache>
            </c:strRef>
          </c:tx>
          <c:spPr>
            <a:solidFill>
              <a:schemeClr val="accent5"/>
            </a:solidFill>
            <a:ln>
              <a:noFill/>
            </a:ln>
            <a:effectLst/>
          </c:spPr>
          <c:invertIfNegative val="0"/>
          <c:dLbls>
            <c:dLbl>
              <c:idx val="3"/>
              <c:layout>
                <c:manualLayout>
                  <c:x val="0"/>
                  <c:y val="6.264080308468962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7D-483C-A118-7066FA5923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Kompetenser!$C$2:$F$2</c:f>
              <c:strCache>
                <c:ptCount val="4"/>
                <c:pt idx="0">
                  <c:v>Teknikkonsultföretag</c:v>
                </c:pt>
                <c:pt idx="1">
                  <c:v>Industri- och techkonsultföretag</c:v>
                </c:pt>
                <c:pt idx="2">
                  <c:v>Arkitektföretag</c:v>
                </c:pt>
                <c:pt idx="3">
                  <c:v>Övriga (FoU, TIC, Annan)</c:v>
                </c:pt>
              </c:strCache>
              <c:extLst/>
            </c:strRef>
          </c:cat>
          <c:val>
            <c:numRef>
              <c:f>Kompetenser!$C$8:$F$8</c:f>
              <c:numCache>
                <c:formatCode>0.0%</c:formatCode>
                <c:ptCount val="4"/>
                <c:pt idx="0">
                  <c:v>1.04167E-3</c:v>
                </c:pt>
                <c:pt idx="1">
                  <c:v>0</c:v>
                </c:pt>
                <c:pt idx="2">
                  <c:v>0</c:v>
                </c:pt>
                <c:pt idx="3">
                  <c:v>1.8888890000000002E-2</c:v>
                </c:pt>
              </c:numCache>
              <c:extLst/>
            </c:numRef>
          </c:val>
          <c:extLst>
            <c:ext xmlns:c16="http://schemas.microsoft.com/office/drawing/2014/chart" uri="{C3380CC4-5D6E-409C-BE32-E72D297353CC}">
              <c16:uniqueId val="{00000004-3428-42EC-AFA8-5B90B5572EBE}"/>
            </c:ext>
          </c:extLst>
        </c:ser>
        <c:ser>
          <c:idx val="5"/>
          <c:order val="5"/>
          <c:tx>
            <c:strRef>
              <c:f>Kompetenser!$A$9</c:f>
              <c:strCache>
                <c:ptCount val="1"/>
                <c:pt idx="0">
                  <c:v>IT-tekniker</c:v>
                </c:pt>
              </c:strCache>
            </c:strRef>
          </c:tx>
          <c:spPr>
            <a:solidFill>
              <a:schemeClr val="accent6"/>
            </a:solidFill>
            <a:ln>
              <a:noFill/>
            </a:ln>
            <a:effectLst/>
          </c:spPr>
          <c:invertIfNegative val="0"/>
          <c:dLbls>
            <c:dLbl>
              <c:idx val="3"/>
              <c:layout>
                <c:manualLayout>
                  <c:x val="4.4052863436122268E-3"/>
                  <c:y val="-5.95087629304551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7D-483C-A118-7066FA5923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Kompetenser!$C$2:$F$2</c:f>
              <c:strCache>
                <c:ptCount val="4"/>
                <c:pt idx="0">
                  <c:v>Teknikkonsultföretag</c:v>
                </c:pt>
                <c:pt idx="1">
                  <c:v>Industri- och techkonsultföretag</c:v>
                </c:pt>
                <c:pt idx="2">
                  <c:v>Arkitektföretag</c:v>
                </c:pt>
                <c:pt idx="3">
                  <c:v>Övriga (FoU, TIC, Annan)</c:v>
                </c:pt>
              </c:strCache>
              <c:extLst/>
            </c:strRef>
          </c:cat>
          <c:val>
            <c:numRef>
              <c:f>Kompetenser!$C$9:$F$9</c:f>
              <c:numCache>
                <c:formatCode>0.0%</c:formatCode>
                <c:ptCount val="4"/>
                <c:pt idx="0">
                  <c:v>6.2500000000000001E-4</c:v>
                </c:pt>
                <c:pt idx="1">
                  <c:v>1.3636400000000002E-3</c:v>
                </c:pt>
                <c:pt idx="2">
                  <c:v>3.3333299999999998E-3</c:v>
                </c:pt>
                <c:pt idx="3">
                  <c:v>5.5555600000000002E-3</c:v>
                </c:pt>
              </c:numCache>
              <c:extLst/>
            </c:numRef>
          </c:val>
          <c:extLst>
            <c:ext xmlns:c16="http://schemas.microsoft.com/office/drawing/2014/chart" uri="{C3380CC4-5D6E-409C-BE32-E72D297353CC}">
              <c16:uniqueId val="{00000005-3428-42EC-AFA8-5B90B5572EBE}"/>
            </c:ext>
          </c:extLst>
        </c:ser>
        <c:ser>
          <c:idx val="6"/>
          <c:order val="6"/>
          <c:tx>
            <c:strRef>
              <c:f>Kompetenser!$A$10</c:f>
              <c:strCache>
                <c:ptCount val="1"/>
                <c:pt idx="0">
                  <c:v>Ekonom</c:v>
                </c:pt>
              </c:strCache>
            </c:strRef>
          </c:tx>
          <c:spPr>
            <a:pattFill prst="dkUpDiag">
              <a:fgClr>
                <a:srgbClr val="EDEDED"/>
              </a:fgClr>
              <a:bgClr>
                <a:srgbClr val="CDA197"/>
              </a:bgClr>
            </a:pattFill>
            <a:ln>
              <a:noFill/>
            </a:ln>
            <a:effectLst/>
          </c:spPr>
          <c:invertIfNegative val="0"/>
          <c:dLbls>
            <c:dLbl>
              <c:idx val="1"/>
              <c:layout>
                <c:manualLayout>
                  <c:x val="2.936857562408331E-3"/>
                  <c:y val="7.20379100167330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7D-483C-A118-7066FA5923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Kompetenser!$C$2:$F$2</c:f>
              <c:strCache>
                <c:ptCount val="4"/>
                <c:pt idx="0">
                  <c:v>Teknikkonsultföretag</c:v>
                </c:pt>
                <c:pt idx="1">
                  <c:v>Industri- och techkonsultföretag</c:v>
                </c:pt>
                <c:pt idx="2">
                  <c:v>Arkitektföretag</c:v>
                </c:pt>
                <c:pt idx="3">
                  <c:v>Övriga (FoU, TIC, Annan)</c:v>
                </c:pt>
              </c:strCache>
              <c:extLst/>
            </c:strRef>
          </c:cat>
          <c:val>
            <c:numRef>
              <c:f>Kompetenser!$C$10:$F$10</c:f>
              <c:numCache>
                <c:formatCode>0.0%</c:formatCode>
                <c:ptCount val="4"/>
                <c:pt idx="0">
                  <c:v>2.770833E-2</c:v>
                </c:pt>
                <c:pt idx="1">
                  <c:v>1.4090910000000002E-2</c:v>
                </c:pt>
                <c:pt idx="2">
                  <c:v>3.0370370000000001E-2</c:v>
                </c:pt>
                <c:pt idx="3">
                  <c:v>8.3333329999999997E-2</c:v>
                </c:pt>
              </c:numCache>
              <c:extLst/>
            </c:numRef>
          </c:val>
          <c:extLst>
            <c:ext xmlns:c16="http://schemas.microsoft.com/office/drawing/2014/chart" uri="{C3380CC4-5D6E-409C-BE32-E72D297353CC}">
              <c16:uniqueId val="{00000006-3428-42EC-AFA8-5B90B5572EBE}"/>
            </c:ext>
          </c:extLst>
        </c:ser>
        <c:ser>
          <c:idx val="7"/>
          <c:order val="7"/>
          <c:tx>
            <c:strRef>
              <c:f>Kompetenser!$A$11</c:f>
              <c:strCache>
                <c:ptCount val="1"/>
                <c:pt idx="0">
                  <c:v>Jurist</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727D-483C-A118-7066FA59233A}"/>
                </c:ext>
              </c:extLst>
            </c:dLbl>
            <c:dLbl>
              <c:idx val="1"/>
              <c:delete val="1"/>
              <c:extLst>
                <c:ext xmlns:c15="http://schemas.microsoft.com/office/drawing/2012/chart" uri="{CE6537A1-D6FC-4f65-9D91-7224C49458BB}"/>
                <c:ext xmlns:c16="http://schemas.microsoft.com/office/drawing/2014/chart" uri="{C3380CC4-5D6E-409C-BE32-E72D297353CC}">
                  <c16:uniqueId val="{0000000D-727D-483C-A118-7066FA59233A}"/>
                </c:ext>
              </c:extLst>
            </c:dLbl>
            <c:dLbl>
              <c:idx val="2"/>
              <c:delete val="1"/>
              <c:extLst>
                <c:ext xmlns:c15="http://schemas.microsoft.com/office/drawing/2012/chart" uri="{CE6537A1-D6FC-4f65-9D91-7224C49458BB}"/>
                <c:ext xmlns:c16="http://schemas.microsoft.com/office/drawing/2014/chart" uri="{C3380CC4-5D6E-409C-BE32-E72D297353CC}">
                  <c16:uniqueId val="{0000000C-727D-483C-A118-7066FA59233A}"/>
                </c:ext>
              </c:extLst>
            </c:dLbl>
            <c:dLbl>
              <c:idx val="3"/>
              <c:layout>
                <c:manualLayout>
                  <c:x val="-1.4684287812042193E-3"/>
                  <c:y val="-5.95087629304551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7D-483C-A118-7066FA5923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Kompetenser!$C$2:$F$2</c:f>
              <c:strCache>
                <c:ptCount val="4"/>
                <c:pt idx="0">
                  <c:v>Teknikkonsultföretag</c:v>
                </c:pt>
                <c:pt idx="1">
                  <c:v>Industri- och techkonsultföretag</c:v>
                </c:pt>
                <c:pt idx="2">
                  <c:v>Arkitektföretag</c:v>
                </c:pt>
                <c:pt idx="3">
                  <c:v>Övriga (FoU, TIC, Annan)</c:v>
                </c:pt>
              </c:strCache>
              <c:extLst/>
            </c:strRef>
          </c:cat>
          <c:val>
            <c:numRef>
              <c:f>Kompetenser!$C$11:$F$11</c:f>
              <c:numCache>
                <c:formatCode>0.0%</c:formatCode>
                <c:ptCount val="4"/>
                <c:pt idx="0">
                  <c:v>6.2500000000000001E-4</c:v>
                </c:pt>
                <c:pt idx="1">
                  <c:v>0</c:v>
                </c:pt>
                <c:pt idx="2">
                  <c:v>1.8518499999999999E-3</c:v>
                </c:pt>
                <c:pt idx="3">
                  <c:v>5.5555600000000002E-3</c:v>
                </c:pt>
              </c:numCache>
              <c:extLst/>
            </c:numRef>
          </c:val>
          <c:extLst>
            <c:ext xmlns:c16="http://schemas.microsoft.com/office/drawing/2014/chart" uri="{C3380CC4-5D6E-409C-BE32-E72D297353CC}">
              <c16:uniqueId val="{00000007-3428-42EC-AFA8-5B90B5572EBE}"/>
            </c:ext>
          </c:extLst>
        </c:ser>
        <c:ser>
          <c:idx val="8"/>
          <c:order val="8"/>
          <c:tx>
            <c:strRef>
              <c:f>Kompetenser!$A$12</c:f>
              <c:strCache>
                <c:ptCount val="1"/>
                <c:pt idx="0">
                  <c:v>Teknisk assistent</c:v>
                </c:pt>
              </c:strCache>
            </c:strRef>
          </c:tx>
          <c:spPr>
            <a:pattFill prst="dkUpDiag">
              <a:fgClr>
                <a:srgbClr val="EDEDED"/>
              </a:fgClr>
              <a:bgClr>
                <a:srgbClr val="2FAABB"/>
              </a:bgClr>
            </a:pattFill>
            <a:ln>
              <a:no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27D-483C-A118-7066FA5923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Kompetenser!$C$2:$F$2</c:f>
              <c:strCache>
                <c:ptCount val="4"/>
                <c:pt idx="0">
                  <c:v>Teknikkonsultföretag</c:v>
                </c:pt>
                <c:pt idx="1">
                  <c:v>Industri- och techkonsultföretag</c:v>
                </c:pt>
                <c:pt idx="2">
                  <c:v>Arkitektföretag</c:v>
                </c:pt>
                <c:pt idx="3">
                  <c:v>Övriga (FoU, TIC, Annan)</c:v>
                </c:pt>
              </c:strCache>
              <c:extLst/>
            </c:strRef>
          </c:cat>
          <c:val>
            <c:numRef>
              <c:f>Kompetenser!$C$12:$F$12</c:f>
              <c:numCache>
                <c:formatCode>0.0%</c:formatCode>
                <c:ptCount val="4"/>
                <c:pt idx="0">
                  <c:v>0</c:v>
                </c:pt>
                <c:pt idx="1">
                  <c:v>4.5455000000000002E-4</c:v>
                </c:pt>
                <c:pt idx="2">
                  <c:v>0</c:v>
                </c:pt>
                <c:pt idx="3">
                  <c:v>8.8888890000000012E-2</c:v>
                </c:pt>
              </c:numCache>
              <c:extLst/>
            </c:numRef>
          </c:val>
          <c:extLst>
            <c:ext xmlns:c16="http://schemas.microsoft.com/office/drawing/2014/chart" uri="{C3380CC4-5D6E-409C-BE32-E72D297353CC}">
              <c16:uniqueId val="{00000008-3428-42EC-AFA8-5B90B5572EBE}"/>
            </c:ext>
          </c:extLst>
        </c:ser>
        <c:ser>
          <c:idx val="9"/>
          <c:order val="9"/>
          <c:tx>
            <c:strRef>
              <c:f>Kompetenser!$A$13</c:f>
              <c:strCache>
                <c:ptCount val="1"/>
                <c:pt idx="0">
                  <c:v>Administrativ personal</c:v>
                </c:pt>
              </c:strCache>
            </c:strRef>
          </c:tx>
          <c:spPr>
            <a:pattFill prst="narVert">
              <a:fgClr>
                <a:srgbClr val="EDEDED"/>
              </a:fgClr>
              <a:bgClr>
                <a:schemeClr val="accent6"/>
              </a:bgClr>
            </a:pattFill>
            <a:ln>
              <a:noFill/>
            </a:ln>
            <a:effectLst/>
          </c:spPr>
          <c:invertIfNegative val="0"/>
          <c:dLbls>
            <c:dLbl>
              <c:idx val="2"/>
              <c:layout>
                <c:manualLayout>
                  <c:x val="-1.0768353331893562E-16"/>
                  <c:y val="6.26408030846896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7D-483C-A118-7066FA5923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Kompetenser!$C$2:$F$2</c:f>
              <c:strCache>
                <c:ptCount val="4"/>
                <c:pt idx="0">
                  <c:v>Teknikkonsultföretag</c:v>
                </c:pt>
                <c:pt idx="1">
                  <c:v>Industri- och techkonsultföretag</c:v>
                </c:pt>
                <c:pt idx="2">
                  <c:v>Arkitektföretag</c:v>
                </c:pt>
                <c:pt idx="3">
                  <c:v>Övriga (FoU, TIC, Annan)</c:v>
                </c:pt>
              </c:strCache>
              <c:extLst/>
            </c:strRef>
          </c:cat>
          <c:val>
            <c:numRef>
              <c:f>Kompetenser!$C$13:$F$13</c:f>
              <c:numCache>
                <c:formatCode>0.0%</c:formatCode>
                <c:ptCount val="4"/>
                <c:pt idx="0">
                  <c:v>2.2708330000000002E-2</c:v>
                </c:pt>
                <c:pt idx="1">
                  <c:v>4.818182E-2</c:v>
                </c:pt>
                <c:pt idx="2">
                  <c:v>0.02</c:v>
                </c:pt>
                <c:pt idx="3">
                  <c:v>0.22333333</c:v>
                </c:pt>
              </c:numCache>
              <c:extLst/>
            </c:numRef>
          </c:val>
          <c:extLst>
            <c:ext xmlns:c16="http://schemas.microsoft.com/office/drawing/2014/chart" uri="{C3380CC4-5D6E-409C-BE32-E72D297353CC}">
              <c16:uniqueId val="{00000009-3428-42EC-AFA8-5B90B5572EBE}"/>
            </c:ext>
          </c:extLst>
        </c:ser>
        <c:ser>
          <c:idx val="10"/>
          <c:order val="10"/>
          <c:tx>
            <c:strRef>
              <c:f>Kompetenser!$A$14</c:f>
              <c:strCache>
                <c:ptCount val="1"/>
                <c:pt idx="0">
                  <c:v>Annan</c:v>
                </c:pt>
              </c:strCache>
            </c:strRef>
          </c:tx>
          <c:spPr>
            <a:pattFill prst="pct10">
              <a:fgClr>
                <a:srgbClr val="EDEDED"/>
              </a:fgClr>
              <a:bgClr>
                <a:srgbClr val="88AAA0"/>
              </a:bgClr>
            </a:patt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Kompetenser!$C$2:$F$2</c:f>
              <c:strCache>
                <c:ptCount val="4"/>
                <c:pt idx="0">
                  <c:v>Teknikkonsultföretag</c:v>
                </c:pt>
                <c:pt idx="1">
                  <c:v>Industri- och techkonsultföretag</c:v>
                </c:pt>
                <c:pt idx="2">
                  <c:v>Arkitektföretag</c:v>
                </c:pt>
                <c:pt idx="3">
                  <c:v>Övriga (FoU, TIC, Annan)</c:v>
                </c:pt>
              </c:strCache>
              <c:extLst/>
            </c:strRef>
          </c:cat>
          <c:val>
            <c:numRef>
              <c:f>Kompetenser!$C$14:$F$14</c:f>
              <c:numCache>
                <c:formatCode>0.0%</c:formatCode>
                <c:ptCount val="4"/>
                <c:pt idx="0">
                  <c:v>8.3541669999999998E-2</c:v>
                </c:pt>
                <c:pt idx="1">
                  <c:v>3.8181820000000005E-2</c:v>
                </c:pt>
                <c:pt idx="2">
                  <c:v>2.6296300000000002E-2</c:v>
                </c:pt>
                <c:pt idx="3">
                  <c:v>4.5555560000000002E-2</c:v>
                </c:pt>
              </c:numCache>
              <c:extLst/>
            </c:numRef>
          </c:val>
          <c:extLst>
            <c:ext xmlns:c16="http://schemas.microsoft.com/office/drawing/2014/chart" uri="{C3380CC4-5D6E-409C-BE32-E72D297353CC}">
              <c16:uniqueId val="{0000000A-3428-42EC-AFA8-5B90B5572EBE}"/>
            </c:ext>
          </c:extLst>
        </c:ser>
        <c:ser>
          <c:idx val="11"/>
          <c:order val="11"/>
          <c:tx>
            <c:strRef>
              <c:f>Kompetenser!$A$15</c:f>
              <c:strCache>
                <c:ptCount val="1"/>
                <c:pt idx="0">
                  <c:v>Vet ej</c:v>
                </c:pt>
              </c:strCache>
            </c:strRef>
          </c:tx>
          <c:spPr>
            <a:pattFill prst="pct70">
              <a:fgClr>
                <a:srgbClr val="EDEDED"/>
              </a:fgClr>
              <a:bgClr>
                <a:schemeClr val="tx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727D-483C-A118-7066FA59233A}"/>
                </c:ext>
              </c:extLst>
            </c:dLbl>
            <c:dLbl>
              <c:idx val="3"/>
              <c:delete val="1"/>
              <c:extLst>
                <c:ext xmlns:c15="http://schemas.microsoft.com/office/drawing/2012/chart" uri="{CE6537A1-D6FC-4f65-9D91-7224C49458BB}"/>
                <c:ext xmlns:c16="http://schemas.microsoft.com/office/drawing/2014/chart" uri="{C3380CC4-5D6E-409C-BE32-E72D297353CC}">
                  <c16:uniqueId val="{00000005-727D-483C-A118-7066FA5923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Kompetenser!$C$2:$F$2</c:f>
              <c:strCache>
                <c:ptCount val="4"/>
                <c:pt idx="0">
                  <c:v>Teknikkonsultföretag</c:v>
                </c:pt>
                <c:pt idx="1">
                  <c:v>Industri- och techkonsultföretag</c:v>
                </c:pt>
                <c:pt idx="2">
                  <c:v>Arkitektföretag</c:v>
                </c:pt>
                <c:pt idx="3">
                  <c:v>Övriga (FoU, TIC, Annan)</c:v>
                </c:pt>
              </c:strCache>
              <c:extLst/>
            </c:strRef>
          </c:cat>
          <c:val>
            <c:numRef>
              <c:f>Kompetenser!$C$15:$F$15</c:f>
              <c:numCache>
                <c:formatCode>0.0%</c:formatCode>
                <c:ptCount val="4"/>
                <c:pt idx="0">
                  <c:v>0</c:v>
                </c:pt>
                <c:pt idx="1">
                  <c:v>4.5454549999999996E-2</c:v>
                </c:pt>
                <c:pt idx="2">
                  <c:v>3.703704E-2</c:v>
                </c:pt>
                <c:pt idx="3">
                  <c:v>0</c:v>
                </c:pt>
              </c:numCache>
              <c:extLst/>
            </c:numRef>
          </c:val>
          <c:extLst>
            <c:ext xmlns:c16="http://schemas.microsoft.com/office/drawing/2014/chart" uri="{C3380CC4-5D6E-409C-BE32-E72D297353CC}">
              <c16:uniqueId val="{0000000B-3428-42EC-AFA8-5B90B5572EBE}"/>
            </c:ext>
          </c:extLst>
        </c:ser>
        <c:dLbls>
          <c:dLblPos val="ctr"/>
          <c:showLegendKey val="0"/>
          <c:showVal val="1"/>
          <c:showCatName val="0"/>
          <c:showSerName val="0"/>
          <c:showPercent val="0"/>
          <c:showBubbleSize val="0"/>
        </c:dLbls>
        <c:gapWidth val="150"/>
        <c:overlap val="100"/>
        <c:axId val="1918462927"/>
        <c:axId val="1918471087"/>
      </c:barChart>
      <c:catAx>
        <c:axId val="19184629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crossAx val="1918471087"/>
        <c:crosses val="autoZero"/>
        <c:auto val="1"/>
        <c:lblAlgn val="ctr"/>
        <c:lblOffset val="100"/>
        <c:noMultiLvlLbl val="0"/>
      </c:catAx>
      <c:valAx>
        <c:axId val="1918471087"/>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18462927"/>
        <c:crosses val="autoZero"/>
        <c:crossBetween val="between"/>
      </c:valAx>
      <c:spPr>
        <a:noFill/>
        <a:ln>
          <a:noFill/>
        </a:ln>
        <a:effectLst/>
      </c:spPr>
    </c:plotArea>
    <c:legend>
      <c:legendPos val="b"/>
      <c:layout>
        <c:manualLayout>
          <c:xMode val="edge"/>
          <c:yMode val="edge"/>
          <c:x val="0.19876513233202678"/>
          <c:y val="0.83604213703785457"/>
          <c:w val="0.78161804664284806"/>
          <c:h val="0.145165622036738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sv-SE"/>
        </a:p>
      </c:txPr>
    </c:title>
    <c:autoTitleDeleted val="0"/>
    <c:plotArea>
      <c:layout/>
      <c:ofPieChart>
        <c:ofPieType val="pie"/>
        <c:varyColors val="1"/>
        <c:ser>
          <c:idx val="0"/>
          <c:order val="0"/>
          <c:tx>
            <c:strRef>
              <c:f>Blad1!$A$5</c:f>
              <c:strCache>
                <c:ptCount val="1"/>
                <c:pt idx="0">
                  <c:v>Norden</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962-4943-85C5-3A7F51749EFE}"/>
              </c:ext>
            </c:extLst>
          </c:dPt>
          <c:dPt>
            <c:idx val="1"/>
            <c:bubble3D val="0"/>
            <c:spPr>
              <a:solidFill>
                <a:srgbClr val="C00000"/>
              </a:solidFill>
              <a:ln w="19050">
                <a:noFill/>
              </a:ln>
              <a:effectLst/>
            </c:spPr>
            <c:extLst>
              <c:ext xmlns:c16="http://schemas.microsoft.com/office/drawing/2014/chart" uri="{C3380CC4-5D6E-409C-BE32-E72D297353CC}">
                <c16:uniqueId val="{00000003-2962-4943-85C5-3A7F51749EFE}"/>
              </c:ext>
            </c:extLst>
          </c:dPt>
          <c:dPt>
            <c:idx val="2"/>
            <c:bubble3D val="0"/>
            <c:spPr>
              <a:solidFill>
                <a:schemeClr val="accent3"/>
              </a:solidFill>
              <a:ln w="19050">
                <a:noFill/>
              </a:ln>
              <a:effectLst/>
            </c:spPr>
            <c:extLst>
              <c:ext xmlns:c16="http://schemas.microsoft.com/office/drawing/2014/chart" uri="{C3380CC4-5D6E-409C-BE32-E72D297353CC}">
                <c16:uniqueId val="{00000005-2962-4943-85C5-3A7F51749EFE}"/>
              </c:ext>
            </c:extLst>
          </c:dPt>
          <c:dPt>
            <c:idx val="3"/>
            <c:bubble3D val="0"/>
            <c:spPr>
              <a:solidFill>
                <a:srgbClr val="44578C"/>
              </a:solidFill>
              <a:ln w="19050">
                <a:noFill/>
              </a:ln>
              <a:effectLst/>
            </c:spPr>
            <c:extLst>
              <c:ext xmlns:c16="http://schemas.microsoft.com/office/drawing/2014/chart" uri="{C3380CC4-5D6E-409C-BE32-E72D297353CC}">
                <c16:uniqueId val="{00000007-2962-4943-85C5-3A7F51749EFE}"/>
              </c:ext>
            </c:extLst>
          </c:dPt>
          <c:dPt>
            <c:idx val="4"/>
            <c:bubble3D val="0"/>
            <c:spPr>
              <a:solidFill>
                <a:schemeClr val="accent5"/>
              </a:solidFill>
              <a:ln w="19050">
                <a:noFill/>
              </a:ln>
              <a:effectLst/>
            </c:spPr>
            <c:extLst>
              <c:ext xmlns:c16="http://schemas.microsoft.com/office/drawing/2014/chart" uri="{C3380CC4-5D6E-409C-BE32-E72D297353CC}">
                <c16:uniqueId val="{00000009-2962-4943-85C5-3A7F51749EFE}"/>
              </c:ext>
            </c:extLst>
          </c:dPt>
          <c:dLbls>
            <c:dLbl>
              <c:idx val="4"/>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962-4943-85C5-3A7F51749E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Blad1!$J$5:$J$8</c:f>
              <c:strCache>
                <c:ptCount val="4"/>
                <c:pt idx="0">
                  <c:v>Inte försökt</c:v>
                </c:pt>
                <c:pt idx="1">
                  <c:v>Försökt utan framgång</c:v>
                </c:pt>
                <c:pt idx="2">
                  <c:v>Försökt med viss framgång</c:v>
                </c:pt>
                <c:pt idx="3">
                  <c:v>Försökt med god framgång</c:v>
                </c:pt>
              </c:strCache>
            </c:strRef>
          </c:cat>
          <c:val>
            <c:numRef>
              <c:f>Blad1!$K$5:$K$8</c:f>
              <c:numCache>
                <c:formatCode>General</c:formatCode>
                <c:ptCount val="4"/>
                <c:pt idx="0" formatCode="0%">
                  <c:v>0.91093999999999997</c:v>
                </c:pt>
                <c:pt idx="2" formatCode="0%">
                  <c:v>4.7169999999999997E-2</c:v>
                </c:pt>
                <c:pt idx="3" formatCode="0%">
                  <c:v>3.7735999999999999E-2</c:v>
                </c:pt>
              </c:numCache>
            </c:numRef>
          </c:val>
          <c:extLst>
            <c:ext xmlns:c16="http://schemas.microsoft.com/office/drawing/2014/chart" uri="{C3380CC4-5D6E-409C-BE32-E72D297353CC}">
              <c16:uniqueId val="{0000000A-2962-4943-85C5-3A7F51749EFE}"/>
            </c:ext>
          </c:extLst>
        </c:ser>
        <c:dLbls>
          <c:dLblPos val="bestFit"/>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9.0081802274715669E-2"/>
          <c:y val="0.79444881889763797"/>
          <c:w val="0.45594750656167982"/>
          <c:h val="0.205551181102362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0.15138888888888888"/>
          <c:y val="0.18730460775736363"/>
          <c:w val="0.70277777777777772"/>
          <c:h val="0.57703448527267431"/>
        </c:manualLayout>
      </c:layout>
      <c:ofPieChart>
        <c:ofPieType val="pie"/>
        <c:varyColors val="1"/>
        <c:ser>
          <c:idx val="0"/>
          <c:order val="0"/>
          <c:tx>
            <c:strRef>
              <c:f>Blad1!$A$11</c:f>
              <c:strCache>
                <c:ptCount val="1"/>
                <c:pt idx="0">
                  <c:v>EU/EES (utanför Norden)</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DDE-4903-8DFC-44C484F08BD3}"/>
              </c:ext>
            </c:extLst>
          </c:dPt>
          <c:dPt>
            <c:idx val="1"/>
            <c:bubble3D val="0"/>
            <c:spPr>
              <a:solidFill>
                <a:srgbClr val="C00000"/>
              </a:solidFill>
              <a:ln w="19050">
                <a:noFill/>
              </a:ln>
              <a:effectLst/>
            </c:spPr>
            <c:extLst>
              <c:ext xmlns:c16="http://schemas.microsoft.com/office/drawing/2014/chart" uri="{C3380CC4-5D6E-409C-BE32-E72D297353CC}">
                <c16:uniqueId val="{00000003-DDDE-4903-8DFC-44C484F08BD3}"/>
              </c:ext>
            </c:extLst>
          </c:dPt>
          <c:dPt>
            <c:idx val="2"/>
            <c:bubble3D val="0"/>
            <c:spPr>
              <a:solidFill>
                <a:schemeClr val="accent3"/>
              </a:solidFill>
              <a:ln w="19050">
                <a:noFill/>
              </a:ln>
              <a:effectLst/>
            </c:spPr>
            <c:extLst>
              <c:ext xmlns:c16="http://schemas.microsoft.com/office/drawing/2014/chart" uri="{C3380CC4-5D6E-409C-BE32-E72D297353CC}">
                <c16:uniqueId val="{00000005-DDDE-4903-8DFC-44C484F08BD3}"/>
              </c:ext>
            </c:extLst>
          </c:dPt>
          <c:dPt>
            <c:idx val="3"/>
            <c:bubble3D val="0"/>
            <c:spPr>
              <a:solidFill>
                <a:srgbClr val="44578C"/>
              </a:solidFill>
              <a:ln w="19050">
                <a:noFill/>
              </a:ln>
              <a:effectLst/>
            </c:spPr>
            <c:extLst>
              <c:ext xmlns:c16="http://schemas.microsoft.com/office/drawing/2014/chart" uri="{C3380CC4-5D6E-409C-BE32-E72D297353CC}">
                <c16:uniqueId val="{00000007-DDDE-4903-8DFC-44C484F08BD3}"/>
              </c:ext>
            </c:extLst>
          </c:dPt>
          <c:dPt>
            <c:idx val="4"/>
            <c:bubble3D val="0"/>
            <c:spPr>
              <a:solidFill>
                <a:schemeClr val="accent5"/>
              </a:solidFill>
              <a:ln w="19050">
                <a:noFill/>
              </a:ln>
              <a:effectLst/>
            </c:spPr>
            <c:extLst>
              <c:ext xmlns:c16="http://schemas.microsoft.com/office/drawing/2014/chart" uri="{C3380CC4-5D6E-409C-BE32-E72D297353CC}">
                <c16:uniqueId val="{00000009-DDDE-4903-8DFC-44C484F08BD3}"/>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dLblPos val="bestFit"/>
              <c:showLegendKey val="0"/>
              <c:showVal val="1"/>
              <c:showCatName val="0"/>
              <c:showSerName val="0"/>
              <c:showPercent val="0"/>
              <c:showBubbleSize val="0"/>
              <c:extLst>
                <c:ext xmlns:c16="http://schemas.microsoft.com/office/drawing/2014/chart" uri="{C3380CC4-5D6E-409C-BE32-E72D297353CC}">
                  <c16:uniqueId val="{00000003-DDDE-4903-8DFC-44C484F08B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Blad1!$A$12:$A$15</c:f>
              <c:strCache>
                <c:ptCount val="4"/>
                <c:pt idx="0">
                  <c:v>Inte försökt</c:v>
                </c:pt>
                <c:pt idx="1">
                  <c:v>Försökt utan framgång</c:v>
                </c:pt>
                <c:pt idx="2">
                  <c:v>Försökt med viss framgång</c:v>
                </c:pt>
                <c:pt idx="3">
                  <c:v>Försökt med god framgång</c:v>
                </c:pt>
              </c:strCache>
            </c:strRef>
          </c:cat>
          <c:val>
            <c:numRef>
              <c:f>Blad1!$B$12:$B$15</c:f>
              <c:numCache>
                <c:formatCode>0%</c:formatCode>
                <c:ptCount val="4"/>
                <c:pt idx="0">
                  <c:v>0.89622599999999997</c:v>
                </c:pt>
                <c:pt idx="1">
                  <c:v>1.8867999999999999E-2</c:v>
                </c:pt>
                <c:pt idx="2">
                  <c:v>5.04E-2</c:v>
                </c:pt>
                <c:pt idx="3">
                  <c:v>2.8302000000000001E-2</c:v>
                </c:pt>
              </c:numCache>
            </c:numRef>
          </c:val>
          <c:extLst>
            <c:ext xmlns:c16="http://schemas.microsoft.com/office/drawing/2014/chart" uri="{C3380CC4-5D6E-409C-BE32-E72D297353CC}">
              <c16:uniqueId val="{0000000A-DDDE-4903-8DFC-44C484F08BD3}"/>
            </c:ext>
          </c:extLst>
        </c:ser>
        <c:dLbls>
          <c:dLblPos val="bestFit"/>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0.15972222222222221"/>
          <c:y val="0.21971201516477107"/>
          <c:w val="0.68611111111111112"/>
          <c:h val="0.56314559638378536"/>
        </c:manualLayout>
      </c:layout>
      <c:ofPieChart>
        <c:ofPieType val="pie"/>
        <c:varyColors val="1"/>
        <c:ser>
          <c:idx val="0"/>
          <c:order val="0"/>
          <c:tx>
            <c:strRef>
              <c:f>Blad1!$A$17</c:f>
              <c:strCache>
                <c:ptCount val="1"/>
                <c:pt idx="0">
                  <c:v>Utanför EU/EES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C57-4BBD-8ED6-106430096AB1}"/>
              </c:ext>
            </c:extLst>
          </c:dPt>
          <c:dPt>
            <c:idx val="1"/>
            <c:bubble3D val="0"/>
            <c:spPr>
              <a:solidFill>
                <a:srgbClr val="C00000"/>
              </a:solidFill>
              <a:ln w="19050">
                <a:noFill/>
              </a:ln>
              <a:effectLst/>
            </c:spPr>
            <c:extLst>
              <c:ext xmlns:c16="http://schemas.microsoft.com/office/drawing/2014/chart" uri="{C3380CC4-5D6E-409C-BE32-E72D297353CC}">
                <c16:uniqueId val="{00000003-6C57-4BBD-8ED6-106430096AB1}"/>
              </c:ext>
            </c:extLst>
          </c:dPt>
          <c:dPt>
            <c:idx val="2"/>
            <c:bubble3D val="0"/>
            <c:spPr>
              <a:solidFill>
                <a:schemeClr val="accent3"/>
              </a:solidFill>
              <a:ln w="19050">
                <a:noFill/>
              </a:ln>
              <a:effectLst/>
            </c:spPr>
            <c:extLst>
              <c:ext xmlns:c16="http://schemas.microsoft.com/office/drawing/2014/chart" uri="{C3380CC4-5D6E-409C-BE32-E72D297353CC}">
                <c16:uniqueId val="{00000005-6C57-4BBD-8ED6-106430096AB1}"/>
              </c:ext>
            </c:extLst>
          </c:dPt>
          <c:dPt>
            <c:idx val="3"/>
            <c:bubble3D val="0"/>
            <c:spPr>
              <a:solidFill>
                <a:srgbClr val="44578C"/>
              </a:solidFill>
              <a:ln w="19050">
                <a:noFill/>
              </a:ln>
              <a:effectLst/>
            </c:spPr>
            <c:extLst>
              <c:ext xmlns:c16="http://schemas.microsoft.com/office/drawing/2014/chart" uri="{C3380CC4-5D6E-409C-BE32-E72D297353CC}">
                <c16:uniqueId val="{00000007-6C57-4BBD-8ED6-106430096AB1}"/>
              </c:ext>
            </c:extLst>
          </c:dPt>
          <c:dPt>
            <c:idx val="4"/>
            <c:bubble3D val="0"/>
            <c:spPr>
              <a:solidFill>
                <a:schemeClr val="accent5"/>
              </a:solidFill>
              <a:ln w="19050">
                <a:noFill/>
              </a:ln>
              <a:effectLst/>
            </c:spPr>
            <c:extLst>
              <c:ext xmlns:c16="http://schemas.microsoft.com/office/drawing/2014/chart" uri="{C3380CC4-5D6E-409C-BE32-E72D297353CC}">
                <c16:uniqueId val="{00000009-6C57-4BBD-8ED6-106430096AB1}"/>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v-SE"/>
                </a:p>
              </c:txPr>
              <c:dLblPos val="bestFit"/>
              <c:showLegendKey val="0"/>
              <c:showVal val="1"/>
              <c:showCatName val="0"/>
              <c:showSerName val="0"/>
              <c:showPercent val="0"/>
              <c:showBubbleSize val="0"/>
              <c:extLst>
                <c:ext xmlns:c16="http://schemas.microsoft.com/office/drawing/2014/chart" uri="{C3380CC4-5D6E-409C-BE32-E72D297353CC}">
                  <c16:uniqueId val="{00000003-6C57-4BBD-8ED6-106430096A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Blad1!$A$18:$A$21</c:f>
              <c:strCache>
                <c:ptCount val="4"/>
                <c:pt idx="0">
                  <c:v>Inte försökt</c:v>
                </c:pt>
                <c:pt idx="1">
                  <c:v>Försökt utan framgång</c:v>
                </c:pt>
                <c:pt idx="2">
                  <c:v>Försökt med viss framgång</c:v>
                </c:pt>
                <c:pt idx="3">
                  <c:v>Försökt med god framgång</c:v>
                </c:pt>
              </c:strCache>
            </c:strRef>
          </c:cat>
          <c:val>
            <c:numRef>
              <c:f>Blad1!$B$18:$B$21</c:f>
              <c:numCache>
                <c:formatCode>0%</c:formatCode>
                <c:ptCount val="4"/>
                <c:pt idx="0">
                  <c:v>0.87735799999999997</c:v>
                </c:pt>
                <c:pt idx="1">
                  <c:v>2.8302000000000001E-2</c:v>
                </c:pt>
                <c:pt idx="2">
                  <c:v>6.0380000000000003E-2</c:v>
                </c:pt>
                <c:pt idx="3">
                  <c:v>2.8302000000000001E-2</c:v>
                </c:pt>
              </c:numCache>
            </c:numRef>
          </c:val>
          <c:extLst>
            <c:ext xmlns:c16="http://schemas.microsoft.com/office/drawing/2014/chart" uri="{C3380CC4-5D6E-409C-BE32-E72D297353CC}">
              <c16:uniqueId val="{0000000A-6C57-4BBD-8ED6-106430096AB1}"/>
            </c:ext>
          </c:extLst>
        </c:ser>
        <c:dLbls>
          <c:dLblPos val="bestFit"/>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sv-SE"/>
  <c:roundedCorners val="1"/>
  <c:style val="2"/>
  <c:chart>
    <c:title>
      <c:tx>
        <c:rich>
          <a:bodyPr/>
          <a:lstStyle/>
          <a:p>
            <a:pPr>
              <a:defRPr sz="1000" b="0" spc="50"/>
            </a:pPr>
            <a:r>
              <a:rPr lang="sv-SE"/>
              <a:t> </a:t>
            </a:r>
          </a:p>
        </c:rich>
      </c:tx>
      <c:overlay val="0"/>
    </c:title>
    <c:autoTitleDeleted val="0"/>
    <c:plotArea>
      <c:layout/>
      <c:barChart>
        <c:barDir val="bar"/>
        <c:grouping val="clustered"/>
        <c:varyColors val="1"/>
        <c:ser>
          <c:idx val="0"/>
          <c:order val="0"/>
          <c:tx>
            <c:strRef>
              <c:f>DataSheet!$C$1</c:f>
              <c:strCache>
                <c:ptCount val="1"/>
                <c:pt idx="0">
                  <c:v>Rekryterade kompetenser från utlandet</c:v>
                </c:pt>
              </c:strCache>
            </c:strRef>
          </c:tx>
          <c:spPr>
            <a:solidFill>
              <a:schemeClr val="accent1"/>
            </a:solidFill>
            <a:ln>
              <a:solidFill>
                <a:schemeClr val="accent1"/>
              </a:solidFill>
            </a:ln>
          </c:spPr>
          <c:invertIfNegative val="0"/>
          <c:dLbls>
            <c:numFmt formatCode="#,##0;#,##0" sourceLinked="0"/>
            <c:spPr>
              <a:noFill/>
              <a:ln>
                <a:noFill/>
              </a:ln>
              <a:effectLst/>
            </c:spPr>
            <c:txPr>
              <a:bodyPr tIns="0" bIns="0"/>
              <a:lstStyle/>
              <a:p>
                <a:pPr>
                  <a:defRPr sz="1000" spc="50">
                    <a:solidFill>
                      <a:schemeClr val="tx1">
                        <a:lumMod val="166234"/>
                      </a:schemeClr>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DataSheet!$B$2:$B$7</c:f>
              <c:strCache>
                <c:ptCount val="6"/>
                <c:pt idx="0">
                  <c:v>Civilingenjör</c:v>
                </c:pt>
                <c:pt idx="1">
                  <c:v>Teknisk doktor/forskare</c:v>
                </c:pt>
                <c:pt idx="2">
                  <c:v>Övrig ingenjör</c:v>
                </c:pt>
                <c:pt idx="3">
                  <c:v>Arkitekt</c:v>
                </c:pt>
                <c:pt idx="4">
                  <c:v>Annan</c:v>
                </c:pt>
                <c:pt idx="5">
                  <c:v>Vet ej</c:v>
                </c:pt>
              </c:strCache>
            </c:strRef>
          </c:cat>
          <c:val>
            <c:numRef>
              <c:f>DataSheet!$C$2:$C$7</c:f>
              <c:numCache>
                <c:formatCode>General</c:formatCode>
                <c:ptCount val="6"/>
                <c:pt idx="0">
                  <c:v>45</c:v>
                </c:pt>
                <c:pt idx="1">
                  <c:v>40</c:v>
                </c:pt>
                <c:pt idx="2">
                  <c:v>10</c:v>
                </c:pt>
                <c:pt idx="3">
                  <c:v>10</c:v>
                </c:pt>
                <c:pt idx="4">
                  <c:v>5</c:v>
                </c:pt>
                <c:pt idx="5">
                  <c:v>25</c:v>
                </c:pt>
              </c:numCache>
            </c:numRef>
          </c:val>
          <c:extLst>
            <c:ext xmlns:c16="http://schemas.microsoft.com/office/drawing/2014/chart" uri="{C3380CC4-5D6E-409C-BE32-E72D297353CC}">
              <c16:uniqueId val="{00000000-16FC-435E-B4B6-8D13382C6FA1}"/>
            </c:ext>
          </c:extLst>
        </c:ser>
        <c:dLbls>
          <c:showLegendKey val="0"/>
          <c:showVal val="0"/>
          <c:showCatName val="0"/>
          <c:showSerName val="0"/>
          <c:showPercent val="0"/>
          <c:showBubbleSize val="0"/>
        </c:dLbls>
        <c:gapWidth val="162"/>
        <c:overlap val="-30"/>
        <c:axId val="54877568"/>
        <c:axId val="46285952"/>
      </c:barChart>
      <c:catAx>
        <c:axId val="54877568"/>
        <c:scaling>
          <c:orientation val="maxMin"/>
        </c:scaling>
        <c:delete val="0"/>
        <c:axPos val="l"/>
        <c:numFmt formatCode="General" sourceLinked="0"/>
        <c:majorTickMark val="out"/>
        <c:minorTickMark val="none"/>
        <c:tickLblPos val="low"/>
        <c:spPr>
          <a:noFill/>
          <a:ln w="9525">
            <a:solidFill>
              <a:srgbClr val="7F7F7F">
                <a:alpha val="20000"/>
              </a:srgbClr>
            </a:solidFill>
            <a:round/>
          </a:ln>
        </c:spPr>
        <c:txPr>
          <a:bodyPr/>
          <a:lstStyle/>
          <a:p>
            <a:pPr>
              <a:defRPr sz="900" spc="50"/>
            </a:pPr>
            <a:endParaRPr lang="sv-SE"/>
          </a:p>
        </c:txPr>
        <c:crossAx val="46285952"/>
        <c:crosses val="autoZero"/>
        <c:auto val="1"/>
        <c:lblAlgn val="ctr"/>
        <c:lblOffset val="100"/>
        <c:noMultiLvlLbl val="0"/>
      </c:catAx>
      <c:valAx>
        <c:axId val="46285952"/>
        <c:scaling>
          <c:orientation val="minMax"/>
          <c:max val="50"/>
          <c:min val="0"/>
        </c:scaling>
        <c:delete val="1"/>
        <c:axPos val="b"/>
        <c:numFmt formatCode="#,##0;#,##0" sourceLinked="0"/>
        <c:majorTickMark val="out"/>
        <c:minorTickMark val="none"/>
        <c:tickLblPos val="nextTo"/>
        <c:crossAx val="54877568"/>
        <c:crosses val="max"/>
        <c:crossBetween val="between"/>
      </c:valAx>
      <c:spPr>
        <a:noFill/>
      </c:spPr>
    </c:plotArea>
    <c:plotVisOnly val="1"/>
    <c:dispBlanksAs val="zero"/>
    <c:showDLblsOverMax val="1"/>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sv-SE"/>
  <c:roundedCorners val="1"/>
  <c:style val="2"/>
  <c:chart>
    <c:title>
      <c:tx>
        <c:rich>
          <a:bodyPr/>
          <a:lstStyle/>
          <a:p>
            <a:pPr>
              <a:defRPr sz="1000" b="0" spc="50"/>
            </a:pPr>
            <a:r>
              <a:rPr lang="sv-SE"/>
              <a:t> </a:t>
            </a:r>
          </a:p>
        </c:rich>
      </c:tx>
      <c:overlay val="0"/>
    </c:title>
    <c:autoTitleDeleted val="0"/>
    <c:plotArea>
      <c:layout/>
      <c:barChart>
        <c:barDir val="bar"/>
        <c:grouping val="clustered"/>
        <c:varyColors val="1"/>
        <c:ser>
          <c:idx val="0"/>
          <c:order val="0"/>
          <c:tx>
            <c:strRef>
              <c:f>DataSheet!$C$1</c:f>
              <c:strCache>
                <c:ptCount val="1"/>
                <c:pt idx="0">
                  <c:v>Utmaningar vid utlandsrekrytering</c:v>
                </c:pt>
              </c:strCache>
            </c:strRef>
          </c:tx>
          <c:spPr>
            <a:solidFill>
              <a:schemeClr val="accent1"/>
            </a:solidFill>
            <a:ln>
              <a:solidFill>
                <a:schemeClr val="accent1"/>
              </a:solidFill>
            </a:ln>
          </c:spPr>
          <c:invertIfNegative val="0"/>
          <c:dLbls>
            <c:numFmt formatCode="#,##0;#,##0" sourceLinked="0"/>
            <c:spPr>
              <a:noFill/>
              <a:ln>
                <a:noFill/>
              </a:ln>
              <a:effectLst/>
            </c:spPr>
            <c:txPr>
              <a:bodyPr tIns="0" bIns="0"/>
              <a:lstStyle/>
              <a:p>
                <a:pPr>
                  <a:defRPr sz="1000" spc="50">
                    <a:solidFill>
                      <a:schemeClr val="tx1">
                        <a:lumMod val="166234"/>
                      </a:schemeClr>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DataSheet!$B$2:$B$11</c:f>
              <c:strCache>
                <c:ptCount val="10"/>
                <c:pt idx="0">
                  <c:v>Långa handläggningstider (t.ex. arbetstillstånd)</c:v>
                </c:pt>
                <c:pt idx="1">
                  <c:v>Regelverk och administration kopplat till migration</c:v>
                </c:pt>
                <c:pt idx="2">
                  <c:v>Bostadssituation för nyanställda</c:v>
                </c:pt>
                <c:pt idx="3">
                  <c:v>Svårigheter att attrahera kandidater till Sverige</c:v>
                </c:pt>
                <c:pt idx="4">
                  <c:v>Intern kapacitet att hantera internationell rekrytering</c:v>
                </c:pt>
                <c:pt idx="5">
                  <c:v>Konkurrens från andra länder/arbetsgivare</c:v>
                </c:pt>
                <c:pt idx="6">
                  <c:v>Lönekrav eller anställningsvillkor</c:v>
                </c:pt>
                <c:pt idx="7">
                  <c:v>Svårt att validera kompetens/erfarenhet</c:v>
                </c:pt>
                <c:pt idx="8">
                  <c:v>Andra utmaningar</c:v>
                </c:pt>
                <c:pt idx="9">
                  <c:v>Inga större utmaningar</c:v>
                </c:pt>
              </c:strCache>
            </c:strRef>
          </c:cat>
          <c:val>
            <c:numRef>
              <c:f>DataSheet!$C$2:$C$11</c:f>
              <c:numCache>
                <c:formatCode>General</c:formatCode>
                <c:ptCount val="10"/>
                <c:pt idx="0">
                  <c:v>35</c:v>
                </c:pt>
                <c:pt idx="1">
                  <c:v>35</c:v>
                </c:pt>
                <c:pt idx="2">
                  <c:v>35</c:v>
                </c:pt>
                <c:pt idx="3">
                  <c:v>15</c:v>
                </c:pt>
                <c:pt idx="4">
                  <c:v>15</c:v>
                </c:pt>
                <c:pt idx="5">
                  <c:v>15</c:v>
                </c:pt>
                <c:pt idx="6">
                  <c:v>10</c:v>
                </c:pt>
                <c:pt idx="7">
                  <c:v>10</c:v>
                </c:pt>
                <c:pt idx="8">
                  <c:v>15</c:v>
                </c:pt>
                <c:pt idx="9">
                  <c:v>30</c:v>
                </c:pt>
              </c:numCache>
            </c:numRef>
          </c:val>
          <c:extLst>
            <c:ext xmlns:c16="http://schemas.microsoft.com/office/drawing/2014/chart" uri="{C3380CC4-5D6E-409C-BE32-E72D297353CC}">
              <c16:uniqueId val="{00000000-53A1-49CE-85AB-28245AAE3BCE}"/>
            </c:ext>
          </c:extLst>
        </c:ser>
        <c:dLbls>
          <c:showLegendKey val="0"/>
          <c:showVal val="0"/>
          <c:showCatName val="0"/>
          <c:showSerName val="0"/>
          <c:showPercent val="0"/>
          <c:showBubbleSize val="0"/>
        </c:dLbls>
        <c:gapWidth val="162"/>
        <c:overlap val="-30"/>
        <c:axId val="54877568"/>
        <c:axId val="46285952"/>
      </c:barChart>
      <c:catAx>
        <c:axId val="54877568"/>
        <c:scaling>
          <c:orientation val="maxMin"/>
        </c:scaling>
        <c:delete val="0"/>
        <c:axPos val="l"/>
        <c:numFmt formatCode="General" sourceLinked="0"/>
        <c:majorTickMark val="out"/>
        <c:minorTickMark val="none"/>
        <c:tickLblPos val="low"/>
        <c:spPr>
          <a:noFill/>
          <a:ln w="9525">
            <a:solidFill>
              <a:srgbClr val="7F7F7F">
                <a:alpha val="20000"/>
              </a:srgbClr>
            </a:solidFill>
            <a:round/>
          </a:ln>
        </c:spPr>
        <c:txPr>
          <a:bodyPr/>
          <a:lstStyle/>
          <a:p>
            <a:pPr>
              <a:defRPr sz="900" spc="50"/>
            </a:pPr>
            <a:endParaRPr lang="sv-SE"/>
          </a:p>
        </c:txPr>
        <c:crossAx val="46285952"/>
        <c:crosses val="autoZero"/>
        <c:auto val="1"/>
        <c:lblAlgn val="ctr"/>
        <c:lblOffset val="100"/>
        <c:noMultiLvlLbl val="0"/>
      </c:catAx>
      <c:valAx>
        <c:axId val="46285952"/>
        <c:scaling>
          <c:orientation val="minMax"/>
          <c:max val="40"/>
          <c:min val="0"/>
        </c:scaling>
        <c:delete val="1"/>
        <c:axPos val="b"/>
        <c:numFmt formatCode="#,##0;#,##0" sourceLinked="0"/>
        <c:majorTickMark val="out"/>
        <c:minorTickMark val="none"/>
        <c:tickLblPos val="nextTo"/>
        <c:crossAx val="54877568"/>
        <c:crosses val="max"/>
        <c:crossBetween val="between"/>
      </c:valAx>
      <c:spPr>
        <a:noFill/>
      </c:spPr>
    </c:plotArea>
    <c:plotVisOnly val="1"/>
    <c:dispBlanksAs val="zero"/>
    <c:showDLblsOverMax val="1"/>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sv-SE"/>
  <c:roundedCorners val="1"/>
  <c:style val="2"/>
  <c:chart>
    <c:title>
      <c:tx>
        <c:rich>
          <a:bodyPr/>
          <a:lstStyle/>
          <a:p>
            <a:pPr>
              <a:defRPr sz="1000" b="0" spc="50"/>
            </a:pPr>
            <a:r>
              <a:rPr lang="sv-SE"/>
              <a:t> </a:t>
            </a:r>
          </a:p>
        </c:rich>
      </c:tx>
      <c:overlay val="0"/>
    </c:title>
    <c:autoTitleDeleted val="0"/>
    <c:plotArea>
      <c:layout/>
      <c:barChart>
        <c:barDir val="col"/>
        <c:grouping val="clustered"/>
        <c:varyColors val="1"/>
        <c:ser>
          <c:idx val="0"/>
          <c:order val="0"/>
          <c:tx>
            <c:strRef>
              <c:f>DataSheet!$C$1</c:f>
              <c:strCache>
                <c:ptCount val="1"/>
                <c:pt idx="0">
                  <c:v>Internationell rekrytering och framtida planer</c:v>
                </c:pt>
              </c:strCache>
            </c:strRef>
          </c:tx>
          <c:spPr>
            <a:solidFill>
              <a:srgbClr val="657B71"/>
            </a:solidFill>
            <a:ln>
              <a:solidFill>
                <a:schemeClr val="accent1"/>
              </a:solidFill>
            </a:ln>
          </c:spPr>
          <c:invertIfNegative val="1"/>
          <c:dPt>
            <c:idx val="0"/>
            <c:invertIfNegative val="0"/>
            <c:bubble3D val="0"/>
            <c:spPr>
              <a:solidFill>
                <a:schemeClr val="accent1"/>
              </a:solidFill>
              <a:ln>
                <a:solidFill>
                  <a:schemeClr val="accent1"/>
                </a:solidFill>
              </a:ln>
            </c:spPr>
            <c:extLst>
              <c:ext xmlns:c16="http://schemas.microsoft.com/office/drawing/2014/chart" uri="{C3380CC4-5D6E-409C-BE32-E72D297353CC}">
                <c16:uniqueId val="{00000001-BF13-42A8-AC14-C9F5B0E01219}"/>
              </c:ext>
            </c:extLst>
          </c:dPt>
          <c:dPt>
            <c:idx val="1"/>
            <c:invertIfNegative val="0"/>
            <c:bubble3D val="0"/>
            <c:spPr>
              <a:solidFill>
                <a:schemeClr val="accent1"/>
              </a:solidFill>
              <a:ln>
                <a:solidFill>
                  <a:schemeClr val="accent1"/>
                </a:solidFill>
              </a:ln>
            </c:spPr>
            <c:extLst>
              <c:ext xmlns:c16="http://schemas.microsoft.com/office/drawing/2014/chart" uri="{C3380CC4-5D6E-409C-BE32-E72D297353CC}">
                <c16:uniqueId val="{00000003-BF13-42A8-AC14-C9F5B0E01219}"/>
              </c:ext>
            </c:extLst>
          </c:dPt>
          <c:dPt>
            <c:idx val="2"/>
            <c:invertIfNegative val="0"/>
            <c:bubble3D val="0"/>
            <c:spPr>
              <a:solidFill>
                <a:srgbClr val="C7C7C7"/>
              </a:solidFill>
              <a:ln>
                <a:solidFill>
                  <a:srgbClr val="C7C7C7"/>
                </a:solidFill>
              </a:ln>
            </c:spPr>
            <c:extLst>
              <c:ext xmlns:c16="http://schemas.microsoft.com/office/drawing/2014/chart" uri="{C3380CC4-5D6E-409C-BE32-E72D297353CC}">
                <c16:uniqueId val="{00000005-BF13-42A8-AC14-C9F5B0E01219}"/>
              </c:ext>
            </c:extLst>
          </c:dPt>
          <c:dLbls>
            <c:numFmt formatCode="#,##0;#,##0" sourceLinked="0"/>
            <c:spPr>
              <a:noFill/>
              <a:ln>
                <a:noFill/>
              </a:ln>
              <a:effectLst/>
            </c:spPr>
            <c:txPr>
              <a:bodyPr tIns="0" bIns="0"/>
              <a:lstStyle/>
              <a:p>
                <a:pPr>
                  <a:defRPr sz="1000" spc="50">
                    <a:solidFill>
                      <a:schemeClr val="tx1">
                        <a:lumMod val="166234"/>
                      </a:schemeClr>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DataSheet!$B$2:$B$4</c:f>
              <c:strCache>
                <c:ptCount val="3"/>
                <c:pt idx="0">
                  <c:v>Nej, våra planer är oförändrade</c:v>
                </c:pt>
                <c:pt idx="1">
                  <c:v>Ja, vi planerar att minska rekryteringen från utlandet</c:v>
                </c:pt>
                <c:pt idx="2">
                  <c:v>Vet ej</c:v>
                </c:pt>
              </c:strCache>
            </c:strRef>
          </c:cat>
          <c:val>
            <c:numRef>
              <c:f>DataSheet!$C$2:$C$4</c:f>
              <c:numCache>
                <c:formatCode>General</c:formatCode>
                <c:ptCount val="3"/>
                <c:pt idx="0">
                  <c:v>75</c:v>
                </c:pt>
                <c:pt idx="1">
                  <c:v>15</c:v>
                </c:pt>
                <c:pt idx="2">
                  <c:v>10</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accent1"/>
                    </a:solidFill>
                  </a:ln>
                </c14:spPr>
              </c14:invertSolidFillFmt>
            </c:ext>
            <c:ext xmlns:c16="http://schemas.microsoft.com/office/drawing/2014/chart" uri="{C3380CC4-5D6E-409C-BE32-E72D297353CC}">
              <c16:uniqueId val="{00000006-BF13-42A8-AC14-C9F5B0E01219}"/>
            </c:ext>
          </c:extLst>
        </c:ser>
        <c:dLbls>
          <c:showLegendKey val="0"/>
          <c:showVal val="0"/>
          <c:showCatName val="0"/>
          <c:showSerName val="0"/>
          <c:showPercent val="0"/>
          <c:showBubbleSize val="0"/>
        </c:dLbls>
        <c:gapWidth val="162"/>
        <c:overlap val="-30"/>
        <c:axId val="54877568"/>
        <c:axId val="46285952"/>
      </c:barChart>
      <c:catAx>
        <c:axId val="54877568"/>
        <c:scaling>
          <c:orientation val="minMax"/>
        </c:scaling>
        <c:delete val="0"/>
        <c:axPos val="b"/>
        <c:numFmt formatCode="General" sourceLinked="0"/>
        <c:majorTickMark val="out"/>
        <c:minorTickMark val="none"/>
        <c:tickLblPos val="low"/>
        <c:spPr>
          <a:noFill/>
          <a:ln w="9525">
            <a:solidFill>
              <a:srgbClr val="7F7F7F">
                <a:alpha val="20000"/>
              </a:srgbClr>
            </a:solidFill>
            <a:round/>
          </a:ln>
        </c:spPr>
        <c:txPr>
          <a:bodyPr/>
          <a:lstStyle/>
          <a:p>
            <a:pPr>
              <a:defRPr sz="900" spc="50"/>
            </a:pPr>
            <a:endParaRPr lang="sv-SE"/>
          </a:p>
        </c:txPr>
        <c:crossAx val="46285952"/>
        <c:crosses val="autoZero"/>
        <c:auto val="1"/>
        <c:lblAlgn val="ctr"/>
        <c:lblOffset val="100"/>
        <c:noMultiLvlLbl val="0"/>
      </c:catAx>
      <c:valAx>
        <c:axId val="46285952"/>
        <c:scaling>
          <c:orientation val="minMax"/>
          <c:max val="80"/>
          <c:min val="0"/>
        </c:scaling>
        <c:delete val="1"/>
        <c:axPos val="l"/>
        <c:numFmt formatCode="#,##0;#,##0" sourceLinked="0"/>
        <c:majorTickMark val="out"/>
        <c:minorTickMark val="none"/>
        <c:tickLblPos val="nextTo"/>
        <c:crossAx val="54877568"/>
        <c:crosses val="min"/>
        <c:crossBetween val="between"/>
      </c:valAx>
      <c:spPr>
        <a:noFill/>
      </c:spPr>
    </c:plotArea>
    <c:plotVisOnly val="1"/>
    <c:dispBlanksAs val="zero"/>
    <c:showDLblsOverMax val="1"/>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61351706036747"/>
          <c:y val="4.5673968943662775E-2"/>
          <c:w val="0.45677318460192479"/>
          <c:h val="0.68277744811002294"/>
        </c:manualLayout>
      </c:layout>
      <c:pieChart>
        <c:varyColors val="1"/>
        <c:ser>
          <c:idx val="0"/>
          <c:order val="0"/>
          <c:spPr>
            <a:ln>
              <a:noFill/>
            </a:ln>
          </c:spPr>
          <c:dPt>
            <c:idx val="0"/>
            <c:bubble3D val="0"/>
            <c:explosion val="25"/>
            <c:spPr>
              <a:solidFill>
                <a:schemeClr val="accent1"/>
              </a:solidFill>
              <a:ln w="19050">
                <a:noFill/>
              </a:ln>
              <a:effectLst/>
            </c:spPr>
            <c:extLst>
              <c:ext xmlns:c16="http://schemas.microsoft.com/office/drawing/2014/chart" uri="{C3380CC4-5D6E-409C-BE32-E72D297353CC}">
                <c16:uniqueId val="{00000001-DF85-4DA3-8E68-3B67CFF05919}"/>
              </c:ext>
            </c:extLst>
          </c:dPt>
          <c:dPt>
            <c:idx val="1"/>
            <c:bubble3D val="0"/>
            <c:spPr>
              <a:pattFill prst="dkUpDiag">
                <a:fgClr>
                  <a:srgbClr val="C00000"/>
                </a:fgClr>
                <a:bgClr>
                  <a:schemeClr val="bg1">
                    <a:lumMod val="75000"/>
                  </a:schemeClr>
                </a:bgClr>
              </a:pattFill>
              <a:ln w="19050">
                <a:noFill/>
              </a:ln>
              <a:effectLst/>
            </c:spPr>
            <c:extLst>
              <c:ext xmlns:c16="http://schemas.microsoft.com/office/drawing/2014/chart" uri="{C3380CC4-5D6E-409C-BE32-E72D297353CC}">
                <c16:uniqueId val="{00000003-DF85-4DA3-8E68-3B67CFF05919}"/>
              </c:ext>
            </c:extLst>
          </c:dPt>
          <c:dPt>
            <c:idx val="2"/>
            <c:bubble3D val="0"/>
            <c:spPr>
              <a:pattFill prst="dkUpDiag">
                <a:fgClr>
                  <a:srgbClr val="44578C"/>
                </a:fgClr>
                <a:bgClr>
                  <a:schemeClr val="bg1">
                    <a:lumMod val="65000"/>
                  </a:schemeClr>
                </a:bgClr>
              </a:pattFill>
              <a:ln w="19050">
                <a:noFill/>
              </a:ln>
              <a:effectLst/>
            </c:spPr>
            <c:extLst>
              <c:ext xmlns:c16="http://schemas.microsoft.com/office/drawing/2014/chart" uri="{C3380CC4-5D6E-409C-BE32-E72D297353CC}">
                <c16:uniqueId val="{00000005-DF85-4DA3-8E68-3B67CFF0591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nyex!$I$3:$I$5</c:f>
              <c:strCache>
                <c:ptCount val="3"/>
                <c:pt idx="0">
                  <c:v>Rekryterar nyexaminerade</c:v>
                </c:pt>
                <c:pt idx="1">
                  <c:v>Rekryterar inte nyexaminerade</c:v>
                </c:pt>
                <c:pt idx="2">
                  <c:v>Rekryterar inte alls</c:v>
                </c:pt>
              </c:strCache>
            </c:strRef>
          </c:cat>
          <c:val>
            <c:numRef>
              <c:f>nyex!$J$3:$J$5</c:f>
              <c:numCache>
                <c:formatCode>0%</c:formatCode>
                <c:ptCount val="3"/>
                <c:pt idx="0">
                  <c:v>0.78</c:v>
                </c:pt>
                <c:pt idx="1">
                  <c:v>0.15</c:v>
                </c:pt>
                <c:pt idx="2">
                  <c:v>7.0000000000000007E-2</c:v>
                </c:pt>
              </c:numCache>
            </c:numRef>
          </c:val>
          <c:extLst>
            <c:ext xmlns:c16="http://schemas.microsoft.com/office/drawing/2014/chart" uri="{C3380CC4-5D6E-409C-BE32-E72D297353CC}">
              <c16:uniqueId val="{00000006-DF85-4DA3-8E68-3B67CFF0591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5809514435695541"/>
          <c:y val="0.79073410197686222"/>
          <c:w val="0.45603193350831139"/>
          <c:h val="0.184352824053867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871EA-CCE6-A24F-9D58-55AB127E1982}" type="datetimeFigureOut">
              <a:rPr lang="en-SE"/>
              <a:t>06/09/2026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44DD2-8768-B643-9A2C-799B9174A7EF}" type="slidenum">
              <a:rPr/>
              <a:t>‹#›</a:t>
            </a:fld>
            <a:endParaRPr lang="en-US"/>
          </a:p>
        </p:txBody>
      </p:sp>
    </p:spTree>
    <p:extLst>
      <p:ext uri="{BB962C8B-B14F-4D97-AF65-F5344CB8AC3E}">
        <p14:creationId xmlns:p14="http://schemas.microsoft.com/office/powerpoint/2010/main" val="14934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Resultat av extrafrågor om Kompetensförsörjning i Innovationsföretagens enkät Insikt 2026</a:t>
            </a:r>
          </a:p>
          <a:p>
            <a:r>
              <a:rPr lang="sv-SE" dirty="0"/>
              <a:t>Om enkäten: Rapporten Insikt har publicerats varje år sedan 2021. Insikt 2026 är därmed den sjätte rapporten i ordningen.</a:t>
            </a:r>
            <a:br>
              <a:rPr lang="sv-SE" dirty="0"/>
            </a:br>
            <a:r>
              <a:rPr lang="sv-SE" dirty="0"/>
              <a:t>Rapporten baseras på en enkät bland medlemsföretagen. Totalt medverkade 142 medlemsföretag.</a:t>
            </a:r>
          </a:p>
          <a:p>
            <a:r>
              <a:rPr lang="sv-SE" dirty="0" err="1"/>
              <a:t>Enkätperiod</a:t>
            </a:r>
            <a:r>
              <a:rPr lang="sv-SE" dirty="0"/>
              <a:t> 10 april - 27 april 2026.</a:t>
            </a:r>
          </a:p>
          <a:p>
            <a:r>
              <a:rPr lang="sv-SE" dirty="0"/>
              <a:t>I enkäten efterfrågas data från det senaste avslutade räkenskapsåret (dvs 2025) eller senaste bokslut för de företag med brutet räkenskapsår (2024/2025). </a:t>
            </a:r>
          </a:p>
          <a:p>
            <a:r>
              <a:rPr lang="sv-SE" dirty="0"/>
              <a:t>Syftet med rapportserien Insikt är att fördjupa kunskapen om och förståelsen för medlemsföretagens värdeskapande och utveckling. </a:t>
            </a:r>
          </a:p>
          <a:p>
            <a:r>
              <a:rPr lang="sv-SE" dirty="0"/>
              <a:t>Detta gör vi genom att belysa och identifiera viktiga bakgrundsfaktorer som kan vara användbara för alla företag inom innovationssektorn. </a:t>
            </a:r>
          </a:p>
          <a:p>
            <a:r>
              <a:rPr lang="sv-SE" dirty="0"/>
              <a:t>Det handlar bland annat om nya affärsmodeller, kompetens, digitalisering, </a:t>
            </a:r>
            <a:r>
              <a:rPr lang="sv-SE" dirty="0" err="1"/>
              <a:t>FoI</a:t>
            </a:r>
            <a:r>
              <a:rPr lang="sv-SE" dirty="0"/>
              <a:t>-investeringar, hållbarhetsarbete, kvalitetsarbete och intäktsfördelning per kundsegment.</a:t>
            </a:r>
          </a:p>
          <a:p>
            <a:endParaRPr lang="sv-SE" dirty="0"/>
          </a:p>
          <a:p>
            <a:endParaRPr lang="sv-SE" dirty="0"/>
          </a:p>
        </p:txBody>
      </p:sp>
      <p:sp>
        <p:nvSpPr>
          <p:cNvPr id="4" name="Platshållare för bildnummer 3"/>
          <p:cNvSpPr>
            <a:spLocks noGrp="1"/>
          </p:cNvSpPr>
          <p:nvPr>
            <p:ph type="sldNum" sz="quarter" idx="5"/>
          </p:nvPr>
        </p:nvSpPr>
        <p:spPr/>
        <p:txBody>
          <a:bodyPr/>
          <a:lstStyle/>
          <a:p>
            <a:fld id="{44844DD2-8768-B643-9A2C-799B9174A7EF}" type="slidenum">
              <a:rPr lang="sv-SE" smtClean="0"/>
              <a:t>1</a:t>
            </a:fld>
            <a:endParaRPr lang="sv-SE"/>
          </a:p>
        </p:txBody>
      </p:sp>
    </p:spTree>
    <p:extLst>
      <p:ext uri="{BB962C8B-B14F-4D97-AF65-F5344CB8AC3E}">
        <p14:creationId xmlns:p14="http://schemas.microsoft.com/office/powerpoint/2010/main" val="1810100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spc="50" noProof="1">
                <a:solidFill>
                  <a:schemeClr val="tx1">
                    <a:tint val="84600"/>
                  </a:schemeClr>
                </a:solidFill>
              </a:rPr>
              <a:t>Enkätfråga: Hur har er rekrytering av nyexaminerade personer förändrats de senaste 3 åren?</a:t>
            </a:r>
          </a:p>
          <a:p>
            <a:endParaRPr lang="sv-SE"/>
          </a:p>
        </p:txBody>
      </p:sp>
      <p:sp>
        <p:nvSpPr>
          <p:cNvPr id="4" name="Platshållare för bildnummer 3"/>
          <p:cNvSpPr>
            <a:spLocks noGrp="1"/>
          </p:cNvSpPr>
          <p:nvPr>
            <p:ph type="sldNum" sz="quarter" idx="5"/>
          </p:nvPr>
        </p:nvSpPr>
        <p:spPr/>
        <p:txBody>
          <a:bodyPr/>
          <a:lstStyle/>
          <a:p>
            <a:fld id="{44844DD2-8768-B643-9A2C-799B9174A7EF}" type="slidenum">
              <a:rPr lang="sv-SE" smtClean="0"/>
              <a:t>14</a:t>
            </a:fld>
            <a:endParaRPr lang="sv-SE"/>
          </a:p>
        </p:txBody>
      </p:sp>
    </p:spTree>
    <p:extLst>
      <p:ext uri="{BB962C8B-B14F-4D97-AF65-F5344CB8AC3E}">
        <p14:creationId xmlns:p14="http://schemas.microsoft.com/office/powerpoint/2010/main" val="114791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Enkätfråga: Vilken typ av kompetenser rekryterar ni främst när det gäller rekrytering av nyexaminerade?</a:t>
            </a:r>
          </a:p>
          <a:p>
            <a:endParaRPr lang="en-SE"/>
          </a:p>
        </p:txBody>
      </p:sp>
      <p:sp>
        <p:nvSpPr>
          <p:cNvPr id="4" name="Slide Number Placeholder 3"/>
          <p:cNvSpPr>
            <a:spLocks noGrp="1"/>
          </p:cNvSpPr>
          <p:nvPr>
            <p:ph type="sldNum" sz="quarter" idx="5"/>
          </p:nvPr>
        </p:nvSpPr>
        <p:spPr/>
        <p:txBody>
          <a:bodyPr/>
          <a:lstStyle/>
          <a:p>
            <a:fld id="{44844DD2-8768-B643-9A2C-799B9174A7EF}" type="slidenum">
              <a:rPr lang="en-SE" smtClean="0"/>
              <a:t>15</a:t>
            </a:fld>
            <a:endParaRPr lang="en-SE"/>
          </a:p>
        </p:txBody>
      </p:sp>
    </p:spTree>
    <p:extLst>
      <p:ext uri="{BB962C8B-B14F-4D97-AF65-F5344CB8AC3E}">
        <p14:creationId xmlns:p14="http://schemas.microsoft.com/office/powerpoint/2010/main" val="260672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a:solidFill>
                  <a:schemeClr val="tx1"/>
                </a:solidFill>
                <a:effectLst/>
                <a:latin typeface="+mn-lt"/>
                <a:ea typeface="+mn-ea"/>
                <a:cs typeface="+mn-cs"/>
              </a:rPr>
              <a:t>Det kanske mest positiva resultatet i hela rapporten är att:</a:t>
            </a:r>
          </a:p>
          <a:p>
            <a:r>
              <a:rPr lang="sv-SE" sz="1200" b="0" i="0" kern="1200">
                <a:solidFill>
                  <a:schemeClr val="tx1"/>
                </a:solidFill>
                <a:effectLst/>
                <a:latin typeface="+mn-lt"/>
                <a:ea typeface="+mn-ea"/>
                <a:cs typeface="+mn-cs"/>
              </a:rPr>
              <a:t>50 % tror att efterfrågan på nyexaminerade kommer att öka de kommande 3–5 åren.</a:t>
            </a:r>
          </a:p>
          <a:p>
            <a:r>
              <a:rPr lang="sv-SE" sz="1200" b="0" i="0" kern="1200">
                <a:solidFill>
                  <a:schemeClr val="tx1"/>
                </a:solidFill>
                <a:effectLst/>
                <a:latin typeface="+mn-lt"/>
                <a:ea typeface="+mn-ea"/>
                <a:cs typeface="+mn-cs"/>
              </a:rPr>
              <a:t>Endast 13 % tror på minskad efterfrågan.</a:t>
            </a:r>
          </a:p>
          <a:p>
            <a:r>
              <a:rPr lang="sv-SE" sz="1200" b="1" i="0" kern="1200">
                <a:solidFill>
                  <a:schemeClr val="tx1"/>
                </a:solidFill>
                <a:effectLst/>
                <a:latin typeface="+mn-lt"/>
                <a:ea typeface="+mn-ea"/>
                <a:cs typeface="+mn-cs"/>
              </a:rPr>
              <a:t>Företagen ser ett fortsatt långsiktigt behov av ny kompetens trots osäker konjunktur.</a:t>
            </a:r>
            <a:endParaRPr lang="sv-SE"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a:solidFill>
                  <a:schemeClr val="tx1"/>
                </a:solidFill>
                <a:effectLst/>
                <a:latin typeface="+mn-lt"/>
                <a:ea typeface="+mn-ea"/>
                <a:cs typeface="+mn-cs"/>
              </a:rPr>
              <a:t>Framtidstron är stark!</a:t>
            </a:r>
          </a:p>
          <a:p>
            <a:endParaRPr lang="sv-SE"/>
          </a:p>
        </p:txBody>
      </p:sp>
      <p:sp>
        <p:nvSpPr>
          <p:cNvPr id="4" name="Platshållare för bildnummer 3"/>
          <p:cNvSpPr>
            <a:spLocks noGrp="1"/>
          </p:cNvSpPr>
          <p:nvPr>
            <p:ph type="sldNum" sz="quarter" idx="5"/>
          </p:nvPr>
        </p:nvSpPr>
        <p:spPr/>
        <p:txBody>
          <a:bodyPr/>
          <a:lstStyle/>
          <a:p>
            <a:fld id="{44844DD2-8768-B643-9A2C-799B9174A7EF}" type="slidenum">
              <a:rPr lang="sv-SE" smtClean="0"/>
              <a:t>16</a:t>
            </a:fld>
            <a:endParaRPr lang="sv-SE"/>
          </a:p>
        </p:txBody>
      </p:sp>
    </p:spTree>
    <p:extLst>
      <p:ext uri="{BB962C8B-B14F-4D97-AF65-F5344CB8AC3E}">
        <p14:creationId xmlns:p14="http://schemas.microsoft.com/office/powerpoint/2010/main" val="365516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Kort sammanfattning av huvudbudskapet i rapporten:</a:t>
            </a:r>
          </a:p>
          <a:p>
            <a:pPr marL="171450" indent="-171450">
              <a:buFont typeface="Arial" panose="020B0604020202020204" pitchFamily="34" charset="0"/>
              <a:buChar char="•"/>
            </a:pPr>
            <a:r>
              <a:rPr lang="sv-SE"/>
              <a:t>Innovationsföretagens medlemsföretag är en av Sveriges viktigaste arbetsmarknader för ingenjörer, arkitekter och forskare.</a:t>
            </a:r>
          </a:p>
          <a:p>
            <a:pPr marL="171450" indent="-171450">
              <a:buFont typeface="Arial" panose="020B0604020202020204" pitchFamily="34" charset="0"/>
              <a:buChar char="•"/>
            </a:pPr>
            <a:r>
              <a:rPr lang="sv-SE"/>
              <a:t>Majoriteten av företagen rekryterar nyexaminerade och ser ett växande framtida behov av denna kompetens.</a:t>
            </a:r>
          </a:p>
          <a:p>
            <a:pPr marL="171450" indent="-171450">
              <a:buFont typeface="Arial" panose="020B0604020202020204" pitchFamily="34" charset="0"/>
              <a:buChar char="•"/>
            </a:pPr>
            <a:r>
              <a:rPr lang="sv-SE"/>
              <a:t>Internationell rekrytering används främst för spetskompetens men hämmas fortfarande av regelverk, handläggningstider och praktiska etableringshinder.</a:t>
            </a:r>
          </a:p>
          <a:p>
            <a:endParaRPr lang="sv-SE"/>
          </a:p>
          <a:p>
            <a:endParaRPr lang="sv-SE"/>
          </a:p>
        </p:txBody>
      </p:sp>
      <p:sp>
        <p:nvSpPr>
          <p:cNvPr id="4" name="Platshållare för bildnummer 3"/>
          <p:cNvSpPr>
            <a:spLocks noGrp="1"/>
          </p:cNvSpPr>
          <p:nvPr>
            <p:ph type="sldNum" sz="quarter" idx="5"/>
          </p:nvPr>
        </p:nvSpPr>
        <p:spPr/>
        <p:txBody>
          <a:bodyPr/>
          <a:lstStyle/>
          <a:p>
            <a:fld id="{44844DD2-8768-B643-9A2C-799B9174A7EF}" type="slidenum">
              <a:rPr lang="sv-SE" smtClean="0"/>
              <a:t>17</a:t>
            </a:fld>
            <a:endParaRPr lang="sv-SE"/>
          </a:p>
        </p:txBody>
      </p:sp>
    </p:spTree>
    <p:extLst>
      <p:ext uri="{BB962C8B-B14F-4D97-AF65-F5344CB8AC3E}">
        <p14:creationId xmlns:p14="http://schemas.microsoft.com/office/powerpoint/2010/main" val="22241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Varför kompetensförsörjning är viktig:</a:t>
            </a:r>
          </a:p>
          <a:p>
            <a:r>
              <a:rPr lang="sv-SE"/>
              <a:t>Medlemsföretagen inom Innovationsföretagen utgör en viktig första arbetsgivare för många nyexaminerade ingenjörer, civilingenjörer och arkitekter. Företagen spelar därmed en central roll för kompetensförsörjningen och för att ge unga akademiker praktisk erfarenhet, handledning och en väg in i samhällsbyggnads- och tekniksektorn.</a:t>
            </a:r>
          </a:p>
          <a:p>
            <a:endParaRPr lang="sv-SE"/>
          </a:p>
        </p:txBody>
      </p:sp>
      <p:sp>
        <p:nvSpPr>
          <p:cNvPr id="4" name="Platshållare för bildnummer 3"/>
          <p:cNvSpPr>
            <a:spLocks noGrp="1"/>
          </p:cNvSpPr>
          <p:nvPr>
            <p:ph type="sldNum" sz="quarter" idx="5"/>
          </p:nvPr>
        </p:nvSpPr>
        <p:spPr/>
        <p:txBody>
          <a:bodyPr/>
          <a:lstStyle/>
          <a:p>
            <a:fld id="{44844DD2-8768-B643-9A2C-799B9174A7EF}" type="slidenum">
              <a:rPr lang="sv-SE" smtClean="0"/>
              <a:t>2</a:t>
            </a:fld>
            <a:endParaRPr lang="sv-SE"/>
          </a:p>
        </p:txBody>
      </p:sp>
    </p:spTree>
    <p:extLst>
      <p:ext uri="{BB962C8B-B14F-4D97-AF65-F5344CB8AC3E}">
        <p14:creationId xmlns:p14="http://schemas.microsoft.com/office/powerpoint/2010/main" val="249893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94E74-6BF1-8625-4076-308DF68513F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CBE738A-F7D0-44C7-2EAA-E3D9FC25E50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F822129-63A8-B7CB-EEB4-EA89B1DE8B73}"/>
              </a:ext>
            </a:extLst>
          </p:cNvPr>
          <p:cNvSpPr>
            <a:spLocks noGrp="1"/>
          </p:cNvSpPr>
          <p:nvPr>
            <p:ph type="body" idx="1"/>
          </p:nvPr>
        </p:nvSpPr>
        <p:spPr/>
        <p:txBody>
          <a:bodyPr/>
          <a:lstStyle/>
          <a:p>
            <a:r>
              <a:rPr lang="sv-SE"/>
              <a:t>1. Medlemsföretagen är i grunden kunskapsföretag</a:t>
            </a:r>
          </a:p>
          <a:p>
            <a:r>
              <a:rPr lang="sv-SE"/>
              <a:t>83 % av de anställda utgörs av ingenjörer, arkitekter eller forskare. </a:t>
            </a:r>
          </a:p>
          <a:p>
            <a:r>
              <a:rPr lang="sv-SE"/>
              <a:t>Det visar att medlemsbasen är starkt koncentrerad till kvalificerade akademiska kompetenser.</a:t>
            </a:r>
          </a:p>
          <a:p>
            <a:pPr marL="171450" indent="-171450">
              <a:buFont typeface="Wingdings" panose="05000000000000000000" pitchFamily="2" charset="2"/>
              <a:buChar char="Ø"/>
            </a:pPr>
            <a:r>
              <a:rPr lang="sv-SE" b="1"/>
              <a:t>Innovationsföretagens medlemsföretag är i första hand kompetensföretag – inte kapitalintensiva eller produktionsintensiva verksamheter.</a:t>
            </a:r>
          </a:p>
          <a:p>
            <a:endParaRPr lang="sv-SE"/>
          </a:p>
          <a:p>
            <a:r>
              <a:rPr lang="sv-SE"/>
              <a:t>Medlemsföretagen inom Innovationsföretagen (konsult- och teknikföretag) utgör en viktig första arbetsgivare för många nyexaminerade ingenjörer, civilingenjörer och arkitekter. </a:t>
            </a:r>
          </a:p>
          <a:p>
            <a:r>
              <a:rPr lang="sv-SE"/>
              <a:t>Företagen spelar därmed en central roll för kompetensförsörjningen och för att ge unga akademiker praktisk erfarenhet, handledning och en väg in i samhällsbyggnads- och tekniksektorn.</a:t>
            </a:r>
          </a:p>
        </p:txBody>
      </p:sp>
      <p:sp>
        <p:nvSpPr>
          <p:cNvPr id="4" name="Platshållare för bildnummer 3">
            <a:extLst>
              <a:ext uri="{FF2B5EF4-FFF2-40B4-BE49-F238E27FC236}">
                <a16:creationId xmlns:a16="http://schemas.microsoft.com/office/drawing/2014/main" id="{63950FA7-99FA-A2DE-2249-9FC6B68AC032}"/>
              </a:ext>
            </a:extLst>
          </p:cNvPr>
          <p:cNvSpPr>
            <a:spLocks noGrp="1"/>
          </p:cNvSpPr>
          <p:nvPr>
            <p:ph type="sldNum" sz="quarter" idx="5"/>
          </p:nvPr>
        </p:nvSpPr>
        <p:spPr/>
        <p:txBody>
          <a:bodyPr/>
          <a:lstStyle/>
          <a:p>
            <a:fld id="{49B85065-868C-4A43-9EDC-ADC733B0FD94}" type="slidenum">
              <a:rPr lang="en-GB" smtClean="0"/>
              <a:t>4</a:t>
            </a:fld>
            <a:endParaRPr lang="en-GB"/>
          </a:p>
        </p:txBody>
      </p:sp>
    </p:spTree>
    <p:extLst>
      <p:ext uri="{BB962C8B-B14F-4D97-AF65-F5344CB8AC3E}">
        <p14:creationId xmlns:p14="http://schemas.microsoft.com/office/powerpoint/2010/main" val="352304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Internationell rekrytering är inte lika vanlig som debatten ibland antyder.</a:t>
            </a:r>
          </a:p>
          <a:p>
            <a:r>
              <a:rPr lang="sv-SE" sz="1200" b="0" i="0" kern="1200" dirty="0">
                <a:solidFill>
                  <a:schemeClr val="tx1"/>
                </a:solidFill>
                <a:effectLst/>
                <a:latin typeface="+mn-lt"/>
                <a:ea typeface="+mn-ea"/>
                <a:cs typeface="+mn-cs"/>
              </a:rPr>
              <a:t>Överraskande nog har 88–91 % inte ens försökt rekrytera från utlandet under 2025. Ingen större skillnad mellan de geografiska rekryteringsområdena Norden, övriga EU/EES och länder utanför EU/EES.</a:t>
            </a:r>
          </a:p>
          <a:p>
            <a:r>
              <a:rPr lang="sv-SE" sz="1200" b="0" i="0" kern="1200" dirty="0">
                <a:solidFill>
                  <a:schemeClr val="tx1"/>
                </a:solidFill>
                <a:effectLst/>
                <a:latin typeface="+mn-lt"/>
                <a:ea typeface="+mn-ea"/>
                <a:cs typeface="+mn-cs"/>
              </a:rPr>
              <a:t>Det betyder att internationell rekrytering är viktig för vissa företag, men inte en vardagsaktivitet för majoriteten.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(Fråga i enkät: Har ert företag under det senaste året (2025) rekryterat eller försökt rekrytera medarbetare från utlandet? Svara utifrån vilka regioner ni försökt rekrytera internationellt, och i vilken utsträckning det har lyckats.)</a:t>
            </a: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44844DD2-8768-B643-9A2C-799B9174A7EF}" type="slidenum">
              <a:rPr lang="sv-SE" smtClean="0"/>
              <a:t>7</a:t>
            </a:fld>
            <a:endParaRPr lang="sv-SE"/>
          </a:p>
        </p:txBody>
      </p:sp>
    </p:spTree>
    <p:extLst>
      <p:ext uri="{BB962C8B-B14F-4D97-AF65-F5344CB8AC3E}">
        <p14:creationId xmlns:p14="http://schemas.microsoft.com/office/powerpoint/2010/main" val="338434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sv-SE" b="1"/>
              <a:t>Men </a:t>
            </a:r>
            <a:r>
              <a:rPr lang="sv-SE"/>
              <a:t>när företag väl rekryterar internationellt är det ofta högspecialiserade roller:</a:t>
            </a:r>
          </a:p>
          <a:p>
            <a:r>
              <a:rPr lang="sv-SE"/>
              <a:t>45 % civilingenjörer</a:t>
            </a:r>
          </a:p>
          <a:p>
            <a:r>
              <a:rPr lang="sv-SE"/>
              <a:t>40 % tekniska doktorer/forskare</a:t>
            </a:r>
          </a:p>
          <a:p>
            <a:r>
              <a:rPr lang="sv-SE"/>
              <a:t>Internationell rekrytering används främst för spetskompetens, inte för att täcka breda volymbehov.</a:t>
            </a:r>
          </a:p>
          <a:p>
            <a:endParaRPr lang="sv-SE"/>
          </a:p>
          <a:p>
            <a:r>
              <a:rPr lang="sv-SE"/>
              <a:t>(Enkätfråga: Vilken/vilka kompetenser har ni rekryterat/försökt rekrytera från utlandet?) </a:t>
            </a:r>
          </a:p>
          <a:p>
            <a:endParaRPr lang="en-SE"/>
          </a:p>
        </p:txBody>
      </p:sp>
      <p:sp>
        <p:nvSpPr>
          <p:cNvPr id="4" name="Slide Number Placeholder 3"/>
          <p:cNvSpPr>
            <a:spLocks noGrp="1"/>
          </p:cNvSpPr>
          <p:nvPr>
            <p:ph type="sldNum" sz="quarter" idx="5"/>
          </p:nvPr>
        </p:nvSpPr>
        <p:spPr/>
        <p:txBody>
          <a:bodyPr/>
          <a:lstStyle/>
          <a:p>
            <a:fld id="{44844DD2-8768-B643-9A2C-799B9174A7EF}" type="slidenum">
              <a:rPr lang="en-SE" smtClean="0"/>
              <a:t>8</a:t>
            </a:fld>
            <a:endParaRPr lang="en-SE"/>
          </a:p>
        </p:txBody>
      </p:sp>
    </p:spTree>
    <p:extLst>
      <p:ext uri="{BB962C8B-B14F-4D97-AF65-F5344CB8AC3E}">
        <p14:creationId xmlns:p14="http://schemas.microsoft.com/office/powerpoint/2010/main" val="260672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kern="1200">
                <a:solidFill>
                  <a:schemeClr val="tx1"/>
                </a:solidFill>
                <a:effectLst/>
                <a:latin typeface="+mn-lt"/>
                <a:ea typeface="+mn-ea"/>
                <a:cs typeface="+mn-cs"/>
              </a:rPr>
              <a:t>Regelverk och handläggningstider är fortfarande ett tydligt hinder!</a:t>
            </a:r>
          </a:p>
          <a:p>
            <a:r>
              <a:rPr lang="sv-SE" sz="1200" b="0" i="0" kern="1200">
                <a:solidFill>
                  <a:schemeClr val="tx1"/>
                </a:solidFill>
                <a:effectLst/>
                <a:latin typeface="+mn-lt"/>
                <a:ea typeface="+mn-ea"/>
                <a:cs typeface="+mn-cs"/>
              </a:rPr>
              <a:t>De tre största hindren är:</a:t>
            </a:r>
          </a:p>
          <a:p>
            <a:pPr marL="171450" indent="-171450">
              <a:buFont typeface="Arial" panose="020B0604020202020204" pitchFamily="34" charset="0"/>
              <a:buChar char="•"/>
            </a:pPr>
            <a:r>
              <a:rPr lang="sv-SE" sz="1200" b="0" i="0" kern="1200">
                <a:solidFill>
                  <a:schemeClr val="tx1"/>
                </a:solidFill>
                <a:effectLst/>
                <a:latin typeface="+mn-lt"/>
                <a:ea typeface="+mn-ea"/>
                <a:cs typeface="+mn-cs"/>
              </a:rPr>
              <a:t>Långa handläggningstider</a:t>
            </a:r>
          </a:p>
          <a:p>
            <a:pPr marL="171450" indent="-171450">
              <a:buFont typeface="Arial" panose="020B0604020202020204" pitchFamily="34" charset="0"/>
              <a:buChar char="•"/>
            </a:pPr>
            <a:r>
              <a:rPr lang="sv-SE" sz="1200" b="0" i="0" kern="1200">
                <a:solidFill>
                  <a:schemeClr val="tx1"/>
                </a:solidFill>
                <a:effectLst/>
                <a:latin typeface="+mn-lt"/>
                <a:ea typeface="+mn-ea"/>
                <a:cs typeface="+mn-cs"/>
              </a:rPr>
              <a:t>Regelverk och migrationsadministration</a:t>
            </a:r>
          </a:p>
          <a:p>
            <a:pPr marL="171450" indent="-171450">
              <a:buFont typeface="Arial" panose="020B0604020202020204" pitchFamily="34" charset="0"/>
              <a:buChar char="•"/>
            </a:pPr>
            <a:r>
              <a:rPr lang="sv-SE" sz="1200" b="0" i="0" kern="1200">
                <a:solidFill>
                  <a:schemeClr val="tx1"/>
                </a:solidFill>
                <a:effectLst/>
                <a:latin typeface="+mn-lt"/>
                <a:ea typeface="+mn-ea"/>
                <a:cs typeface="+mn-cs"/>
              </a:rPr>
              <a:t>Bostadssituation</a:t>
            </a:r>
          </a:p>
          <a:p>
            <a:r>
              <a:rPr lang="sv-SE" sz="1200" b="0" i="0" kern="1200">
                <a:solidFill>
                  <a:schemeClr val="tx1"/>
                </a:solidFill>
                <a:effectLst/>
                <a:latin typeface="+mn-lt"/>
                <a:ea typeface="+mn-ea"/>
                <a:cs typeface="+mn-cs"/>
              </a:rPr>
              <a:t>Alla nämns av 35 % av företagen som rekryterat internationellt.</a:t>
            </a:r>
          </a:p>
          <a:p>
            <a:r>
              <a:rPr lang="sv-SE" sz="1200" b="1" i="0" kern="1200">
                <a:solidFill>
                  <a:schemeClr val="tx1"/>
                </a:solidFill>
                <a:effectLst/>
                <a:latin typeface="+mn-lt"/>
                <a:ea typeface="+mn-ea"/>
                <a:cs typeface="+mn-cs"/>
              </a:rPr>
              <a:t>Detta ger stöd för Innovationsföretagens återkommande budskap om:</a:t>
            </a:r>
            <a:endParaRPr lang="sv-SE" sz="1200" b="0" i="0" kern="1200">
              <a:solidFill>
                <a:schemeClr val="tx1"/>
              </a:solidFill>
              <a:effectLst/>
              <a:latin typeface="+mn-lt"/>
              <a:ea typeface="+mn-ea"/>
              <a:cs typeface="+mn-cs"/>
            </a:endParaRPr>
          </a:p>
          <a:p>
            <a:r>
              <a:rPr lang="sv-SE" sz="1200" b="1" i="0" kern="1200">
                <a:solidFill>
                  <a:schemeClr val="tx1"/>
                </a:solidFill>
                <a:effectLst/>
                <a:latin typeface="+mn-lt"/>
                <a:ea typeface="+mn-ea"/>
                <a:cs typeface="+mn-cs"/>
              </a:rPr>
              <a:t>snabbare arbetstillstånd,</a:t>
            </a:r>
            <a:endParaRPr lang="sv-SE" sz="1200" b="0" i="0" kern="1200">
              <a:solidFill>
                <a:schemeClr val="tx1"/>
              </a:solidFill>
              <a:effectLst/>
              <a:latin typeface="+mn-lt"/>
              <a:ea typeface="+mn-ea"/>
              <a:cs typeface="+mn-cs"/>
            </a:endParaRPr>
          </a:p>
          <a:p>
            <a:r>
              <a:rPr lang="sv-SE" sz="1200" b="1" i="0" kern="1200">
                <a:solidFill>
                  <a:schemeClr val="tx1"/>
                </a:solidFill>
                <a:effectLst/>
                <a:latin typeface="+mn-lt"/>
                <a:ea typeface="+mn-ea"/>
                <a:cs typeface="+mn-cs"/>
              </a:rPr>
              <a:t>enklare regler,</a:t>
            </a:r>
            <a:endParaRPr lang="sv-SE" sz="1200" b="0" i="0" kern="1200">
              <a:solidFill>
                <a:schemeClr val="tx1"/>
              </a:solidFill>
              <a:effectLst/>
              <a:latin typeface="+mn-lt"/>
              <a:ea typeface="+mn-ea"/>
              <a:cs typeface="+mn-cs"/>
            </a:endParaRPr>
          </a:p>
          <a:p>
            <a:r>
              <a:rPr lang="sv-SE" sz="1200" b="1" i="0" kern="1200">
                <a:solidFill>
                  <a:schemeClr val="tx1"/>
                </a:solidFill>
                <a:effectLst/>
                <a:latin typeface="+mn-lt"/>
                <a:ea typeface="+mn-ea"/>
                <a:cs typeface="+mn-cs"/>
              </a:rPr>
              <a:t>bättre förutsättningar att attrahera internationell kompetens.</a:t>
            </a:r>
            <a:endParaRPr lang="sv-SE" sz="1200" b="0" i="0" kern="1200">
              <a:solidFill>
                <a:schemeClr val="tx1"/>
              </a:solidFill>
              <a:effectLst/>
              <a:latin typeface="+mn-lt"/>
              <a:ea typeface="+mn-ea"/>
              <a:cs typeface="+mn-cs"/>
            </a:endParaRPr>
          </a:p>
          <a:p>
            <a:endParaRPr lang="sv-SE"/>
          </a:p>
          <a:p>
            <a:r>
              <a:rPr lang="sv-SE"/>
              <a:t>(Enkätfråga: Vilka utmaningar har ni mött i rekrytering från utlandet?</a:t>
            </a:r>
          </a:p>
          <a:p>
            <a:r>
              <a:rPr lang="sv-SE"/>
              <a:t>Fråga ställd till de som rekryterat eller försökt rekrytera från utlandet under 2025. )</a:t>
            </a:r>
          </a:p>
          <a:p>
            <a:endParaRPr lang="en-SE"/>
          </a:p>
        </p:txBody>
      </p:sp>
      <p:sp>
        <p:nvSpPr>
          <p:cNvPr id="4" name="Slide Number Placeholder 3"/>
          <p:cNvSpPr>
            <a:spLocks noGrp="1"/>
          </p:cNvSpPr>
          <p:nvPr>
            <p:ph type="sldNum" sz="quarter" idx="5"/>
          </p:nvPr>
        </p:nvSpPr>
        <p:spPr/>
        <p:txBody>
          <a:bodyPr/>
          <a:lstStyle/>
          <a:p>
            <a:fld id="{44844DD2-8768-B643-9A2C-799B9174A7EF}" type="slidenum">
              <a:rPr lang="en-SE" smtClean="0"/>
              <a:t>9</a:t>
            </a:fld>
            <a:endParaRPr lang="en-SE"/>
          </a:p>
        </p:txBody>
      </p:sp>
    </p:spTree>
    <p:extLst>
      <p:ext uri="{BB962C8B-B14F-4D97-AF65-F5344CB8AC3E}">
        <p14:creationId xmlns:p14="http://schemas.microsoft.com/office/powerpoint/2010/main" val="260672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Enkätfråga: Har era erfarenheter av internationell rekrytering påverkat era framtida planer?</a:t>
            </a:r>
          </a:p>
          <a:p>
            <a:r>
              <a:rPr lang="sv-SE"/>
              <a:t>Fråga ställd till de som rekryterat eller försökt rekrytera från utlandet under 2025. </a:t>
            </a:r>
            <a:endParaRPr lang="en-SE"/>
          </a:p>
        </p:txBody>
      </p:sp>
      <p:sp>
        <p:nvSpPr>
          <p:cNvPr id="4" name="Slide Number Placeholder 3"/>
          <p:cNvSpPr>
            <a:spLocks noGrp="1"/>
          </p:cNvSpPr>
          <p:nvPr>
            <p:ph type="sldNum" sz="quarter" idx="5"/>
          </p:nvPr>
        </p:nvSpPr>
        <p:spPr/>
        <p:txBody>
          <a:bodyPr/>
          <a:lstStyle/>
          <a:p>
            <a:fld id="{44844DD2-8768-B643-9A2C-799B9174A7EF}" type="slidenum">
              <a:rPr lang="en-SE" smtClean="0"/>
              <a:t>10</a:t>
            </a:fld>
            <a:endParaRPr lang="en-SE"/>
          </a:p>
        </p:txBody>
      </p:sp>
    </p:spTree>
    <p:extLst>
      <p:ext uri="{BB962C8B-B14F-4D97-AF65-F5344CB8AC3E}">
        <p14:creationId xmlns:p14="http://schemas.microsoft.com/office/powerpoint/2010/main" val="2606729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Enkätfråga: Vilken typ av kompetenser rekryterar ni främst när det gäller rekrytering av nyexaminerade? (flervalsfråga)</a:t>
            </a:r>
          </a:p>
        </p:txBody>
      </p:sp>
      <p:sp>
        <p:nvSpPr>
          <p:cNvPr id="4" name="Platshållare för bildnummer 3"/>
          <p:cNvSpPr>
            <a:spLocks noGrp="1"/>
          </p:cNvSpPr>
          <p:nvPr>
            <p:ph type="sldNum" sz="quarter" idx="5"/>
          </p:nvPr>
        </p:nvSpPr>
        <p:spPr/>
        <p:txBody>
          <a:bodyPr/>
          <a:lstStyle/>
          <a:p>
            <a:fld id="{44844DD2-8768-B643-9A2C-799B9174A7EF}" type="slidenum">
              <a:rPr lang="sv-SE" smtClean="0"/>
              <a:t>12</a:t>
            </a:fld>
            <a:endParaRPr lang="sv-SE"/>
          </a:p>
        </p:txBody>
      </p:sp>
    </p:spTree>
    <p:extLst>
      <p:ext uri="{BB962C8B-B14F-4D97-AF65-F5344CB8AC3E}">
        <p14:creationId xmlns:p14="http://schemas.microsoft.com/office/powerpoint/2010/main" val="90039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Enkätfråga: Hur stor andel av era nyrekryteringar utgörs av nyexaminerade?</a:t>
            </a:r>
          </a:p>
        </p:txBody>
      </p:sp>
      <p:sp>
        <p:nvSpPr>
          <p:cNvPr id="4" name="Platshållare för bildnummer 3"/>
          <p:cNvSpPr>
            <a:spLocks noGrp="1"/>
          </p:cNvSpPr>
          <p:nvPr>
            <p:ph type="sldNum" sz="quarter" idx="5"/>
          </p:nvPr>
        </p:nvSpPr>
        <p:spPr/>
        <p:txBody>
          <a:bodyPr/>
          <a:lstStyle/>
          <a:p>
            <a:fld id="{44844DD2-8768-B643-9A2C-799B9174A7EF}" type="slidenum">
              <a:rPr lang="sv-SE" smtClean="0"/>
              <a:t>13</a:t>
            </a:fld>
            <a:endParaRPr lang="sv-SE"/>
          </a:p>
        </p:txBody>
      </p:sp>
    </p:spTree>
    <p:extLst>
      <p:ext uri="{BB962C8B-B14F-4D97-AF65-F5344CB8AC3E}">
        <p14:creationId xmlns:p14="http://schemas.microsoft.com/office/powerpoint/2010/main" val="11132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nnehåll mörk">
    <p:spTree>
      <p:nvGrpSpPr>
        <p:cNvPr id="1" name=""/>
        <p:cNvGrpSpPr/>
        <p:nvPr/>
      </p:nvGrpSpPr>
      <p:grpSpPr>
        <a:xfrm>
          <a:off x="0" y="0"/>
          <a:ext cx="0" cy="0"/>
          <a:chOff x="0" y="0"/>
          <a:chExt cx="0" cy="0"/>
        </a:xfrm>
      </p:grpSpPr>
      <p:sp>
        <p:nvSpPr>
          <p:cNvPr id="3" name="BodyContent">
            <a:extLst>
              <a:ext uri="{FF2B5EF4-FFF2-40B4-BE49-F238E27FC236}">
                <a16:creationId xmlns:a16="http://schemas.microsoft.com/office/drawing/2014/main" id="{0534C6B2-ACA8-B346-9A13-C66B1956842A}"/>
              </a:ext>
            </a:extLst>
          </p:cNvPr>
          <p:cNvSpPr>
            <a:spLocks noGrp="1"/>
          </p:cNvSpPr>
          <p:nvPr>
            <p:ph sz="quarter" idx="22" hasCustomPrompt="1"/>
          </p:nvPr>
        </p:nvSpPr>
        <p:spPr>
          <a:xfrm>
            <a:off x="2057401" y="1130587"/>
            <a:ext cx="8077200" cy="4068698"/>
          </a:xfrm>
        </p:spPr>
        <p:txBody>
          <a:bodyPr anchor="ct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5" name="Title2Center"/>
          <p:cNvSpPr txBox="1">
            <a:spLocks noGrp="1"/>
          </p:cNvSpPr>
          <p:nvPr>
            <p:ph type="body" sz="quarter" idx="21" hasCustomPrompt="1"/>
          </p:nvPr>
        </p:nvSpPr>
        <p:spPr>
          <a:xfrm>
            <a:off x="2442647" y="5291631"/>
            <a:ext cx="7306709" cy="833120"/>
          </a:xfrm>
          <a:prstGeom prst="rect">
            <a:avLst/>
          </a:prstGeom>
        </p:spPr>
        <p:txBody>
          <a:bodyPr anchor="ctr">
            <a:normAutofit/>
          </a:bodyPr>
          <a:lstStyle>
            <a:lvl1pPr marL="0" indent="0" algn="ctr">
              <a:lnSpc>
                <a:spcPct val="100000"/>
              </a:lnSpc>
              <a:spcBef>
                <a:spcPts val="0"/>
              </a:spcBef>
              <a:defRPr sz="1200">
                <a:solidFill>
                  <a:schemeClr val="tx1"/>
                </a:solidFill>
                <a:latin typeface="+mj-lt"/>
                <a:ea typeface="Catamaran Bold"/>
                <a:cs typeface="Catamaran Bold"/>
                <a:sym typeface="Catamaran Bold"/>
              </a:defRPr>
            </a:lvl1pPr>
          </a:lstStyle>
          <a:p>
            <a:r>
              <a:t>Spend more of your time </a:t>
            </a:r>
            <a:r>
              <a:rPr err="1"/>
              <a:t>analy</a:t>
            </a:r>
            <a:r>
              <a:rPr lang="sv-SE"/>
              <a:t>z</a:t>
            </a:r>
            <a:r>
              <a:rPr err="1"/>
              <a:t>ing</a:t>
            </a:r>
            <a:r>
              <a:t> instead!</a:t>
            </a:r>
          </a:p>
        </p:txBody>
      </p:sp>
      <p:sp>
        <p:nvSpPr>
          <p:cNvPr id="24" name="Title1Center">
            <a:extLst>
              <a:ext uri="{FF2B5EF4-FFF2-40B4-BE49-F238E27FC236}">
                <a16:creationId xmlns:a16="http://schemas.microsoft.com/office/drawing/2014/main" id="{952B7A5C-6B6A-B14A-A1F8-6032231112B8}"/>
              </a:ext>
            </a:extLst>
          </p:cNvPr>
          <p:cNvSpPr>
            <a:spLocks noGrp="1"/>
          </p:cNvSpPr>
          <p:nvPr>
            <p:ph type="title" hasCustomPrompt="1"/>
          </p:nvPr>
        </p:nvSpPr>
        <p:spPr>
          <a:xfrm>
            <a:off x="1016001" y="232501"/>
            <a:ext cx="10160001" cy="805174"/>
          </a:xfrm>
          <a:prstGeom prst="rect">
            <a:avLst/>
          </a:prstGeom>
        </p:spPr>
        <p:txBody>
          <a:bodyPr anchor="ctr"/>
          <a:lstStyle>
            <a:lvl1pPr algn="ctr">
              <a:defRPr>
                <a:solidFill>
                  <a:schemeClr val="tx1"/>
                </a:solidFill>
                <a:latin typeface="+mj-lt"/>
              </a:defRPr>
            </a:lvl1pPr>
          </a:lstStyle>
          <a:p>
            <a:r>
              <a:rPr lang="sv-SE"/>
              <a:t>Rubrik</a:t>
            </a:r>
          </a:p>
        </p:txBody>
      </p:sp>
    </p:spTree>
    <p:extLst>
      <p:ext uri="{BB962C8B-B14F-4D97-AF65-F5344CB8AC3E}">
        <p14:creationId xmlns:p14="http://schemas.microsoft.com/office/powerpoint/2010/main" val="119693214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Avslut mör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307008"/>
      </p:ext>
    </p:extLst>
  </p:cSld>
  <p:clrMapOvr>
    <a:overrideClrMapping bg1="lt1" tx1="dk1" bg2="lt2" tx2="dk2" accent1="accent1" accent2="accent2" accent3="accent3" accent4="accent4" accent5="accent5" accent6="accent6" hlink="hlink" folHlink="folHlink"/>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32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 och innehåll - mindre">
    <p:bg>
      <p:bgPr>
        <a:solidFill>
          <a:srgbClr val="E7E8E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415787" y="293413"/>
            <a:ext cx="11474727" cy="514662"/>
          </a:xfrm>
        </p:spPr>
        <p:txBody>
          <a:bodyPr anchor="t"/>
          <a:lstStyle>
            <a:lvl1pPr>
              <a:defRPr sz="2000" b="1" i="0">
                <a:latin typeface="Arial Black" panose="020B0604020202020204" pitchFamily="34" charset="0"/>
                <a:cs typeface="Arial Black" panose="020B0604020202020204" pitchFamily="34" charset="0"/>
              </a:defRPr>
            </a:lvl1pPr>
          </a:lstStyle>
          <a:p>
            <a:r>
              <a:rPr lang="sv-SE"/>
              <a:t>Klicka här för att skriva rubrik i upp till två rader</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415787" y="1020726"/>
            <a:ext cx="11474726" cy="4863339"/>
          </a:xfrm>
        </p:spPr>
        <p:txBody>
          <a:bodyPr/>
          <a:lstStyle>
            <a:lvl1pPr>
              <a:buClr>
                <a:schemeClr val="accent1"/>
              </a:buClr>
              <a:buFontTx/>
              <a:buBlip>
                <a:blip r:embed="rId2"/>
              </a:buBlip>
              <a:defRPr sz="1600"/>
            </a:lvl1pPr>
            <a:lvl2pPr>
              <a:buFontTx/>
              <a:buBlip>
                <a:blip r:embed="rId2"/>
              </a:buBlip>
              <a:defRPr sz="1600"/>
            </a:lvl2pPr>
            <a:lvl3pPr>
              <a:buFontTx/>
              <a:buBlip>
                <a:blip r:embed="rId2"/>
              </a:buBlip>
              <a:defRPr sz="1600"/>
            </a:lvl3pPr>
            <a:lvl4pPr>
              <a:buFontTx/>
              <a:buBlip>
                <a:blip r:embed="rId2"/>
              </a:buBlip>
              <a:defRPr sz="1600"/>
            </a:lvl4pPr>
            <a:lvl5pPr>
              <a:buFontTx/>
              <a:buBlip>
                <a:blip r:embed="rId2"/>
              </a:buBlip>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563770EE-9562-4B1F-B3F4-247E5E390109}" type="datetime1">
              <a:rPr lang="sv-SE" smtClean="0"/>
              <a:t>2026-06-09</a:t>
            </a:fld>
            <a:endParaRPr lang="sv-SE"/>
          </a:p>
        </p:txBody>
      </p:sp>
      <p:cxnSp>
        <p:nvCxnSpPr>
          <p:cNvPr id="8" name="Rak 7">
            <a:extLst>
              <a:ext uri="{FF2B5EF4-FFF2-40B4-BE49-F238E27FC236}">
                <a16:creationId xmlns:a16="http://schemas.microsoft.com/office/drawing/2014/main" id="{14BF04EC-C3BA-8E47-A997-F78039252631}"/>
              </a:ext>
            </a:extLst>
          </p:cNvPr>
          <p:cNvCxnSpPr>
            <a:cxnSpLocks/>
          </p:cNvCxnSpPr>
          <p:nvPr userDrawn="1"/>
        </p:nvCxnSpPr>
        <p:spPr>
          <a:xfrm>
            <a:off x="301486" y="293413"/>
            <a:ext cx="0" cy="51466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F001B1BF-4A99-2543-94E7-21CC24C30427}"/>
              </a:ext>
            </a:extLst>
          </p:cNvPr>
          <p:cNvCxnSpPr>
            <a:cxnSpLocks/>
          </p:cNvCxnSpPr>
          <p:nvPr userDrawn="1"/>
        </p:nvCxnSpPr>
        <p:spPr>
          <a:xfrm>
            <a:off x="301486" y="1020726"/>
            <a:ext cx="0" cy="4863339"/>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Platshållare för sidfot 4">
            <a:extLst>
              <a:ext uri="{FF2B5EF4-FFF2-40B4-BE49-F238E27FC236}">
                <a16:creationId xmlns:a16="http://schemas.microsoft.com/office/drawing/2014/main" id="{5AC27042-20D5-5046-A670-D803C1858717}"/>
              </a:ext>
            </a:extLst>
          </p:cNvPr>
          <p:cNvSpPr>
            <a:spLocks noGrp="1"/>
          </p:cNvSpPr>
          <p:nvPr>
            <p:ph type="ftr" sz="quarter" idx="11"/>
          </p:nvPr>
        </p:nvSpPr>
        <p:spPr>
          <a:xfrm>
            <a:off x="7642914" y="6338031"/>
            <a:ext cx="4114800" cy="165400"/>
          </a:xfrm>
        </p:spPr>
        <p:txBody>
          <a:bodyPr/>
          <a:lstStyle>
            <a:lvl1pPr algn="r">
              <a:defRPr>
                <a:latin typeface="+mn-lt"/>
              </a:defRPr>
            </a:lvl1pPr>
          </a:lstStyle>
          <a:p>
            <a:r>
              <a:rPr lang="sv-SE"/>
              <a:t>Insikt 2024 |</a:t>
            </a:r>
          </a:p>
        </p:txBody>
      </p:sp>
      <p:sp>
        <p:nvSpPr>
          <p:cNvPr id="11" name="Platshållare för bildnummer 5">
            <a:extLst>
              <a:ext uri="{FF2B5EF4-FFF2-40B4-BE49-F238E27FC236}">
                <a16:creationId xmlns:a16="http://schemas.microsoft.com/office/drawing/2014/main" id="{08B252B9-46E8-154B-AF44-F970E02A5D0F}"/>
              </a:ext>
            </a:extLst>
          </p:cNvPr>
          <p:cNvSpPr>
            <a:spLocks noGrp="1"/>
          </p:cNvSpPr>
          <p:nvPr>
            <p:ph type="sldNum" sz="quarter" idx="12"/>
          </p:nvPr>
        </p:nvSpPr>
        <p:spPr>
          <a:xfrm>
            <a:off x="9147306" y="6338031"/>
            <a:ext cx="2743200" cy="165400"/>
          </a:xfrm>
        </p:spPr>
        <p:txBody>
          <a:bodyPr/>
          <a:lstStyle>
            <a:lvl1pPr algn="r">
              <a:defRPr>
                <a:latin typeface="+mn-lt"/>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56923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a:t>Klicka här för att skriva rubrik i upp till två rader</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lvl1pPr>
              <a:buClr>
                <a:schemeClr val="accent1"/>
              </a:buCl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DD0A54D9-1657-4117-858D-6AC83BFEE004}" type="datetime1">
              <a:rPr lang="sv-SE" smtClean="0"/>
              <a:t>2026-06-09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Insikt 2024 |</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33526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Innehåll mörk">
    <p:spTree>
      <p:nvGrpSpPr>
        <p:cNvPr id="1" name=""/>
        <p:cNvGrpSpPr/>
        <p:nvPr/>
      </p:nvGrpSpPr>
      <p:grpSpPr>
        <a:xfrm>
          <a:off x="0" y="0"/>
          <a:ext cx="0" cy="0"/>
          <a:chOff x="0" y="0"/>
          <a:chExt cx="0" cy="0"/>
        </a:xfrm>
      </p:grpSpPr>
      <p:sp>
        <p:nvSpPr>
          <p:cNvPr id="3" name="BodyContent">
            <a:extLst>
              <a:ext uri="{FF2B5EF4-FFF2-40B4-BE49-F238E27FC236}">
                <a16:creationId xmlns:a16="http://schemas.microsoft.com/office/drawing/2014/main" id="{0534C6B2-ACA8-B346-9A13-C66B1956842A}"/>
              </a:ext>
            </a:extLst>
          </p:cNvPr>
          <p:cNvSpPr>
            <a:spLocks noGrp="1"/>
          </p:cNvSpPr>
          <p:nvPr>
            <p:ph sz="quarter" idx="22" hasCustomPrompt="1"/>
          </p:nvPr>
        </p:nvSpPr>
        <p:spPr>
          <a:xfrm>
            <a:off x="592667" y="1446663"/>
            <a:ext cx="9156689" cy="3752622"/>
          </a:xfrm>
        </p:spPr>
        <p:txBody>
          <a:bodyPr anchor="ct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5" name="Title2Center"/>
          <p:cNvSpPr txBox="1">
            <a:spLocks noGrp="1"/>
          </p:cNvSpPr>
          <p:nvPr>
            <p:ph type="body" sz="quarter" idx="21" hasCustomPrompt="1"/>
          </p:nvPr>
        </p:nvSpPr>
        <p:spPr>
          <a:xfrm>
            <a:off x="592667" y="5291631"/>
            <a:ext cx="9156689" cy="867629"/>
          </a:xfrm>
          <a:prstGeom prst="rect">
            <a:avLst/>
          </a:prstGeom>
        </p:spPr>
        <p:txBody>
          <a:bodyPr anchor="ctr">
            <a:normAutofit/>
          </a:bodyPr>
          <a:lstStyle>
            <a:lvl1pPr marL="0" indent="0" algn="l">
              <a:lnSpc>
                <a:spcPct val="100000"/>
              </a:lnSpc>
              <a:spcBef>
                <a:spcPts val="0"/>
              </a:spcBef>
              <a:defRPr sz="1200">
                <a:solidFill>
                  <a:schemeClr val="tx1"/>
                </a:solidFill>
                <a:latin typeface="+mj-lt"/>
                <a:ea typeface="Catamaran Bold"/>
                <a:cs typeface="Catamaran Bold"/>
                <a:sym typeface="Catamaran Bold"/>
              </a:defRPr>
            </a:lvl1pPr>
          </a:lstStyle>
          <a:p>
            <a:r>
              <a:t>Spend more of your time </a:t>
            </a:r>
            <a:r>
              <a:rPr err="1"/>
              <a:t>analy</a:t>
            </a:r>
            <a:r>
              <a:rPr lang="sv-SE"/>
              <a:t>z</a:t>
            </a:r>
            <a:r>
              <a:rPr err="1"/>
              <a:t>ing</a:t>
            </a:r>
            <a:r>
              <a:t> instead!</a:t>
            </a:r>
          </a:p>
        </p:txBody>
      </p:sp>
      <p:sp>
        <p:nvSpPr>
          <p:cNvPr id="24" name="Title1Center">
            <a:extLst>
              <a:ext uri="{FF2B5EF4-FFF2-40B4-BE49-F238E27FC236}">
                <a16:creationId xmlns:a16="http://schemas.microsoft.com/office/drawing/2014/main" id="{952B7A5C-6B6A-B14A-A1F8-6032231112B8}"/>
              </a:ext>
            </a:extLst>
          </p:cNvPr>
          <p:cNvSpPr>
            <a:spLocks noGrp="1"/>
          </p:cNvSpPr>
          <p:nvPr>
            <p:ph type="title" hasCustomPrompt="1"/>
          </p:nvPr>
        </p:nvSpPr>
        <p:spPr>
          <a:xfrm>
            <a:off x="592667" y="232500"/>
            <a:ext cx="9156689" cy="1014601"/>
          </a:xfrm>
          <a:prstGeom prst="rect">
            <a:avLst/>
          </a:prstGeom>
        </p:spPr>
        <p:txBody>
          <a:bodyPr anchor="b"/>
          <a:lstStyle>
            <a:lvl1pPr algn="l">
              <a:defRPr>
                <a:solidFill>
                  <a:schemeClr val="tx1"/>
                </a:solidFill>
                <a:latin typeface="+mj-lt"/>
              </a:defRPr>
            </a:lvl1pPr>
          </a:lstStyle>
          <a:p>
            <a:r>
              <a:rPr lang="sv-SE"/>
              <a:t>Rubrik</a:t>
            </a:r>
          </a:p>
        </p:txBody>
      </p:sp>
      <p:sp>
        <p:nvSpPr>
          <p:cNvPr id="2" name="Date Placeholder 1">
            <a:extLst>
              <a:ext uri="{FF2B5EF4-FFF2-40B4-BE49-F238E27FC236}">
                <a16:creationId xmlns:a16="http://schemas.microsoft.com/office/drawing/2014/main" id="{179309D0-37C8-6AEC-0026-2A50CD63C825}"/>
              </a:ext>
            </a:extLst>
          </p:cNvPr>
          <p:cNvSpPr>
            <a:spLocks noGrp="1"/>
          </p:cNvSpPr>
          <p:nvPr>
            <p:ph type="dt" sz="half" idx="23"/>
          </p:nvPr>
        </p:nvSpPr>
        <p:spPr/>
        <p:txBody>
          <a:bodyPr/>
          <a:lstStyle/>
          <a:p>
            <a:endParaRPr lang="sv-SE"/>
          </a:p>
        </p:txBody>
      </p:sp>
      <p:sp>
        <p:nvSpPr>
          <p:cNvPr id="4" name="Slide Number Placeholder 3">
            <a:extLst>
              <a:ext uri="{FF2B5EF4-FFF2-40B4-BE49-F238E27FC236}">
                <a16:creationId xmlns:a16="http://schemas.microsoft.com/office/drawing/2014/main" id="{04491BCF-CFE5-ECC4-7615-5A6AC55D1966}"/>
              </a:ext>
            </a:extLst>
          </p:cNvPr>
          <p:cNvSpPr>
            <a:spLocks noGrp="1"/>
          </p:cNvSpPr>
          <p:nvPr>
            <p:ph type="sldNum" sz="quarter" idx="24"/>
          </p:nvPr>
        </p:nvSpPr>
        <p:spPr/>
        <p:txBody>
          <a:bodyPr/>
          <a:lstStyle/>
          <a:p>
            <a:fld id="{A2DE29D7-3630-4216-8240-D5FF8217132B}" type="slidenum">
              <a:rPr lang="sv-SE" smtClean="0"/>
              <a:pPr/>
              <a:t>‹#›</a:t>
            </a:fld>
            <a:endParaRPr lang="sv-SE"/>
          </a:p>
        </p:txBody>
      </p:sp>
    </p:spTree>
    <p:extLst>
      <p:ext uri="{BB962C8B-B14F-4D97-AF65-F5344CB8AC3E}">
        <p14:creationId xmlns:p14="http://schemas.microsoft.com/office/powerpoint/2010/main" val="251919001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ubrikbild Mörk">
    <p:spTree>
      <p:nvGrpSpPr>
        <p:cNvPr id="1" name=""/>
        <p:cNvGrpSpPr/>
        <p:nvPr/>
      </p:nvGrpSpPr>
      <p:grpSpPr>
        <a:xfrm>
          <a:off x="0" y="0"/>
          <a:ext cx="0" cy="0"/>
          <a:chOff x="0" y="0"/>
          <a:chExt cx="0" cy="0"/>
        </a:xfrm>
      </p:grpSpPr>
      <p:sp>
        <p:nvSpPr>
          <p:cNvPr id="7" name="Title2Center">
            <a:extLst>
              <a:ext uri="{FF2B5EF4-FFF2-40B4-BE49-F238E27FC236}">
                <a16:creationId xmlns:a16="http://schemas.microsoft.com/office/drawing/2014/main" id="{6EBC24B9-0382-4B19-8E52-5BB0CE8EE380}"/>
              </a:ext>
            </a:extLst>
          </p:cNvPr>
          <p:cNvSpPr txBox="1">
            <a:spLocks noGrp="1"/>
          </p:cNvSpPr>
          <p:nvPr>
            <p:ph type="body" sz="quarter" idx="23" hasCustomPrompt="1"/>
          </p:nvPr>
        </p:nvSpPr>
        <p:spPr>
          <a:xfrm>
            <a:off x="734598" y="3136739"/>
            <a:ext cx="5361402" cy="3044224"/>
          </a:xfrm>
          <a:prstGeom prst="rect">
            <a:avLst/>
          </a:prstGeom>
        </p:spPr>
        <p:txBody>
          <a:bodyPr anchor="t">
            <a:noAutofit/>
          </a:bodyPr>
          <a:lstStyle>
            <a:lvl1pPr marL="0" indent="0" algn="l">
              <a:lnSpc>
                <a:spcPct val="100000"/>
              </a:lnSpc>
              <a:spcBef>
                <a:spcPts val="0"/>
              </a:spcBef>
              <a:defRPr sz="1801">
                <a:solidFill>
                  <a:schemeClr val="tx1"/>
                </a:solidFill>
                <a:latin typeface="+mj-lt"/>
                <a:ea typeface="Catamaran Bold"/>
                <a:cs typeface="Catamaran Bold"/>
                <a:sym typeface="Catamaran Bold"/>
              </a:defRPr>
            </a:lvl1pPr>
          </a:lstStyle>
          <a:p>
            <a:pPr lvl="0"/>
            <a:r>
              <a:rPr lang="sv-SE"/>
              <a:t>Klicka här för att ändra format på bakgrundstexten</a:t>
            </a:r>
          </a:p>
        </p:txBody>
      </p:sp>
      <p:sp>
        <p:nvSpPr>
          <p:cNvPr id="5" name="Title1Center">
            <a:extLst>
              <a:ext uri="{FF2B5EF4-FFF2-40B4-BE49-F238E27FC236}">
                <a16:creationId xmlns:a16="http://schemas.microsoft.com/office/drawing/2014/main" id="{170980EE-00D4-4654-879B-86DBC62F445A}"/>
              </a:ext>
            </a:extLst>
          </p:cNvPr>
          <p:cNvSpPr txBox="1">
            <a:spLocks noGrp="1"/>
          </p:cNvSpPr>
          <p:nvPr>
            <p:ph type="body" sz="half" idx="21" hasCustomPrompt="1"/>
          </p:nvPr>
        </p:nvSpPr>
        <p:spPr>
          <a:xfrm>
            <a:off x="734598" y="438549"/>
            <a:ext cx="5361402" cy="2443548"/>
          </a:xfrm>
          <a:prstGeom prst="rect">
            <a:avLst/>
          </a:prstGeom>
        </p:spPr>
        <p:txBody>
          <a:bodyPr lIns="84666" tIns="84666" rIns="84666" bIns="84666">
            <a:noAutofit/>
          </a:bodyPr>
          <a:lstStyle>
            <a:lvl1pPr marL="0" indent="0" algn="l">
              <a:lnSpc>
                <a:spcPct val="100000"/>
              </a:lnSpc>
              <a:spcBef>
                <a:spcPts val="0"/>
              </a:spcBef>
              <a:defRPr sz="4451" b="1">
                <a:solidFill>
                  <a:schemeClr val="tx1"/>
                </a:solidFill>
                <a:latin typeface="+mj-lt"/>
                <a:ea typeface="Catamaran Bold"/>
                <a:cs typeface="Catamaran Bold"/>
                <a:sym typeface="Catamaran Bold"/>
              </a:defRPr>
            </a:lvl1pPr>
          </a:lstStyle>
          <a:p>
            <a:pPr lvl="0"/>
            <a:r>
              <a:rPr lang="sv-SE"/>
              <a:t>Klicka här för att ändra format på bakgrundstexten</a:t>
            </a:r>
          </a:p>
        </p:txBody>
      </p:sp>
      <p:sp>
        <p:nvSpPr>
          <p:cNvPr id="6" name="BodyContent">
            <a:extLst>
              <a:ext uri="{FF2B5EF4-FFF2-40B4-BE49-F238E27FC236}">
                <a16:creationId xmlns:a16="http://schemas.microsoft.com/office/drawing/2014/main" id="{C1AE2E13-7774-4512-A7D3-DE551472961E}"/>
              </a:ext>
            </a:extLst>
          </p:cNvPr>
          <p:cNvSpPr>
            <a:spLocks noGrp="1"/>
          </p:cNvSpPr>
          <p:nvPr>
            <p:ph type="chart" sz="quarter" idx="22"/>
          </p:nvPr>
        </p:nvSpPr>
        <p:spPr>
          <a:xfrm>
            <a:off x="8305801" y="1284321"/>
            <a:ext cx="2946400" cy="218513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104393274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nehåll + Rubrik mörk">
    <p:spTree>
      <p:nvGrpSpPr>
        <p:cNvPr id="1" name=""/>
        <p:cNvGrpSpPr/>
        <p:nvPr/>
      </p:nvGrpSpPr>
      <p:grpSpPr>
        <a:xfrm>
          <a:off x="0" y="0"/>
          <a:ext cx="0" cy="0"/>
          <a:chOff x="0" y="0"/>
          <a:chExt cx="0" cy="0"/>
        </a:xfrm>
      </p:grpSpPr>
      <p:sp>
        <p:nvSpPr>
          <p:cNvPr id="58" name="Title2Center"/>
          <p:cNvSpPr txBox="1">
            <a:spLocks noGrp="1"/>
          </p:cNvSpPr>
          <p:nvPr>
            <p:ph type="body" sz="quarter" idx="21" hasCustomPrompt="1"/>
          </p:nvPr>
        </p:nvSpPr>
        <p:spPr>
          <a:xfrm>
            <a:off x="6293676" y="698318"/>
            <a:ext cx="5711657" cy="1203634"/>
          </a:xfrm>
          <a:prstGeom prst="rect">
            <a:avLst/>
          </a:prstGeom>
        </p:spPr>
        <p:txBody>
          <a:bodyPr>
            <a:noAutofit/>
          </a:bodyPr>
          <a:lstStyle>
            <a:lvl1pPr marL="0" indent="0" algn="l">
              <a:lnSpc>
                <a:spcPct val="100000"/>
              </a:lnSpc>
              <a:spcBef>
                <a:spcPts val="0"/>
              </a:spcBef>
              <a:defRPr sz="2400">
                <a:solidFill>
                  <a:schemeClr val="tx1"/>
                </a:solidFill>
                <a:latin typeface="+mj-lt"/>
                <a:ea typeface="Catamaran Bold"/>
                <a:cs typeface="Catamaran Bold"/>
                <a:sym typeface="Catamaran Bold"/>
              </a:defRPr>
            </a:lvl1pPr>
          </a:lstStyle>
          <a:p>
            <a:pPr lvl="0"/>
            <a:r>
              <a:rPr lang="sv-SE"/>
              <a:t>Klicka här för att ändra format på bakgrundstexten</a:t>
            </a:r>
          </a:p>
        </p:txBody>
      </p:sp>
      <p:sp>
        <p:nvSpPr>
          <p:cNvPr id="59" name="Title1Center"/>
          <p:cNvSpPr txBox="1">
            <a:spLocks noGrp="1"/>
          </p:cNvSpPr>
          <p:nvPr>
            <p:ph type="body" sz="quarter" idx="22" hasCustomPrompt="1"/>
          </p:nvPr>
        </p:nvSpPr>
        <p:spPr>
          <a:xfrm>
            <a:off x="6293675" y="2122092"/>
            <a:ext cx="5720441" cy="2613816"/>
          </a:xfrm>
          <a:prstGeom prst="rect">
            <a:avLst/>
          </a:prstGeom>
        </p:spPr>
        <p:txBody>
          <a:bodyPr lIns="84666" tIns="84666" rIns="84666" bIns="84666">
            <a:noAutofit/>
          </a:bodyPr>
          <a:lstStyle>
            <a:lvl1pPr marL="0" indent="0" algn="l">
              <a:lnSpc>
                <a:spcPct val="100000"/>
              </a:lnSpc>
              <a:spcBef>
                <a:spcPts val="0"/>
              </a:spcBef>
              <a:defRPr sz="4451" b="1">
                <a:solidFill>
                  <a:schemeClr val="tx1"/>
                </a:solidFill>
                <a:latin typeface="+mj-lt"/>
                <a:ea typeface="Catamaran Bold"/>
                <a:cs typeface="Catamaran Bold"/>
                <a:sym typeface="Catamaran Bold"/>
              </a:defRPr>
            </a:lvl1pPr>
          </a:lstStyle>
          <a:p>
            <a:r>
              <a:t>Copying and pasting in Powerpoint and Excel?</a:t>
            </a:r>
          </a:p>
        </p:txBody>
      </p:sp>
      <p:sp>
        <p:nvSpPr>
          <p:cNvPr id="3" name="BodyContent">
            <a:extLst>
              <a:ext uri="{FF2B5EF4-FFF2-40B4-BE49-F238E27FC236}">
                <a16:creationId xmlns:a16="http://schemas.microsoft.com/office/drawing/2014/main" id="{E0A715C9-F8F6-449A-9BA5-520D8AA25902}"/>
              </a:ext>
            </a:extLst>
          </p:cNvPr>
          <p:cNvSpPr>
            <a:spLocks noGrp="1"/>
          </p:cNvSpPr>
          <p:nvPr>
            <p:ph sz="quarter" idx="23"/>
          </p:nvPr>
        </p:nvSpPr>
        <p:spPr>
          <a:xfrm>
            <a:off x="338361" y="2465463"/>
            <a:ext cx="5020469" cy="357473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levels</a:t>
            </a:r>
          </a:p>
        </p:txBody>
      </p:sp>
    </p:spTree>
    <p:extLst>
      <p:ext uri="{BB962C8B-B14F-4D97-AF65-F5344CB8AC3E}">
        <p14:creationId xmlns:p14="http://schemas.microsoft.com/office/powerpoint/2010/main" val="320300397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 mörk vänster">
    <p:spTree>
      <p:nvGrpSpPr>
        <p:cNvPr id="1" name=""/>
        <p:cNvGrpSpPr/>
        <p:nvPr/>
      </p:nvGrpSpPr>
      <p:grpSpPr>
        <a:xfrm>
          <a:off x="0" y="0"/>
          <a:ext cx="0" cy="0"/>
          <a:chOff x="0" y="0"/>
          <a:chExt cx="0" cy="0"/>
        </a:xfrm>
      </p:grpSpPr>
      <p:sp>
        <p:nvSpPr>
          <p:cNvPr id="58" name="Title2Center"/>
          <p:cNvSpPr txBox="1">
            <a:spLocks noGrp="1"/>
          </p:cNvSpPr>
          <p:nvPr>
            <p:ph type="body" sz="quarter" idx="21" hasCustomPrompt="1"/>
          </p:nvPr>
        </p:nvSpPr>
        <p:spPr>
          <a:xfrm>
            <a:off x="348141" y="439912"/>
            <a:ext cx="5711657" cy="1203634"/>
          </a:xfrm>
          <a:prstGeom prst="rect">
            <a:avLst/>
          </a:prstGeom>
        </p:spPr>
        <p:txBody>
          <a:bodyPr>
            <a:noAutofit/>
          </a:bodyPr>
          <a:lstStyle>
            <a:lvl1pPr marL="0" indent="0" algn="l">
              <a:lnSpc>
                <a:spcPct val="100000"/>
              </a:lnSpc>
              <a:spcBef>
                <a:spcPts val="0"/>
              </a:spcBef>
              <a:defRPr sz="2400">
                <a:solidFill>
                  <a:schemeClr val="tx1"/>
                </a:solidFill>
                <a:latin typeface="+mj-lt"/>
                <a:ea typeface="Catamaran Bold"/>
                <a:cs typeface="Catamaran Bold"/>
                <a:sym typeface="Catamaran Bold"/>
              </a:defRPr>
            </a:lvl1pPr>
          </a:lstStyle>
          <a:p>
            <a:pPr lvl="0"/>
            <a:r>
              <a:rPr lang="sv-SE"/>
              <a:t>Klicka här för att ändra format på bakgrundstexten</a:t>
            </a:r>
          </a:p>
        </p:txBody>
      </p:sp>
      <p:sp>
        <p:nvSpPr>
          <p:cNvPr id="59" name="Title1Center"/>
          <p:cNvSpPr txBox="1">
            <a:spLocks noGrp="1"/>
          </p:cNvSpPr>
          <p:nvPr>
            <p:ph type="body" sz="quarter" idx="22" hasCustomPrompt="1"/>
          </p:nvPr>
        </p:nvSpPr>
        <p:spPr>
          <a:xfrm>
            <a:off x="375559" y="2122092"/>
            <a:ext cx="5720441" cy="2613816"/>
          </a:xfrm>
          <a:prstGeom prst="rect">
            <a:avLst/>
          </a:prstGeom>
        </p:spPr>
        <p:txBody>
          <a:bodyPr lIns="84666" tIns="84666" rIns="84666" bIns="84666">
            <a:noAutofit/>
          </a:bodyPr>
          <a:lstStyle>
            <a:lvl1pPr marL="0" indent="0" algn="l">
              <a:lnSpc>
                <a:spcPct val="100000"/>
              </a:lnSpc>
              <a:spcBef>
                <a:spcPts val="0"/>
              </a:spcBef>
              <a:defRPr sz="4451" b="1">
                <a:solidFill>
                  <a:schemeClr val="tx1"/>
                </a:solidFill>
                <a:latin typeface="+mj-lt"/>
                <a:ea typeface="Catamaran Bold"/>
                <a:cs typeface="Catamaran Bold"/>
                <a:sym typeface="Catamaran Bold"/>
              </a:defRPr>
            </a:lvl1pPr>
          </a:lstStyle>
          <a:p>
            <a:r>
              <a:t>Copying and pasting in Powerpoint and Excel?</a:t>
            </a:r>
          </a:p>
        </p:txBody>
      </p:sp>
      <p:sp>
        <p:nvSpPr>
          <p:cNvPr id="3" name="BodyContent">
            <a:extLst>
              <a:ext uri="{FF2B5EF4-FFF2-40B4-BE49-F238E27FC236}">
                <a16:creationId xmlns:a16="http://schemas.microsoft.com/office/drawing/2014/main" id="{E0A715C9-F8F6-449A-9BA5-520D8AA25902}"/>
              </a:ext>
            </a:extLst>
          </p:cNvPr>
          <p:cNvSpPr>
            <a:spLocks noGrp="1"/>
          </p:cNvSpPr>
          <p:nvPr>
            <p:ph sz="quarter" idx="23"/>
          </p:nvPr>
        </p:nvSpPr>
        <p:spPr>
          <a:xfrm>
            <a:off x="6510980" y="1641637"/>
            <a:ext cx="5020469" cy="357473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levels</a:t>
            </a:r>
          </a:p>
        </p:txBody>
      </p:sp>
    </p:spTree>
    <p:extLst>
      <p:ext uri="{BB962C8B-B14F-4D97-AF65-F5344CB8AC3E}">
        <p14:creationId xmlns:p14="http://schemas.microsoft.com/office/powerpoint/2010/main" val="404088999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ubrik mörk höger">
    <p:spTree>
      <p:nvGrpSpPr>
        <p:cNvPr id="1" name=""/>
        <p:cNvGrpSpPr/>
        <p:nvPr/>
      </p:nvGrpSpPr>
      <p:grpSpPr>
        <a:xfrm>
          <a:off x="0" y="0"/>
          <a:ext cx="0" cy="0"/>
          <a:chOff x="0" y="0"/>
          <a:chExt cx="0" cy="0"/>
        </a:xfrm>
      </p:grpSpPr>
      <p:sp>
        <p:nvSpPr>
          <p:cNvPr id="58" name="Title2Center"/>
          <p:cNvSpPr txBox="1">
            <a:spLocks noGrp="1"/>
          </p:cNvSpPr>
          <p:nvPr>
            <p:ph type="body" sz="quarter" idx="21" hasCustomPrompt="1"/>
          </p:nvPr>
        </p:nvSpPr>
        <p:spPr>
          <a:xfrm>
            <a:off x="7239320" y="4845021"/>
            <a:ext cx="4274025" cy="1203634"/>
          </a:xfrm>
          <a:prstGeom prst="rect">
            <a:avLst/>
          </a:prstGeom>
        </p:spPr>
        <p:txBody>
          <a:bodyPr>
            <a:noAutofit/>
          </a:bodyPr>
          <a:lstStyle>
            <a:lvl1pPr marL="0" indent="0" algn="ctr">
              <a:lnSpc>
                <a:spcPct val="100000"/>
              </a:lnSpc>
              <a:spcBef>
                <a:spcPts val="0"/>
              </a:spcBef>
              <a:defRPr sz="1401">
                <a:solidFill>
                  <a:schemeClr val="tx1"/>
                </a:solidFill>
                <a:latin typeface="+mj-lt"/>
                <a:ea typeface="Catamaran Bold"/>
                <a:cs typeface="Catamaran Bold"/>
                <a:sym typeface="Catamaran Bold"/>
              </a:defRPr>
            </a:lvl1pPr>
          </a:lstStyle>
          <a:p>
            <a:pPr lvl="0"/>
            <a:r>
              <a:rPr lang="sv-SE"/>
              <a:t>Klicka här för att ändra format på </a:t>
            </a:r>
            <a:r>
              <a:rPr lang="sv-SE" err="1"/>
              <a:t>bakgrundstextenxq</a:t>
            </a:r>
            <a:endParaRPr lang="sv-SE"/>
          </a:p>
        </p:txBody>
      </p:sp>
      <p:sp>
        <p:nvSpPr>
          <p:cNvPr id="59" name="Title1Center"/>
          <p:cNvSpPr txBox="1">
            <a:spLocks noGrp="1"/>
          </p:cNvSpPr>
          <p:nvPr>
            <p:ph type="body" sz="quarter" idx="22" hasCustomPrompt="1"/>
          </p:nvPr>
        </p:nvSpPr>
        <p:spPr>
          <a:xfrm>
            <a:off x="7220441" y="2116921"/>
            <a:ext cx="4311782" cy="2613816"/>
          </a:xfrm>
          <a:prstGeom prst="rect">
            <a:avLst/>
          </a:prstGeom>
        </p:spPr>
        <p:txBody>
          <a:bodyPr lIns="84666" tIns="84666" rIns="84666" bIns="84666">
            <a:noAutofit/>
          </a:bodyPr>
          <a:lstStyle>
            <a:lvl1pPr marL="0" indent="0" algn="ctr">
              <a:lnSpc>
                <a:spcPct val="100000"/>
              </a:lnSpc>
              <a:spcBef>
                <a:spcPts val="0"/>
              </a:spcBef>
              <a:defRPr sz="4451" b="1">
                <a:solidFill>
                  <a:schemeClr val="tx1"/>
                </a:solidFill>
                <a:latin typeface="+mj-lt"/>
                <a:ea typeface="Catamaran Bold"/>
                <a:cs typeface="Catamaran Bold"/>
                <a:sym typeface="Catamaran Bold"/>
              </a:defRPr>
            </a:lvl1pPr>
          </a:lstStyle>
          <a:p>
            <a:r>
              <a:rPr lang="sv-SE"/>
              <a:t>Rubrik</a:t>
            </a:r>
            <a:endParaRPr/>
          </a:p>
        </p:txBody>
      </p:sp>
      <p:sp>
        <p:nvSpPr>
          <p:cNvPr id="3" name="BodyContent">
            <a:extLst>
              <a:ext uri="{FF2B5EF4-FFF2-40B4-BE49-F238E27FC236}">
                <a16:creationId xmlns:a16="http://schemas.microsoft.com/office/drawing/2014/main" id="{E0A715C9-F8F6-449A-9BA5-520D8AA25902}"/>
              </a:ext>
            </a:extLst>
          </p:cNvPr>
          <p:cNvSpPr>
            <a:spLocks noGrp="1"/>
          </p:cNvSpPr>
          <p:nvPr>
            <p:ph sz="quarter" idx="23"/>
          </p:nvPr>
        </p:nvSpPr>
        <p:spPr>
          <a:xfrm>
            <a:off x="728183" y="1636463"/>
            <a:ext cx="5020469" cy="357473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levels</a:t>
            </a:r>
          </a:p>
        </p:txBody>
      </p:sp>
    </p:spTree>
    <p:extLst>
      <p:ext uri="{BB962C8B-B14F-4D97-AF65-F5344CB8AC3E}">
        <p14:creationId xmlns:p14="http://schemas.microsoft.com/office/powerpoint/2010/main" val="31625937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Gradient - Rubrik innehåll mörk">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77C7BF-B28F-4125-B324-F5D4F57779FE}"/>
              </a:ext>
            </a:extLst>
          </p:cNvPr>
          <p:cNvSpPr>
            <a:spLocks noGrp="1"/>
          </p:cNvSpPr>
          <p:nvPr>
            <p:ph sz="quarter" idx="10"/>
          </p:nvPr>
        </p:nvSpPr>
        <p:spPr>
          <a:xfrm>
            <a:off x="5198166" y="1240737"/>
            <a:ext cx="5953125" cy="412489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2Center">
            <a:extLst>
              <a:ext uri="{FF2B5EF4-FFF2-40B4-BE49-F238E27FC236}">
                <a16:creationId xmlns:a16="http://schemas.microsoft.com/office/drawing/2014/main" id="{9252597B-8413-9B90-B95B-9C0F9B497963}"/>
              </a:ext>
            </a:extLst>
          </p:cNvPr>
          <p:cNvSpPr txBox="1">
            <a:spLocks noGrp="1"/>
          </p:cNvSpPr>
          <p:nvPr>
            <p:ph type="body" sz="quarter" idx="21" hasCustomPrompt="1"/>
          </p:nvPr>
        </p:nvSpPr>
        <p:spPr>
          <a:xfrm>
            <a:off x="5198166" y="5410229"/>
            <a:ext cx="5953125" cy="697273"/>
          </a:xfrm>
          <a:prstGeom prst="rect">
            <a:avLst/>
          </a:prstGeom>
        </p:spPr>
        <p:txBody>
          <a:bodyPr>
            <a:noAutofit/>
          </a:bodyPr>
          <a:lstStyle>
            <a:lvl1pPr marL="0" indent="0" algn="ctr">
              <a:lnSpc>
                <a:spcPct val="100000"/>
              </a:lnSpc>
              <a:spcBef>
                <a:spcPts val="0"/>
              </a:spcBef>
              <a:defRPr sz="1401">
                <a:solidFill>
                  <a:schemeClr val="tx1"/>
                </a:solidFill>
                <a:latin typeface="+mj-lt"/>
                <a:ea typeface="Catamaran Bold"/>
                <a:cs typeface="Catamaran Bold"/>
                <a:sym typeface="Catamaran Bold"/>
              </a:defRPr>
            </a:lvl1pPr>
          </a:lstStyle>
          <a:p>
            <a:pPr lvl="0"/>
            <a:r>
              <a:rPr lang="sv-SE"/>
              <a:t>Klicka här för att ändra format på </a:t>
            </a:r>
            <a:r>
              <a:rPr lang="sv-SE" err="1"/>
              <a:t>bakgrundstextenxq</a:t>
            </a:r>
            <a:endParaRPr lang="sv-SE"/>
          </a:p>
        </p:txBody>
      </p:sp>
      <p:sp>
        <p:nvSpPr>
          <p:cNvPr id="9" name="Title1Center">
            <a:extLst>
              <a:ext uri="{FF2B5EF4-FFF2-40B4-BE49-F238E27FC236}">
                <a16:creationId xmlns:a16="http://schemas.microsoft.com/office/drawing/2014/main" id="{80EFF4EC-C0CB-973E-257A-10F339A97317}"/>
              </a:ext>
            </a:extLst>
          </p:cNvPr>
          <p:cNvSpPr txBox="1">
            <a:spLocks noGrp="1"/>
          </p:cNvSpPr>
          <p:nvPr>
            <p:ph type="body" sz="quarter" idx="22" hasCustomPrompt="1"/>
          </p:nvPr>
        </p:nvSpPr>
        <p:spPr>
          <a:xfrm>
            <a:off x="144927" y="1945260"/>
            <a:ext cx="3815008" cy="3105716"/>
          </a:xfrm>
          <a:prstGeom prst="rect">
            <a:avLst/>
          </a:prstGeom>
        </p:spPr>
        <p:txBody>
          <a:bodyPr lIns="84666" tIns="84666" rIns="84666" bIns="84666">
            <a:noAutofit/>
          </a:bodyPr>
          <a:lstStyle>
            <a:lvl1pPr marL="0" indent="0" algn="ctr">
              <a:lnSpc>
                <a:spcPct val="100000"/>
              </a:lnSpc>
              <a:spcBef>
                <a:spcPts val="0"/>
              </a:spcBef>
              <a:defRPr sz="4451" b="1">
                <a:solidFill>
                  <a:schemeClr val="tx1"/>
                </a:solidFill>
                <a:latin typeface="+mj-lt"/>
                <a:ea typeface="Catamaran Bold"/>
                <a:cs typeface="Catamaran Bold"/>
                <a:sym typeface="Catamaran Bold"/>
              </a:defRPr>
            </a:lvl1pPr>
          </a:lstStyle>
          <a:p>
            <a:r>
              <a:rPr lang="sv-SE"/>
              <a:t>Rubrik</a:t>
            </a:r>
            <a:endParaRPr/>
          </a:p>
        </p:txBody>
      </p:sp>
      <p:grpSp>
        <p:nvGrpSpPr>
          <p:cNvPr id="3" name="Group 2">
            <a:extLst>
              <a:ext uri="{FF2B5EF4-FFF2-40B4-BE49-F238E27FC236}">
                <a16:creationId xmlns:a16="http://schemas.microsoft.com/office/drawing/2014/main" id="{32F119AF-2AAD-8513-5F47-4ED5A030A8CD}"/>
              </a:ext>
            </a:extLst>
          </p:cNvPr>
          <p:cNvGrpSpPr>
            <a:grpSpLocks noChangeAspect="1"/>
          </p:cNvGrpSpPr>
          <p:nvPr userDrawn="1"/>
        </p:nvGrpSpPr>
        <p:grpSpPr>
          <a:xfrm>
            <a:off x="333498" y="485192"/>
            <a:ext cx="893468" cy="1186718"/>
            <a:chOff x="694033" y="803406"/>
            <a:chExt cx="569876" cy="756918"/>
          </a:xfrm>
        </p:grpSpPr>
        <p:sp>
          <p:nvSpPr>
            <p:cNvPr id="4" name="Freeform 3">
              <a:extLst>
                <a:ext uri="{FF2B5EF4-FFF2-40B4-BE49-F238E27FC236}">
                  <a16:creationId xmlns:a16="http://schemas.microsoft.com/office/drawing/2014/main" id="{028B230A-4282-8F84-6DE6-8C4143783376}"/>
                </a:ext>
              </a:extLst>
            </p:cNvPr>
            <p:cNvSpPr/>
            <p:nvPr/>
          </p:nvSpPr>
          <p:spPr>
            <a:xfrm>
              <a:off x="694033" y="803406"/>
              <a:ext cx="569876" cy="752983"/>
            </a:xfrm>
            <a:custGeom>
              <a:avLst/>
              <a:gdLst>
                <a:gd name="connsiteX0" fmla="*/ 566727 w 569876"/>
                <a:gd name="connsiteY0" fmla="*/ 721477 h 752983"/>
                <a:gd name="connsiteX1" fmla="*/ 404850 w 569876"/>
                <a:gd name="connsiteY1" fmla="*/ 488405 h 752983"/>
                <a:gd name="connsiteX2" fmla="*/ 409304 w 569876"/>
                <a:gd name="connsiteY2" fmla="*/ 461890 h 752983"/>
                <a:gd name="connsiteX3" fmla="*/ 479595 w 569876"/>
                <a:gd name="connsiteY3" fmla="*/ 126096 h 752983"/>
                <a:gd name="connsiteX4" fmla="*/ 385990 w 569876"/>
                <a:gd name="connsiteY4" fmla="*/ 32561 h 752983"/>
                <a:gd name="connsiteX5" fmla="*/ 19 w 569876"/>
                <a:gd name="connsiteY5" fmla="*/ 235986 h 752983"/>
                <a:gd name="connsiteX6" fmla="*/ 17933 w 569876"/>
                <a:gd name="connsiteY6" fmla="*/ 256407 h 752983"/>
                <a:gd name="connsiteX7" fmla="*/ 19296 w 569876"/>
                <a:gd name="connsiteY7" fmla="*/ 256447 h 752983"/>
                <a:gd name="connsiteX8" fmla="*/ 22567 w 569876"/>
                <a:gd name="connsiteY8" fmla="*/ 256447 h 752983"/>
                <a:gd name="connsiteX9" fmla="*/ 41706 w 569876"/>
                <a:gd name="connsiteY9" fmla="*/ 238561 h 752983"/>
                <a:gd name="connsiteX10" fmla="*/ 273614 w 569876"/>
                <a:gd name="connsiteY10" fmla="*/ 42424 h 752983"/>
                <a:gd name="connsiteX11" fmla="*/ 469751 w 569876"/>
                <a:gd name="connsiteY11" fmla="*/ 274333 h 752983"/>
                <a:gd name="connsiteX12" fmla="*/ 255709 w 569876"/>
                <a:gd name="connsiteY12" fmla="*/ 471216 h 752983"/>
                <a:gd name="connsiteX13" fmla="*/ 239006 w 569876"/>
                <a:gd name="connsiteY13" fmla="*/ 471216 h 752983"/>
                <a:gd name="connsiteX14" fmla="*/ 147768 w 569876"/>
                <a:gd name="connsiteY14" fmla="*/ 471216 h 752983"/>
                <a:gd name="connsiteX15" fmla="*/ 145959 w 569876"/>
                <a:gd name="connsiteY15" fmla="*/ 471216 h 752983"/>
                <a:gd name="connsiteX16" fmla="*/ 125661 w 569876"/>
                <a:gd name="connsiteY16" fmla="*/ 489564 h 752983"/>
                <a:gd name="connsiteX17" fmla="*/ 125637 w 569876"/>
                <a:gd name="connsiteY17" fmla="*/ 490493 h 752983"/>
                <a:gd name="connsiteX18" fmla="*/ 125637 w 569876"/>
                <a:gd name="connsiteY18" fmla="*/ 660652 h 752983"/>
                <a:gd name="connsiteX19" fmla="*/ 144915 w 569876"/>
                <a:gd name="connsiteY19" fmla="*/ 679930 h 752983"/>
                <a:gd name="connsiteX20" fmla="*/ 148116 w 569876"/>
                <a:gd name="connsiteY20" fmla="*/ 679930 h 752983"/>
                <a:gd name="connsiteX21" fmla="*/ 167394 w 569876"/>
                <a:gd name="connsiteY21" fmla="*/ 660652 h 752983"/>
                <a:gd name="connsiteX22" fmla="*/ 167394 w 569876"/>
                <a:gd name="connsiteY22" fmla="*/ 531902 h 752983"/>
                <a:gd name="connsiteX23" fmla="*/ 186671 w 569876"/>
                <a:gd name="connsiteY23" fmla="*/ 512624 h 752983"/>
                <a:gd name="connsiteX24" fmla="*/ 238728 w 569876"/>
                <a:gd name="connsiteY24" fmla="*/ 512624 h 752983"/>
                <a:gd name="connsiteX25" fmla="*/ 255709 w 569876"/>
                <a:gd name="connsiteY25" fmla="*/ 512624 h 752983"/>
                <a:gd name="connsiteX26" fmla="*/ 342772 w 569876"/>
                <a:gd name="connsiteY26" fmla="*/ 497383 h 752983"/>
                <a:gd name="connsiteX27" fmla="*/ 365042 w 569876"/>
                <a:gd name="connsiteY27" fmla="*/ 504343 h 752983"/>
                <a:gd name="connsiteX28" fmla="*/ 532069 w 569876"/>
                <a:gd name="connsiteY28" fmla="*/ 744722 h 752983"/>
                <a:gd name="connsiteX29" fmla="*/ 557958 w 569876"/>
                <a:gd name="connsiteY29" fmla="*/ 750150 h 752983"/>
                <a:gd name="connsiteX30" fmla="*/ 560672 w 569876"/>
                <a:gd name="connsiteY30" fmla="*/ 748480 h 752983"/>
                <a:gd name="connsiteX31" fmla="*/ 566964 w 569876"/>
                <a:gd name="connsiteY31" fmla="*/ 721853 h 752983"/>
                <a:gd name="connsiteX32" fmla="*/ 566727 w 569876"/>
                <a:gd name="connsiteY32" fmla="*/ 721477 h 75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69876" h="752983">
                  <a:moveTo>
                    <a:pt x="566727" y="721477"/>
                  </a:moveTo>
                  <a:lnTo>
                    <a:pt x="404850" y="488405"/>
                  </a:lnTo>
                  <a:cubicBezTo>
                    <a:pt x="398909" y="479819"/>
                    <a:pt x="400884" y="468064"/>
                    <a:pt x="409304" y="461890"/>
                  </a:cubicBezTo>
                  <a:cubicBezTo>
                    <a:pt x="502770" y="391739"/>
                    <a:pt x="547241" y="259091"/>
                    <a:pt x="479595" y="126096"/>
                  </a:cubicBezTo>
                  <a:cubicBezTo>
                    <a:pt x="459035" y="85829"/>
                    <a:pt x="426273" y="53091"/>
                    <a:pt x="385990" y="32561"/>
                  </a:cubicBezTo>
                  <a:cubicBezTo>
                    <a:pt x="199825" y="-62157"/>
                    <a:pt x="13729" y="63044"/>
                    <a:pt x="19" y="235986"/>
                  </a:cubicBezTo>
                  <a:cubicBezTo>
                    <a:pt x="-673" y="246572"/>
                    <a:pt x="7347" y="255714"/>
                    <a:pt x="17933" y="256407"/>
                  </a:cubicBezTo>
                  <a:cubicBezTo>
                    <a:pt x="18387" y="256436"/>
                    <a:pt x="18841" y="256450"/>
                    <a:pt x="19296" y="256447"/>
                  </a:cubicBezTo>
                  <a:lnTo>
                    <a:pt x="22567" y="256447"/>
                  </a:lnTo>
                  <a:cubicBezTo>
                    <a:pt x="32640" y="256400"/>
                    <a:pt x="40979" y="248607"/>
                    <a:pt x="41706" y="238561"/>
                  </a:cubicBezTo>
                  <a:cubicBezTo>
                    <a:pt x="51584" y="120360"/>
                    <a:pt x="155413" y="32546"/>
                    <a:pt x="273614" y="42424"/>
                  </a:cubicBezTo>
                  <a:cubicBezTo>
                    <a:pt x="391816" y="52302"/>
                    <a:pt x="479630" y="156131"/>
                    <a:pt x="469751" y="274333"/>
                  </a:cubicBezTo>
                  <a:cubicBezTo>
                    <a:pt x="460450" y="385632"/>
                    <a:pt x="367396" y="471226"/>
                    <a:pt x="255709" y="471216"/>
                  </a:cubicBezTo>
                  <a:lnTo>
                    <a:pt x="239006" y="471216"/>
                  </a:lnTo>
                  <a:cubicBezTo>
                    <a:pt x="201425" y="471216"/>
                    <a:pt x="163984" y="470798"/>
                    <a:pt x="147768" y="471216"/>
                  </a:cubicBezTo>
                  <a:lnTo>
                    <a:pt x="145959" y="471216"/>
                  </a:lnTo>
                  <a:cubicBezTo>
                    <a:pt x="135287" y="470678"/>
                    <a:pt x="126199" y="478893"/>
                    <a:pt x="125661" y="489564"/>
                  </a:cubicBezTo>
                  <a:cubicBezTo>
                    <a:pt x="125646" y="489873"/>
                    <a:pt x="125638" y="490184"/>
                    <a:pt x="125637" y="490493"/>
                  </a:cubicBezTo>
                  <a:lnTo>
                    <a:pt x="125637" y="660652"/>
                  </a:lnTo>
                  <a:cubicBezTo>
                    <a:pt x="125637" y="671300"/>
                    <a:pt x="134268" y="679930"/>
                    <a:pt x="144915" y="679930"/>
                  </a:cubicBezTo>
                  <a:lnTo>
                    <a:pt x="148116" y="679930"/>
                  </a:lnTo>
                  <a:cubicBezTo>
                    <a:pt x="158763" y="679930"/>
                    <a:pt x="167394" y="671300"/>
                    <a:pt x="167394" y="660652"/>
                  </a:cubicBezTo>
                  <a:lnTo>
                    <a:pt x="167394" y="531902"/>
                  </a:lnTo>
                  <a:cubicBezTo>
                    <a:pt x="167394" y="521255"/>
                    <a:pt x="176025" y="512624"/>
                    <a:pt x="186671" y="512624"/>
                  </a:cubicBezTo>
                  <a:cubicBezTo>
                    <a:pt x="205114" y="512624"/>
                    <a:pt x="225505" y="512624"/>
                    <a:pt x="238728" y="512624"/>
                  </a:cubicBezTo>
                  <a:lnTo>
                    <a:pt x="255709" y="512624"/>
                  </a:lnTo>
                  <a:cubicBezTo>
                    <a:pt x="285394" y="512628"/>
                    <a:pt x="314853" y="507471"/>
                    <a:pt x="342772" y="497383"/>
                  </a:cubicBezTo>
                  <a:cubicBezTo>
                    <a:pt x="350914" y="494361"/>
                    <a:pt x="360070" y="497222"/>
                    <a:pt x="365042" y="504343"/>
                  </a:cubicBezTo>
                  <a:lnTo>
                    <a:pt x="532069" y="744722"/>
                  </a:lnTo>
                  <a:cubicBezTo>
                    <a:pt x="537922" y="753066"/>
                    <a:pt x="549245" y="755447"/>
                    <a:pt x="557958" y="750150"/>
                  </a:cubicBezTo>
                  <a:lnTo>
                    <a:pt x="560672" y="748480"/>
                  </a:lnTo>
                  <a:cubicBezTo>
                    <a:pt x="569762" y="742864"/>
                    <a:pt x="572580" y="730942"/>
                    <a:pt x="566964" y="721853"/>
                  </a:cubicBezTo>
                  <a:cubicBezTo>
                    <a:pt x="566887" y="721728"/>
                    <a:pt x="566811" y="721603"/>
                    <a:pt x="566727" y="721477"/>
                  </a:cubicBezTo>
                  <a:close/>
                </a:path>
              </a:pathLst>
            </a:custGeom>
            <a:solidFill>
              <a:schemeClr val="tx1"/>
            </a:solidFill>
            <a:ln w="1599" cap="flat">
              <a:noFill/>
              <a:prstDash val="solid"/>
              <a:miter/>
            </a:ln>
          </p:spPr>
          <p:txBody>
            <a:bodyPr rtlCol="0" anchor="ctr"/>
            <a:lstStyle/>
            <a:p>
              <a:endParaRPr lang="en-SE"/>
            </a:p>
          </p:txBody>
        </p:sp>
        <p:sp>
          <p:nvSpPr>
            <p:cNvPr id="6" name="Freeform 5">
              <a:extLst>
                <a:ext uri="{FF2B5EF4-FFF2-40B4-BE49-F238E27FC236}">
                  <a16:creationId xmlns:a16="http://schemas.microsoft.com/office/drawing/2014/main" id="{86828D1E-D3E1-EFC0-A9CA-14CD16912C88}"/>
                </a:ext>
              </a:extLst>
            </p:cNvPr>
            <p:cNvSpPr/>
            <p:nvPr/>
          </p:nvSpPr>
          <p:spPr>
            <a:xfrm>
              <a:off x="819692" y="1513209"/>
              <a:ext cx="41756" cy="47115"/>
            </a:xfrm>
            <a:custGeom>
              <a:avLst/>
              <a:gdLst>
                <a:gd name="connsiteX0" fmla="*/ 19255 w 41756"/>
                <a:gd name="connsiteY0" fmla="*/ 47098 h 47115"/>
                <a:gd name="connsiteX1" fmla="*/ 22456 w 41756"/>
                <a:gd name="connsiteY1" fmla="*/ 47098 h 47115"/>
                <a:gd name="connsiteX2" fmla="*/ 41734 w 41756"/>
                <a:gd name="connsiteY2" fmla="*/ 27820 h 47115"/>
                <a:gd name="connsiteX3" fmla="*/ 41734 w 41756"/>
                <a:gd name="connsiteY3" fmla="*/ 19260 h 47115"/>
                <a:gd name="connsiteX4" fmla="*/ 22457 w 41756"/>
                <a:gd name="connsiteY4" fmla="*/ -18 h 47115"/>
                <a:gd name="connsiteX5" fmla="*/ 22317 w 41756"/>
                <a:gd name="connsiteY5" fmla="*/ -18 h 47115"/>
                <a:gd name="connsiteX6" fmla="*/ 19046 w 41756"/>
                <a:gd name="connsiteY6" fmla="*/ -18 h 47115"/>
                <a:gd name="connsiteX7" fmla="*/ -23 w 41756"/>
                <a:gd name="connsiteY7" fmla="*/ 19191 h 47115"/>
                <a:gd name="connsiteX8" fmla="*/ -23 w 41756"/>
                <a:gd name="connsiteY8" fmla="*/ 27751 h 47115"/>
                <a:gd name="connsiteX9" fmla="*/ 19185 w 41756"/>
                <a:gd name="connsiteY9" fmla="*/ 47098 h 47115"/>
                <a:gd name="connsiteX10" fmla="*/ 19255 w 41756"/>
                <a:gd name="connsiteY10" fmla="*/ 47098 h 4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56" h="47115">
                  <a:moveTo>
                    <a:pt x="19255" y="47098"/>
                  </a:moveTo>
                  <a:lnTo>
                    <a:pt x="22456" y="47098"/>
                  </a:lnTo>
                  <a:cubicBezTo>
                    <a:pt x="33103" y="47098"/>
                    <a:pt x="41734" y="38468"/>
                    <a:pt x="41734" y="27820"/>
                  </a:cubicBezTo>
                  <a:lnTo>
                    <a:pt x="41734" y="19260"/>
                  </a:lnTo>
                  <a:cubicBezTo>
                    <a:pt x="41734" y="8612"/>
                    <a:pt x="33104" y="-18"/>
                    <a:pt x="22457" y="-18"/>
                  </a:cubicBezTo>
                  <a:cubicBezTo>
                    <a:pt x="22410" y="-18"/>
                    <a:pt x="22364" y="-18"/>
                    <a:pt x="22317" y="-18"/>
                  </a:cubicBezTo>
                  <a:lnTo>
                    <a:pt x="19046" y="-18"/>
                  </a:lnTo>
                  <a:cubicBezTo>
                    <a:pt x="8492" y="59"/>
                    <a:pt x="-23" y="8633"/>
                    <a:pt x="-23" y="19191"/>
                  </a:cubicBezTo>
                  <a:lnTo>
                    <a:pt x="-23" y="27751"/>
                  </a:lnTo>
                  <a:cubicBezTo>
                    <a:pt x="-61" y="38399"/>
                    <a:pt x="8539" y="47056"/>
                    <a:pt x="19185" y="47098"/>
                  </a:cubicBezTo>
                  <a:cubicBezTo>
                    <a:pt x="19208" y="47098"/>
                    <a:pt x="19232" y="47098"/>
                    <a:pt x="19255" y="47098"/>
                  </a:cubicBezTo>
                  <a:close/>
                </a:path>
              </a:pathLst>
            </a:custGeom>
            <a:solidFill>
              <a:schemeClr val="tx1"/>
            </a:solidFill>
            <a:ln w="1599" cap="flat">
              <a:noFill/>
              <a:prstDash val="solid"/>
              <a:miter/>
            </a:ln>
          </p:spPr>
          <p:txBody>
            <a:bodyPr rtlCol="0" anchor="ctr"/>
            <a:lstStyle/>
            <a:p>
              <a:endParaRPr lang="en-SE"/>
            </a:p>
          </p:txBody>
        </p:sp>
        <p:sp>
          <p:nvSpPr>
            <p:cNvPr id="7" name="Freeform 6">
              <a:extLst>
                <a:ext uri="{FF2B5EF4-FFF2-40B4-BE49-F238E27FC236}">
                  <a16:creationId xmlns:a16="http://schemas.microsoft.com/office/drawing/2014/main" id="{66668A0C-1E92-AEB8-24B4-04DA48B67099}"/>
                </a:ext>
              </a:extLst>
            </p:cNvPr>
            <p:cNvSpPr/>
            <p:nvPr/>
          </p:nvSpPr>
          <p:spPr>
            <a:xfrm>
              <a:off x="819762" y="952788"/>
              <a:ext cx="209626" cy="282669"/>
            </a:xfrm>
            <a:custGeom>
              <a:avLst/>
              <a:gdLst>
                <a:gd name="connsiteX0" fmla="*/ 194633 w 209626"/>
                <a:gd name="connsiteY0" fmla="*/ 268872 h 282669"/>
                <a:gd name="connsiteX1" fmla="*/ 198600 w 209626"/>
                <a:gd name="connsiteY1" fmla="*/ 267063 h 282669"/>
                <a:gd name="connsiteX2" fmla="*/ 207756 w 209626"/>
                <a:gd name="connsiteY2" fmla="*/ 241488 h 282669"/>
                <a:gd name="connsiteX3" fmla="*/ 206116 w 209626"/>
                <a:gd name="connsiteY3" fmla="*/ 238668 h 282669"/>
                <a:gd name="connsiteX4" fmla="*/ 46049 w 209626"/>
                <a:gd name="connsiteY4" fmla="*/ 8241 h 282669"/>
                <a:gd name="connsiteX5" fmla="*/ 24474 w 209626"/>
                <a:gd name="connsiteY5" fmla="*/ 864 h 282669"/>
                <a:gd name="connsiteX6" fmla="*/ 13479 w 209626"/>
                <a:gd name="connsiteY6" fmla="*/ 4343 h 282669"/>
                <a:gd name="connsiteX7" fmla="*/ -23 w 209626"/>
                <a:gd name="connsiteY7" fmla="*/ 22716 h 282669"/>
                <a:gd name="connsiteX8" fmla="*/ -23 w 209626"/>
                <a:gd name="connsiteY8" fmla="*/ 263374 h 282669"/>
                <a:gd name="connsiteX9" fmla="*/ 19255 w 209626"/>
                <a:gd name="connsiteY9" fmla="*/ 282652 h 282669"/>
                <a:gd name="connsiteX10" fmla="*/ 22456 w 209626"/>
                <a:gd name="connsiteY10" fmla="*/ 282652 h 282669"/>
                <a:gd name="connsiteX11" fmla="*/ 41734 w 209626"/>
                <a:gd name="connsiteY11" fmla="*/ 263374 h 282669"/>
                <a:gd name="connsiteX12" fmla="*/ 41734 w 209626"/>
                <a:gd name="connsiteY12" fmla="*/ 136573 h 282669"/>
                <a:gd name="connsiteX13" fmla="*/ 61506 w 209626"/>
                <a:gd name="connsiteY13" fmla="*/ 117802 h 282669"/>
                <a:gd name="connsiteX14" fmla="*/ 76531 w 209626"/>
                <a:gd name="connsiteY14" fmla="*/ 125647 h 282669"/>
                <a:gd name="connsiteX15" fmla="*/ 171528 w 209626"/>
                <a:gd name="connsiteY15" fmla="*/ 261982 h 282669"/>
                <a:gd name="connsiteX16" fmla="*/ 194633 w 209626"/>
                <a:gd name="connsiteY16" fmla="*/ 268872 h 28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626" h="282669">
                  <a:moveTo>
                    <a:pt x="194633" y="268872"/>
                  </a:moveTo>
                  <a:lnTo>
                    <a:pt x="198600" y="267063"/>
                  </a:lnTo>
                  <a:cubicBezTo>
                    <a:pt x="208191" y="262529"/>
                    <a:pt x="212290" y="251078"/>
                    <a:pt x="207756" y="241488"/>
                  </a:cubicBezTo>
                  <a:cubicBezTo>
                    <a:pt x="207290" y="240503"/>
                    <a:pt x="206742" y="239560"/>
                    <a:pt x="206116" y="238668"/>
                  </a:cubicBezTo>
                  <a:lnTo>
                    <a:pt x="46049" y="8241"/>
                  </a:lnTo>
                  <a:cubicBezTo>
                    <a:pt x="41238" y="1337"/>
                    <a:pt x="32505" y="-1649"/>
                    <a:pt x="24474" y="864"/>
                  </a:cubicBezTo>
                  <a:lnTo>
                    <a:pt x="13479" y="4343"/>
                  </a:lnTo>
                  <a:cubicBezTo>
                    <a:pt x="5451" y="6865"/>
                    <a:pt x="-14" y="14302"/>
                    <a:pt x="-23" y="22716"/>
                  </a:cubicBezTo>
                  <a:lnTo>
                    <a:pt x="-23" y="263374"/>
                  </a:lnTo>
                  <a:cubicBezTo>
                    <a:pt x="-23" y="274021"/>
                    <a:pt x="8608" y="282652"/>
                    <a:pt x="19255" y="282652"/>
                  </a:cubicBezTo>
                  <a:lnTo>
                    <a:pt x="22456" y="282652"/>
                  </a:lnTo>
                  <a:cubicBezTo>
                    <a:pt x="33103" y="282652"/>
                    <a:pt x="41734" y="274021"/>
                    <a:pt x="41734" y="263374"/>
                  </a:cubicBezTo>
                  <a:lnTo>
                    <a:pt x="41734" y="136573"/>
                  </a:lnTo>
                  <a:cubicBezTo>
                    <a:pt x="42010" y="125930"/>
                    <a:pt x="50863" y="117526"/>
                    <a:pt x="61506" y="117802"/>
                  </a:cubicBezTo>
                  <a:cubicBezTo>
                    <a:pt x="67457" y="117956"/>
                    <a:pt x="73003" y="120852"/>
                    <a:pt x="76531" y="125647"/>
                  </a:cubicBezTo>
                  <a:lnTo>
                    <a:pt x="171528" y="261982"/>
                  </a:lnTo>
                  <a:cubicBezTo>
                    <a:pt x="176616" y="269474"/>
                    <a:pt x="186273" y="272354"/>
                    <a:pt x="194633" y="268872"/>
                  </a:cubicBezTo>
                  <a:close/>
                </a:path>
              </a:pathLst>
            </a:custGeom>
            <a:solidFill>
              <a:schemeClr val="tx1"/>
            </a:solidFill>
            <a:ln w="1599" cap="flat">
              <a:noFill/>
              <a:prstDash val="solid"/>
              <a:miter/>
            </a:ln>
          </p:spPr>
          <p:txBody>
            <a:bodyPr rtlCol="0" anchor="ctr"/>
            <a:lstStyle/>
            <a:p>
              <a:endParaRPr lang="en-SE"/>
            </a:p>
          </p:txBody>
        </p:sp>
      </p:grpSp>
    </p:spTree>
    <p:extLst>
      <p:ext uri="{BB962C8B-B14F-4D97-AF65-F5344CB8AC3E}">
        <p14:creationId xmlns:p14="http://schemas.microsoft.com/office/powerpoint/2010/main" val="25790774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ubrik innehåll gradient mörk">
    <p:spTree>
      <p:nvGrpSpPr>
        <p:cNvPr id="1" name=""/>
        <p:cNvGrpSpPr/>
        <p:nvPr/>
      </p:nvGrpSpPr>
      <p:grpSpPr>
        <a:xfrm>
          <a:off x="0" y="0"/>
          <a:ext cx="0" cy="0"/>
          <a:chOff x="0" y="0"/>
          <a:chExt cx="0" cy="0"/>
        </a:xfrm>
      </p:grpSpPr>
      <p:sp>
        <p:nvSpPr>
          <p:cNvPr id="8" name="Title2Center">
            <a:extLst>
              <a:ext uri="{FF2B5EF4-FFF2-40B4-BE49-F238E27FC236}">
                <a16:creationId xmlns:a16="http://schemas.microsoft.com/office/drawing/2014/main" id="{78C19388-12C3-63CC-F181-1E5527C08ED7}"/>
              </a:ext>
            </a:extLst>
          </p:cNvPr>
          <p:cNvSpPr txBox="1">
            <a:spLocks noGrp="1"/>
          </p:cNvSpPr>
          <p:nvPr>
            <p:ph type="body" sz="quarter" idx="21" hasCustomPrompt="1"/>
          </p:nvPr>
        </p:nvSpPr>
        <p:spPr>
          <a:xfrm>
            <a:off x="7672448" y="5381413"/>
            <a:ext cx="3963497" cy="691584"/>
          </a:xfrm>
          <a:prstGeom prst="rect">
            <a:avLst/>
          </a:prstGeom>
        </p:spPr>
        <p:txBody>
          <a:bodyPr>
            <a:noAutofit/>
          </a:bodyPr>
          <a:lstStyle>
            <a:lvl1pPr marL="0" indent="0" algn="ctr">
              <a:lnSpc>
                <a:spcPct val="100000"/>
              </a:lnSpc>
              <a:spcBef>
                <a:spcPts val="0"/>
              </a:spcBef>
              <a:defRPr sz="1401">
                <a:solidFill>
                  <a:schemeClr val="tx1"/>
                </a:solidFill>
                <a:latin typeface="+mj-lt"/>
                <a:ea typeface="Catamaran Bold"/>
                <a:cs typeface="Catamaran Bold"/>
                <a:sym typeface="Catamaran Bold"/>
              </a:defRPr>
            </a:lvl1pPr>
          </a:lstStyle>
          <a:p>
            <a:pPr lvl="0"/>
            <a:r>
              <a:rPr lang="sv-SE"/>
              <a:t>Klicka här för att ändra format på </a:t>
            </a:r>
            <a:r>
              <a:rPr lang="sv-SE" err="1"/>
              <a:t>bakgrundstextenxq</a:t>
            </a:r>
            <a:endParaRPr lang="sv-SE"/>
          </a:p>
        </p:txBody>
      </p:sp>
      <p:sp>
        <p:nvSpPr>
          <p:cNvPr id="132" name="Title1Center"/>
          <p:cNvSpPr txBox="1">
            <a:spLocks noGrp="1"/>
          </p:cNvSpPr>
          <p:nvPr>
            <p:ph type="body" sz="quarter" idx="22" hasCustomPrompt="1"/>
          </p:nvPr>
        </p:nvSpPr>
        <p:spPr>
          <a:xfrm>
            <a:off x="7672447" y="1668780"/>
            <a:ext cx="3963498" cy="3520439"/>
          </a:xfrm>
          <a:prstGeom prst="rect">
            <a:avLst/>
          </a:prstGeom>
        </p:spPr>
        <p:txBody>
          <a:bodyPr lIns="84666" tIns="84666" rIns="84666" bIns="84666" anchor="ctr">
            <a:noAutofit/>
          </a:bodyPr>
          <a:lstStyle>
            <a:lvl1pPr marL="0" indent="0">
              <a:lnSpc>
                <a:spcPct val="80000"/>
              </a:lnSpc>
              <a:spcBef>
                <a:spcPts val="0"/>
              </a:spcBef>
              <a:defRPr sz="3550" b="1">
                <a:solidFill>
                  <a:schemeClr val="tx1"/>
                </a:solidFill>
                <a:latin typeface="+mj-lt"/>
                <a:ea typeface="Catamaran Bold"/>
                <a:cs typeface="Catamaran Bold"/>
                <a:sym typeface="Catamaran Bold"/>
              </a:defRPr>
            </a:lvl1pPr>
          </a:lstStyle>
          <a:p>
            <a:r>
              <a:rPr lang="sv-SE"/>
              <a:t>Rubrik</a:t>
            </a:r>
            <a:endParaRPr/>
          </a:p>
        </p:txBody>
      </p:sp>
    </p:spTree>
    <p:extLst>
      <p:ext uri="{BB962C8B-B14F-4D97-AF65-F5344CB8AC3E}">
        <p14:creationId xmlns:p14="http://schemas.microsoft.com/office/powerpoint/2010/main" val="211623834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vslut mör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298309"/>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5" name="BodyContent"/>
          <p:cNvSpPr txBox="1">
            <a:spLocks noGrp="1"/>
          </p:cNvSpPr>
          <p:nvPr>
            <p:ph type="body" idx="1"/>
          </p:nvPr>
        </p:nvSpPr>
        <p:spPr>
          <a:xfrm>
            <a:off x="594000" y="1873251"/>
            <a:ext cx="10759800" cy="428853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84629" tIns="84629" rIns="84629" bIns="84629" anchor="ctr">
            <a:normAutofit/>
          </a:bodyPr>
          <a:lstStyle/>
          <a:p>
            <a:r>
              <a:rPr err="1"/>
              <a:t>Brödtext</a:t>
            </a:r>
            <a:r>
              <a:t> </a:t>
            </a:r>
            <a:r>
              <a:rPr err="1"/>
              <a:t>nivå</a:t>
            </a:r>
            <a:r>
              <a:t> </a:t>
            </a:r>
            <a:r>
              <a:rPr err="1"/>
              <a:t>ett</a:t>
            </a:r>
            <a:endParaRPr/>
          </a:p>
          <a:p>
            <a:pPr lvl="1"/>
            <a:r>
              <a:rPr err="1"/>
              <a:t>Brödtext</a:t>
            </a:r>
            <a:r>
              <a:t> </a:t>
            </a:r>
            <a:r>
              <a:rPr err="1"/>
              <a:t>nivå</a:t>
            </a:r>
            <a:r>
              <a:t> </a:t>
            </a:r>
            <a:r>
              <a:rPr err="1"/>
              <a:t>två</a:t>
            </a:r>
            <a:endParaRPr/>
          </a:p>
          <a:p>
            <a:pPr lvl="2"/>
            <a:r>
              <a:rPr err="1"/>
              <a:t>Brödtext</a:t>
            </a:r>
            <a:r>
              <a:t> </a:t>
            </a:r>
            <a:r>
              <a:rPr err="1"/>
              <a:t>nivå</a:t>
            </a:r>
            <a:r>
              <a:t> </a:t>
            </a:r>
            <a:r>
              <a:rPr err="1"/>
              <a:t>tre</a:t>
            </a:r>
            <a:endParaRPr/>
          </a:p>
          <a:p>
            <a:pPr lvl="3"/>
            <a:r>
              <a:rPr err="1"/>
              <a:t>Brödtext</a:t>
            </a:r>
            <a:r>
              <a:t> </a:t>
            </a:r>
            <a:r>
              <a:rPr err="1"/>
              <a:t>nivå</a:t>
            </a:r>
            <a:r>
              <a:t> </a:t>
            </a:r>
            <a:r>
              <a:rPr err="1"/>
              <a:t>fyra</a:t>
            </a:r>
            <a:endParaRPr/>
          </a:p>
          <a:p>
            <a:pPr lvl="4"/>
            <a:r>
              <a:rPr err="1"/>
              <a:t>Brödtext</a:t>
            </a:r>
            <a:r>
              <a:t> </a:t>
            </a:r>
            <a:r>
              <a:rPr err="1"/>
              <a:t>nivå</a:t>
            </a:r>
            <a:r>
              <a:t> fem</a:t>
            </a:r>
          </a:p>
        </p:txBody>
      </p:sp>
      <p:sp>
        <p:nvSpPr>
          <p:cNvPr id="4" name="Title1Center"/>
          <p:cNvSpPr txBox="1">
            <a:spLocks noGrp="1"/>
          </p:cNvSpPr>
          <p:nvPr>
            <p:ph type="title"/>
          </p:nvPr>
        </p:nvSpPr>
        <p:spPr>
          <a:xfrm>
            <a:off x="594000" y="365125"/>
            <a:ext cx="10759800" cy="150812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84629" tIns="84629" rIns="84629" bIns="84629" anchor="ctr">
            <a:normAutofit/>
          </a:bodyPr>
          <a:lstStyle/>
          <a:p>
            <a:r>
              <a:rPr err="1"/>
              <a:t>Titeltext</a:t>
            </a:r>
            <a:endParaRPr/>
          </a:p>
        </p:txBody>
      </p:sp>
      <p:sp>
        <p:nvSpPr>
          <p:cNvPr id="3" name="Date Placeholder 3">
            <a:extLst>
              <a:ext uri="{FF2B5EF4-FFF2-40B4-BE49-F238E27FC236}">
                <a16:creationId xmlns:a16="http://schemas.microsoft.com/office/drawing/2014/main" id="{CCE432F1-4AF5-F576-18FD-9897A5F43290}"/>
              </a:ext>
            </a:extLst>
          </p:cNvPr>
          <p:cNvSpPr>
            <a:spLocks noGrp="1"/>
          </p:cNvSpPr>
          <p:nvPr>
            <p:ph type="dt" sz="half" idx="2"/>
          </p:nvPr>
        </p:nvSpPr>
        <p:spPr>
          <a:xfrm>
            <a:off x="594000" y="0"/>
            <a:ext cx="2743200" cy="365125"/>
          </a:xfrm>
          <a:prstGeom prst="rect">
            <a:avLst/>
          </a:prstGeom>
        </p:spPr>
        <p:txBody>
          <a:bodyPr vert="horz" lIns="91440" tIns="45720" rIns="91440" bIns="45720" rtlCol="0" anchor="ctr"/>
          <a:lstStyle>
            <a:lvl1pPr algn="l">
              <a:defRPr sz="1200">
                <a:solidFill>
                  <a:schemeClr val="bg1">
                    <a:lumMod val="75000"/>
                  </a:schemeClr>
                </a:solidFill>
              </a:defRPr>
            </a:lvl1pPr>
          </a:lstStyle>
          <a:p>
            <a:endParaRPr lang="sv-SE"/>
          </a:p>
        </p:txBody>
      </p:sp>
      <p:sp>
        <p:nvSpPr>
          <p:cNvPr id="8" name="Slide Number Placeholder 5">
            <a:extLst>
              <a:ext uri="{FF2B5EF4-FFF2-40B4-BE49-F238E27FC236}">
                <a16:creationId xmlns:a16="http://schemas.microsoft.com/office/drawing/2014/main" id="{CFCD0FBB-7ED7-1918-C4AB-C12B818EED8A}"/>
              </a:ext>
            </a:extLst>
          </p:cNvPr>
          <p:cNvSpPr>
            <a:spLocks noGrp="1"/>
          </p:cNvSpPr>
          <p:nvPr>
            <p:ph type="sldNum" sz="quarter" idx="4"/>
          </p:nvPr>
        </p:nvSpPr>
        <p:spPr>
          <a:xfrm>
            <a:off x="11061700" y="6311900"/>
            <a:ext cx="533400" cy="469900"/>
          </a:xfrm>
          <a:prstGeom prst="rect">
            <a:avLst/>
          </a:prstGeom>
        </p:spPr>
        <p:txBody>
          <a:bodyPr anchor="ctr"/>
          <a:lstStyle>
            <a:lvl1pPr>
              <a:defRPr sz="1200">
                <a:solidFill>
                  <a:schemeClr val="tx1">
                    <a:lumMod val="50000"/>
                    <a:lumOff val="50000"/>
                  </a:schemeClr>
                </a:solidFill>
              </a:defRPr>
            </a:lvl1pPr>
          </a:lstStyle>
          <a:p>
            <a:fld id="{A2DE29D7-3630-4216-8240-D5FF8217132B}" type="slidenum">
              <a:rPr lang="sv-SE" smtClean="0"/>
              <a:pPr/>
              <a:t>‹#›</a:t>
            </a:fld>
            <a:endParaRPr lang="sv-SE"/>
          </a:p>
        </p:txBody>
      </p:sp>
      <p:pic>
        <p:nvPicPr>
          <p:cNvPr id="30" name="InnovLogo"/>
          <p:cNvPicPr>
            <a:picLocks noChangeAspect="1"/>
          </p:cNvPicPr>
          <p:nvPr userDrawn="1"/>
        </p:nvPicPr>
        <p:blipFill>
          <a:blip r:embed="rId15"/>
          <a:stretch>
            <a:fillRect/>
          </a:stretch>
        </p:blipFill>
        <p:spPr>
          <a:xfrm>
            <a:off x="300038" y="6309379"/>
            <a:ext cx="2883414" cy="198120"/>
          </a:xfrm>
          <a:prstGeom prst="rect">
            <a:avLst/>
          </a:prstGeom>
        </p:spPr>
      </p:pic>
    </p:spTree>
    <p:extLst>
      <p:ext uri="{BB962C8B-B14F-4D97-AF65-F5344CB8AC3E}">
        <p14:creationId xmlns:p14="http://schemas.microsoft.com/office/powerpoint/2010/main" val="3654740991"/>
      </p:ext>
    </p:extLst>
  </p:cSld>
  <p:clrMap bg1="lt1" tx1="dk1" bg2="lt2" tx2="dk2" accent1="accent1" accent2="accent2" accent3="accent3" accent4="accent4" accent5="accent5" accent6="accent6" hlink="hlink" folHlink="folHlink"/>
  <p:sldLayoutIdLst>
    <p:sldLayoutId id="2147483657" r:id="rId1"/>
    <p:sldLayoutId id="2147483656" r:id="rId2"/>
    <p:sldLayoutId id="2147483662" r:id="rId3"/>
    <p:sldLayoutId id="2147483660" r:id="rId4"/>
    <p:sldLayoutId id="2147483658" r:id="rId5"/>
    <p:sldLayoutId id="2147483654" r:id="rId6"/>
    <p:sldLayoutId id="2147483651" r:id="rId7"/>
    <p:sldLayoutId id="2147483663" r:id="rId8"/>
    <p:sldLayoutId id="2147483655" r:id="rId9"/>
    <p:sldLayoutId id="2147483652" r:id="rId10"/>
    <p:sldLayoutId id="2147483664" r:id="rId11"/>
    <p:sldLayoutId id="2147483665" r:id="rId12"/>
    <p:sldLayoutId id="2147483666" r:id="rId13"/>
  </p:sldLayoutIdLst>
  <p:transition spd="med"/>
  <p:txStyles>
    <p:titleStyle>
      <a:lvl1pPr marL="0" marR="0" indent="0" algn="l" defTabSz="846664" rtl="0" eaLnBrk="1" latinLnBrk="0" hangingPunct="1">
        <a:lnSpc>
          <a:spcPct val="100000"/>
        </a:lnSpc>
        <a:spcBef>
          <a:spcPts val="0"/>
        </a:spcBef>
        <a:spcAft>
          <a:spcPts val="0"/>
        </a:spcAft>
        <a:buClrTx/>
        <a:buSzTx/>
        <a:buFontTx/>
        <a:buNone/>
        <a:tabLst/>
        <a:defRPr sz="4451" b="1" i="0" u="none" strike="noStrike" cap="none" spc="0" baseline="0">
          <a:solidFill>
            <a:schemeClr val="tx1"/>
          </a:solidFill>
          <a:uFillTx/>
          <a:latin typeface="+mj-lt"/>
          <a:ea typeface="Catamaran Bold"/>
          <a:cs typeface="Catamaran Bold"/>
          <a:sym typeface="Catamaran Bold"/>
        </a:defRPr>
      </a:lvl1pPr>
      <a:lvl2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FFFFFF"/>
          </a:solidFill>
          <a:uFillTx/>
          <a:latin typeface="Catamaran Bold"/>
          <a:ea typeface="Catamaran Bold"/>
          <a:cs typeface="Catamaran Bold"/>
          <a:sym typeface="Catamaran Bold"/>
        </a:defRPr>
      </a:lvl2pPr>
      <a:lvl3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FFFFFF"/>
          </a:solidFill>
          <a:uFillTx/>
          <a:latin typeface="Catamaran Bold"/>
          <a:ea typeface="Catamaran Bold"/>
          <a:cs typeface="Catamaran Bold"/>
          <a:sym typeface="Catamaran Bold"/>
        </a:defRPr>
      </a:lvl3pPr>
      <a:lvl4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FFFFFF"/>
          </a:solidFill>
          <a:uFillTx/>
          <a:latin typeface="Catamaran Bold"/>
          <a:ea typeface="Catamaran Bold"/>
          <a:cs typeface="Catamaran Bold"/>
          <a:sym typeface="Catamaran Bold"/>
        </a:defRPr>
      </a:lvl4pPr>
      <a:lvl5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FFFFFF"/>
          </a:solidFill>
          <a:uFillTx/>
          <a:latin typeface="Catamaran Bold"/>
          <a:ea typeface="Catamaran Bold"/>
          <a:cs typeface="Catamaran Bold"/>
          <a:sym typeface="Catamaran Bold"/>
        </a:defRPr>
      </a:lvl5pPr>
      <a:lvl6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FFFFFF"/>
          </a:solidFill>
          <a:uFillTx/>
          <a:latin typeface="Catamaran Bold"/>
          <a:ea typeface="Catamaran Bold"/>
          <a:cs typeface="Catamaran Bold"/>
          <a:sym typeface="Catamaran Bold"/>
        </a:defRPr>
      </a:lvl6pPr>
      <a:lvl7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FFFFFF"/>
          </a:solidFill>
          <a:uFillTx/>
          <a:latin typeface="Catamaran Bold"/>
          <a:ea typeface="Catamaran Bold"/>
          <a:cs typeface="Catamaran Bold"/>
          <a:sym typeface="Catamaran Bold"/>
        </a:defRPr>
      </a:lvl7pPr>
      <a:lvl8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FFFFFF"/>
          </a:solidFill>
          <a:uFillTx/>
          <a:latin typeface="Catamaran Bold"/>
          <a:ea typeface="Catamaran Bold"/>
          <a:cs typeface="Catamaran Bold"/>
          <a:sym typeface="Catamaran Bold"/>
        </a:defRPr>
      </a:lvl8pPr>
      <a:lvl9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FFFFFF"/>
          </a:solidFill>
          <a:uFillTx/>
          <a:latin typeface="Catamaran Bold"/>
          <a:ea typeface="Catamaran Bold"/>
          <a:cs typeface="Catamaran Bold"/>
          <a:sym typeface="Catamaran Bold"/>
        </a:defRPr>
      </a:lvl9pPr>
    </p:titleStyle>
    <p:bodyStyle>
      <a:lvl1pPr marL="211667" marR="0" indent="-97366" algn="ctr" defTabSz="846664" rtl="0" eaLnBrk="1" latinLnBrk="0" hangingPunct="1">
        <a:lnSpc>
          <a:spcPct val="165000"/>
        </a:lnSpc>
        <a:spcBef>
          <a:spcPts val="150"/>
        </a:spcBef>
        <a:spcAft>
          <a:spcPts val="0"/>
        </a:spcAft>
        <a:buClrTx/>
        <a:buSzTx/>
        <a:buFontTx/>
        <a:buNone/>
        <a:tabLst/>
        <a:defRPr sz="1100" b="0" i="0" u="none" strike="noStrike" cap="none" spc="0" baseline="0">
          <a:solidFill>
            <a:schemeClr val="tx1"/>
          </a:solidFill>
          <a:uFillTx/>
          <a:latin typeface="+mn-lt"/>
          <a:ea typeface="Catamaran Light"/>
          <a:cs typeface="Catamaran Light"/>
          <a:sym typeface="Catamaran Light"/>
        </a:defRPr>
      </a:lvl1pPr>
      <a:lvl2pPr marL="606424" marR="0" indent="-298449" algn="ctr" defTabSz="846664" rtl="0" eaLnBrk="1" latinLnBrk="0" hangingPunct="1">
        <a:lnSpc>
          <a:spcPct val="165000"/>
        </a:lnSpc>
        <a:spcBef>
          <a:spcPts val="150"/>
        </a:spcBef>
        <a:spcAft>
          <a:spcPts val="0"/>
        </a:spcAft>
        <a:buClrTx/>
        <a:buSzPts val="2200"/>
        <a:buFontTx/>
        <a:buChar char="–"/>
        <a:tabLst/>
        <a:defRPr sz="1100" b="0" i="0" u="none" strike="noStrike" cap="none" spc="0" baseline="0">
          <a:solidFill>
            <a:schemeClr val="tx1"/>
          </a:solidFill>
          <a:uFillTx/>
          <a:latin typeface="+mn-lt"/>
          <a:ea typeface="Catamaran Light"/>
          <a:cs typeface="Catamaran Light"/>
          <a:sym typeface="Catamaran Light"/>
        </a:defRPr>
      </a:lvl2pPr>
      <a:lvl3pPr marL="862963" marR="0" indent="-324801" algn="ctr" defTabSz="846664" rtl="0" eaLnBrk="1" latinLnBrk="0" hangingPunct="1">
        <a:lnSpc>
          <a:spcPct val="165000"/>
        </a:lnSpc>
        <a:spcBef>
          <a:spcPts val="150"/>
        </a:spcBef>
        <a:spcAft>
          <a:spcPts val="0"/>
        </a:spcAft>
        <a:buClrTx/>
        <a:buSzPts val="2200"/>
        <a:buFontTx/>
        <a:buChar char="•"/>
        <a:tabLst/>
        <a:defRPr sz="1100" b="0" i="0" u="none" strike="noStrike" cap="none" spc="0" baseline="0">
          <a:solidFill>
            <a:schemeClr val="tx1"/>
          </a:solidFill>
          <a:uFillTx/>
          <a:latin typeface="+mn-lt"/>
          <a:ea typeface="Catamaran Light"/>
          <a:cs typeface="Catamaran Light"/>
          <a:sym typeface="Catamaran Light"/>
        </a:defRPr>
      </a:lvl3pPr>
      <a:lvl4pPr marL="1091561" marR="0" indent="-324801" algn="ctr" defTabSz="846664" rtl="0" eaLnBrk="1" latinLnBrk="0" hangingPunct="1">
        <a:lnSpc>
          <a:spcPct val="165000"/>
        </a:lnSpc>
        <a:spcBef>
          <a:spcPts val="150"/>
        </a:spcBef>
        <a:spcAft>
          <a:spcPts val="0"/>
        </a:spcAft>
        <a:buClrTx/>
        <a:buSzPts val="2200"/>
        <a:buFontTx/>
        <a:buChar char="–"/>
        <a:tabLst/>
        <a:defRPr sz="1100" b="0" i="0" u="none" strike="noStrike" cap="none" spc="0" baseline="0">
          <a:solidFill>
            <a:schemeClr val="tx1"/>
          </a:solidFill>
          <a:uFillTx/>
          <a:latin typeface="+mn-lt"/>
          <a:ea typeface="Catamaran Light"/>
          <a:cs typeface="Catamaran Light"/>
          <a:sym typeface="Catamaran Light"/>
        </a:defRPr>
      </a:lvl4pPr>
      <a:lvl5pPr marL="1320161" marR="0" indent="-324801" algn="ctr" defTabSz="846664" rtl="0" eaLnBrk="1" latinLnBrk="0" hangingPunct="1">
        <a:lnSpc>
          <a:spcPct val="165000"/>
        </a:lnSpc>
        <a:spcBef>
          <a:spcPts val="150"/>
        </a:spcBef>
        <a:spcAft>
          <a:spcPts val="0"/>
        </a:spcAft>
        <a:buClrTx/>
        <a:buSzPts val="2200"/>
        <a:buFontTx/>
        <a:buChar char="»"/>
        <a:tabLst/>
        <a:defRPr sz="1100" b="0" i="0" u="none" strike="noStrike" cap="none" spc="0" baseline="0">
          <a:solidFill>
            <a:schemeClr val="tx1"/>
          </a:solidFill>
          <a:uFillTx/>
          <a:latin typeface="+mn-lt"/>
          <a:ea typeface="Catamaran Light"/>
          <a:cs typeface="Catamaran Light"/>
          <a:sym typeface="Catamaran Light"/>
        </a:defRPr>
      </a:lvl5pPr>
      <a:lvl6pPr marL="1389376" marR="0" indent="-195580" algn="l" defTabSz="846664" rtl="0" eaLnBrk="1" latinLnBrk="0" hangingPunct="1">
        <a:lnSpc>
          <a:spcPct val="165000"/>
        </a:lnSpc>
        <a:spcBef>
          <a:spcPts val="150"/>
        </a:spcBef>
        <a:spcAft>
          <a:spcPts val="0"/>
        </a:spcAft>
        <a:buClrTx/>
        <a:buSzPts val="2200"/>
        <a:buFontTx/>
        <a:buChar char="•"/>
        <a:tabLst/>
        <a:defRPr sz="1100" b="0" i="0" u="none" strike="noStrike" cap="none" spc="0" baseline="0">
          <a:solidFill>
            <a:srgbClr val="000000"/>
          </a:solidFill>
          <a:uFillTx/>
          <a:latin typeface="Catamaran Light"/>
          <a:ea typeface="Catamaran Light"/>
          <a:cs typeface="Catamaran Light"/>
          <a:sym typeface="Catamaran Light"/>
        </a:defRPr>
      </a:lvl6pPr>
      <a:lvl7pPr marL="1617975" marR="0" indent="-195580" algn="l" defTabSz="846664" rtl="0" eaLnBrk="1" latinLnBrk="0" hangingPunct="1">
        <a:lnSpc>
          <a:spcPct val="165000"/>
        </a:lnSpc>
        <a:spcBef>
          <a:spcPts val="150"/>
        </a:spcBef>
        <a:spcAft>
          <a:spcPts val="0"/>
        </a:spcAft>
        <a:buClrTx/>
        <a:buSzPts val="2200"/>
        <a:buFontTx/>
        <a:buChar char="•"/>
        <a:tabLst/>
        <a:defRPr sz="1100" b="0" i="0" u="none" strike="noStrike" cap="none" spc="0" baseline="0">
          <a:solidFill>
            <a:srgbClr val="000000"/>
          </a:solidFill>
          <a:uFillTx/>
          <a:latin typeface="Catamaran Light"/>
          <a:ea typeface="Catamaran Light"/>
          <a:cs typeface="Catamaran Light"/>
          <a:sym typeface="Catamaran Light"/>
        </a:defRPr>
      </a:lvl7pPr>
      <a:lvl8pPr marL="1846574" marR="0" indent="-195579" algn="l" defTabSz="846664" rtl="0" eaLnBrk="1" latinLnBrk="0" hangingPunct="1">
        <a:lnSpc>
          <a:spcPct val="165000"/>
        </a:lnSpc>
        <a:spcBef>
          <a:spcPts val="150"/>
        </a:spcBef>
        <a:spcAft>
          <a:spcPts val="0"/>
        </a:spcAft>
        <a:buClrTx/>
        <a:buSzPts val="2200"/>
        <a:buFontTx/>
        <a:buChar char="•"/>
        <a:tabLst/>
        <a:defRPr sz="1100" b="0" i="0" u="none" strike="noStrike" cap="none" spc="0" baseline="0">
          <a:solidFill>
            <a:srgbClr val="000000"/>
          </a:solidFill>
          <a:uFillTx/>
          <a:latin typeface="Catamaran Light"/>
          <a:ea typeface="Catamaran Light"/>
          <a:cs typeface="Catamaran Light"/>
          <a:sym typeface="Catamaran Light"/>
        </a:defRPr>
      </a:lvl8pPr>
      <a:lvl9pPr marL="2075173" marR="0" indent="-195579" algn="l" defTabSz="846664" rtl="0" eaLnBrk="1" latinLnBrk="0" hangingPunct="1">
        <a:lnSpc>
          <a:spcPct val="165000"/>
        </a:lnSpc>
        <a:spcBef>
          <a:spcPts val="150"/>
        </a:spcBef>
        <a:spcAft>
          <a:spcPts val="0"/>
        </a:spcAft>
        <a:buClrTx/>
        <a:buSzPts val="2200"/>
        <a:buFontTx/>
        <a:buChar char="•"/>
        <a:tabLst/>
        <a:defRPr sz="1100" b="0" i="0" u="none" strike="noStrike" cap="none" spc="0" baseline="0">
          <a:solidFill>
            <a:srgbClr val="000000"/>
          </a:solidFill>
          <a:uFillTx/>
          <a:latin typeface="Catamaran Light"/>
          <a:ea typeface="Catamaran Light"/>
          <a:cs typeface="Catamaran Light"/>
          <a:sym typeface="Catamaran Light"/>
        </a:defRPr>
      </a:lvl9pPr>
    </p:bodyStyle>
    <p:otherStyle>
      <a:lvl1pPr marL="0" marR="0" indent="0" algn="r" defTabSz="846664"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tamaran Light"/>
        </a:defRPr>
      </a:lvl1pPr>
      <a:lvl2pPr marL="0" marR="0" indent="0" algn="r" defTabSz="846664"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tamaran Light"/>
        </a:defRPr>
      </a:lvl2pPr>
      <a:lvl3pPr marL="0" marR="0" indent="0" algn="r" defTabSz="846664"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tamaran Light"/>
        </a:defRPr>
      </a:lvl3pPr>
      <a:lvl4pPr marL="0" marR="0" indent="0" algn="r" defTabSz="846664"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tamaran Light"/>
        </a:defRPr>
      </a:lvl4pPr>
      <a:lvl5pPr marL="0" marR="0" indent="0" algn="r" defTabSz="846664"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tamaran Light"/>
        </a:defRPr>
      </a:lvl5pPr>
      <a:lvl6pPr marL="0" marR="0" indent="0" algn="r" defTabSz="846664"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tamaran Light"/>
        </a:defRPr>
      </a:lvl6pPr>
      <a:lvl7pPr marL="0" marR="0" indent="0" algn="r" defTabSz="846664"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tamaran Light"/>
        </a:defRPr>
      </a:lvl7pPr>
      <a:lvl8pPr marL="0" marR="0" indent="0" algn="r" defTabSz="846664"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tamaran Light"/>
        </a:defRPr>
      </a:lvl8pPr>
      <a:lvl9pPr marL="0" marR="0" indent="0" algn="r" defTabSz="846664"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tamaran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57B71"/>
        </a:solidFill>
        <a:effectLst/>
      </p:bgPr>
    </p:bg>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8E3A26E-0EFB-3DDD-B3C1-40D92A5F05FE}"/>
              </a:ext>
            </a:extLst>
          </p:cNvPr>
          <p:cNvPicPr>
            <a:picLocks noChangeAspect="1"/>
          </p:cNvPicPr>
          <p:nvPr/>
        </p:nvPicPr>
        <p:blipFill>
          <a:blip r:embed="rId3"/>
          <a:stretch>
            <a:fillRect/>
          </a:stretch>
        </p:blipFill>
        <p:spPr>
          <a:xfrm>
            <a:off x="6875317" y="1513841"/>
            <a:ext cx="4644737" cy="3096491"/>
          </a:xfrm>
          <a:prstGeom prst="rect">
            <a:avLst/>
          </a:prstGeom>
        </p:spPr>
      </p:pic>
      <p:sp>
        <p:nvSpPr>
          <p:cNvPr id="8" name="Frihandsfigur: Form 18">
            <a:extLst>
              <a:ext uri="{FF2B5EF4-FFF2-40B4-BE49-F238E27FC236}">
                <a16:creationId xmlns:a16="http://schemas.microsoft.com/office/drawing/2014/main" id="{057D536B-CDA5-49EC-A6F1-6D49AF139F6E}"/>
              </a:ext>
            </a:extLst>
          </p:cNvPr>
          <p:cNvSpPr/>
          <p:nvPr userDrawn="1"/>
        </p:nvSpPr>
        <p:spPr>
          <a:xfrm rot="10512305">
            <a:off x="8702682" y="4306209"/>
            <a:ext cx="789622" cy="427672"/>
          </a:xfrm>
          <a:custGeom>
            <a:avLst/>
            <a:gdLst>
              <a:gd name="connsiteX0" fmla="*/ 0 w 789622"/>
              <a:gd name="connsiteY0" fmla="*/ 0 h 427672"/>
              <a:gd name="connsiteX1" fmla="*/ 354330 w 789622"/>
              <a:gd name="connsiteY1" fmla="*/ 427672 h 427672"/>
              <a:gd name="connsiteX2" fmla="*/ 789622 w 789622"/>
              <a:gd name="connsiteY2" fmla="*/ 67628 h 427672"/>
            </a:gdLst>
            <a:ahLst/>
            <a:cxnLst>
              <a:cxn ang="0">
                <a:pos x="connsiteX0" y="connsiteY0"/>
              </a:cxn>
              <a:cxn ang="0">
                <a:pos x="connsiteX1" y="connsiteY1"/>
              </a:cxn>
              <a:cxn ang="0">
                <a:pos x="connsiteX2" y="connsiteY2"/>
              </a:cxn>
            </a:cxnLst>
            <a:rect l="l" t="t" r="r" b="b"/>
            <a:pathLst>
              <a:path w="789622" h="427672">
                <a:moveTo>
                  <a:pt x="0" y="0"/>
                </a:moveTo>
                <a:cubicBezTo>
                  <a:pt x="121920" y="133350"/>
                  <a:pt x="239078" y="280035"/>
                  <a:pt x="354330" y="427672"/>
                </a:cubicBezTo>
                <a:cubicBezTo>
                  <a:pt x="501015" y="312420"/>
                  <a:pt x="646747" y="197168"/>
                  <a:pt x="789622" y="67628"/>
                </a:cubicBezTo>
              </a:path>
            </a:pathLst>
          </a:custGeom>
          <a:noFill/>
          <a:ln w="126746" cap="flat">
            <a:solidFill>
              <a:srgbClr val="12100B"/>
            </a:solidFill>
            <a:prstDash val="solid"/>
            <a:miter/>
          </a:ln>
        </p:spPr>
        <p:txBody>
          <a:bodyPr rtlCol="0" anchor="ctr"/>
          <a:lstStyle/>
          <a:p>
            <a:endParaRPr lang="sv-SE"/>
          </a:p>
        </p:txBody>
      </p:sp>
      <p:sp>
        <p:nvSpPr>
          <p:cNvPr id="2" name="Slide Number Placeholder 3">
            <a:extLst>
              <a:ext uri="{FF2B5EF4-FFF2-40B4-BE49-F238E27FC236}">
                <a16:creationId xmlns:a16="http://schemas.microsoft.com/office/drawing/2014/main" id="{9DF44B4C-A036-617A-9847-DE421D32EC6D}"/>
              </a:ext>
            </a:extLst>
          </p:cNvPr>
          <p:cNvSpPr txBox="1">
            <a:spLocks/>
          </p:cNvSpPr>
          <p:nvPr/>
        </p:nvSpPr>
        <p:spPr>
          <a:xfrm>
            <a:off x="11061700" y="6311900"/>
            <a:ext cx="533400" cy="4699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DE29D7-3630-4216-8240-D5FF8217132B}" type="slidenum">
              <a:rPr lang="sv-SE" sz="1100" smtClean="0">
                <a:solidFill>
                  <a:srgbClr val="000000"/>
                </a:solidFill>
              </a:rPr>
              <a:pPr/>
              <a:t>1</a:t>
            </a:fld>
            <a:endParaRPr lang="sv-SE" sz="1100">
              <a:solidFill>
                <a:srgbClr val="000000"/>
              </a:solidFill>
            </a:endParaRPr>
          </a:p>
        </p:txBody>
      </p:sp>
      <p:sp>
        <p:nvSpPr>
          <p:cNvPr id="4" name="Title1Center">
            <a:extLst>
              <a:ext uri="{FF2B5EF4-FFF2-40B4-BE49-F238E27FC236}">
                <a16:creationId xmlns:a16="http://schemas.microsoft.com/office/drawing/2014/main" id="{13975F14-F7A4-2A31-FCC7-6D68288AD299}"/>
              </a:ext>
            </a:extLst>
          </p:cNvPr>
          <p:cNvSpPr txBox="1">
            <a:spLocks/>
          </p:cNvSpPr>
          <p:nvPr/>
        </p:nvSpPr>
        <p:spPr>
          <a:xfrm>
            <a:off x="704270" y="1004685"/>
            <a:ext cx="6881092" cy="46999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84629" tIns="84629" rIns="84629" bIns="84629" anchor="b">
            <a:normAutofit fontScale="62500" lnSpcReduction="20000"/>
          </a:bodyPr>
          <a:lstStyle>
            <a:lvl1pPr marL="0" marR="0" indent="0" algn="ctr" defTabSz="846664" rtl="0" eaLnBrk="1" latinLnBrk="0" hangingPunct="1">
              <a:lnSpc>
                <a:spcPct val="100000"/>
              </a:lnSpc>
              <a:spcBef>
                <a:spcPts val="0"/>
              </a:spcBef>
              <a:spcAft>
                <a:spcPts val="0"/>
              </a:spcAft>
              <a:buClrTx/>
              <a:buSzTx/>
              <a:buFontTx/>
              <a:buNone/>
              <a:tabLst/>
              <a:defRPr sz="6000" b="1" i="0" u="none" strike="noStrike" cap="none" spc="0" baseline="0">
                <a:solidFill>
                  <a:srgbClr val="000000"/>
                </a:solidFill>
                <a:uFillTx/>
                <a:latin typeface="+mj-lt"/>
                <a:ea typeface="Catamaran Bold"/>
                <a:cs typeface="Catamaran Bold"/>
                <a:sym typeface="Catamaran Bold"/>
              </a:defRPr>
            </a:lvl1pPr>
            <a:lvl2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000000"/>
                </a:solidFill>
                <a:uFillTx/>
                <a:latin typeface="Catamaran Bold"/>
                <a:ea typeface="Catamaran Bold"/>
                <a:cs typeface="Catamaran Bold"/>
                <a:sym typeface="Catamaran Bold"/>
              </a:defRPr>
            </a:lvl2pPr>
            <a:lvl3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000000"/>
                </a:solidFill>
                <a:uFillTx/>
                <a:latin typeface="Catamaran Bold"/>
                <a:ea typeface="Catamaran Bold"/>
                <a:cs typeface="Catamaran Bold"/>
                <a:sym typeface="Catamaran Bold"/>
              </a:defRPr>
            </a:lvl3pPr>
            <a:lvl4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000000"/>
                </a:solidFill>
                <a:uFillTx/>
                <a:latin typeface="Catamaran Bold"/>
                <a:ea typeface="Catamaran Bold"/>
                <a:cs typeface="Catamaran Bold"/>
                <a:sym typeface="Catamaran Bold"/>
              </a:defRPr>
            </a:lvl4pPr>
            <a:lvl5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000000"/>
                </a:solidFill>
                <a:uFillTx/>
                <a:latin typeface="Catamaran Bold"/>
                <a:ea typeface="Catamaran Bold"/>
                <a:cs typeface="Catamaran Bold"/>
                <a:sym typeface="Catamaran Bold"/>
              </a:defRPr>
            </a:lvl5pPr>
            <a:lvl6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000000"/>
                </a:solidFill>
                <a:uFillTx/>
                <a:latin typeface="Catamaran Bold"/>
                <a:ea typeface="Catamaran Bold"/>
                <a:cs typeface="Catamaran Bold"/>
                <a:sym typeface="Catamaran Bold"/>
              </a:defRPr>
            </a:lvl6pPr>
            <a:lvl7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000000"/>
                </a:solidFill>
                <a:uFillTx/>
                <a:latin typeface="Catamaran Bold"/>
                <a:ea typeface="Catamaran Bold"/>
                <a:cs typeface="Catamaran Bold"/>
                <a:sym typeface="Catamaran Bold"/>
              </a:defRPr>
            </a:lvl7pPr>
            <a:lvl8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000000"/>
                </a:solidFill>
                <a:uFillTx/>
                <a:latin typeface="Catamaran Bold"/>
                <a:ea typeface="Catamaran Bold"/>
                <a:cs typeface="Catamaran Bold"/>
                <a:sym typeface="Catamaran Bold"/>
              </a:defRPr>
            </a:lvl8pPr>
            <a:lvl9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rgbClr val="000000"/>
                </a:solidFill>
                <a:uFillTx/>
                <a:latin typeface="Catamaran Bold"/>
                <a:ea typeface="Catamaran Bold"/>
                <a:cs typeface="Catamaran Bold"/>
                <a:sym typeface="Catamaran Bold"/>
              </a:defRPr>
            </a:lvl9pPr>
          </a:lstStyle>
          <a:p>
            <a:pPr algn="l"/>
            <a:r>
              <a:rPr lang="en-SE" sz="14100" kern="0">
                <a:solidFill>
                  <a:srgbClr val="000000"/>
                </a:solidFill>
              </a:rPr>
              <a:t>Insikt 2026</a:t>
            </a:r>
          </a:p>
          <a:p>
            <a:pPr algn="l"/>
            <a:endParaRPr lang="sv-SE" sz="7000" kern="0">
              <a:solidFill>
                <a:srgbClr val="000000"/>
              </a:solidFill>
            </a:endParaRPr>
          </a:p>
          <a:p>
            <a:pPr algn="l"/>
            <a:r>
              <a:rPr lang="sv-SE" sz="7000" kern="0">
                <a:solidFill>
                  <a:srgbClr val="000000"/>
                </a:solidFill>
              </a:rPr>
              <a:t>Tema: Kompetensförsörjning</a:t>
            </a:r>
          </a:p>
          <a:p>
            <a:pPr algn="l"/>
            <a:endParaRPr lang="sv-SE" sz="7700" kern="0">
              <a:solidFill>
                <a:srgbClr val="000000"/>
              </a:solidFill>
            </a:endParaRPr>
          </a:p>
          <a:p>
            <a:pPr marL="914400" indent="-914400" algn="l">
              <a:buAutoNum type="arabicParenR"/>
            </a:pPr>
            <a:r>
              <a:rPr lang="sv-SE" sz="4400" kern="0"/>
              <a:t>Kompetensstruktur idag</a:t>
            </a:r>
          </a:p>
          <a:p>
            <a:pPr marL="914400" indent="-914400" algn="l">
              <a:buAutoNum type="arabicParenR"/>
            </a:pPr>
            <a:r>
              <a:rPr lang="sv-SE" sz="4400" kern="0"/>
              <a:t>Rekrytering från andra länder </a:t>
            </a:r>
          </a:p>
          <a:p>
            <a:pPr marL="914400" indent="-914400" algn="l">
              <a:buAutoNum type="arabicParenR"/>
            </a:pPr>
            <a:r>
              <a:rPr lang="sv-SE" sz="4400" kern="0"/>
              <a:t>Rekrytering av nyexaminerade</a:t>
            </a:r>
            <a:endParaRPr lang="en-SE" sz="5800" kern="0">
              <a:solidFill>
                <a:srgbClr val="000000"/>
              </a:solidFill>
            </a:endParaRPr>
          </a:p>
        </p:txBody>
      </p:sp>
      <p:sp>
        <p:nvSpPr>
          <p:cNvPr id="7" name="Frihandsfigur: Form 17">
            <a:extLst>
              <a:ext uri="{FF2B5EF4-FFF2-40B4-BE49-F238E27FC236}">
                <a16:creationId xmlns:a16="http://schemas.microsoft.com/office/drawing/2014/main" id="{E0ADA2EB-068E-4AF9-BD94-838CEC9141E0}"/>
              </a:ext>
            </a:extLst>
          </p:cNvPr>
          <p:cNvSpPr/>
          <p:nvPr userDrawn="1"/>
        </p:nvSpPr>
        <p:spPr>
          <a:xfrm rot="10512305">
            <a:off x="8240889" y="4336942"/>
            <a:ext cx="2262457" cy="2721295"/>
          </a:xfrm>
          <a:custGeom>
            <a:avLst/>
            <a:gdLst>
              <a:gd name="connsiteX0" fmla="*/ 3807359 w 3807359"/>
              <a:gd name="connsiteY0" fmla="*/ 652140 h 3869685"/>
              <a:gd name="connsiteX1" fmla="*/ 3653054 w 3807359"/>
              <a:gd name="connsiteY1" fmla="*/ 1003613 h 3869685"/>
              <a:gd name="connsiteX2" fmla="*/ 3601619 w 3807359"/>
              <a:gd name="connsiteY2" fmla="*/ 1084575 h 3869685"/>
              <a:gd name="connsiteX3" fmla="*/ 3573997 w 3807359"/>
              <a:gd name="connsiteY3" fmla="*/ 1124580 h 3869685"/>
              <a:gd name="connsiteX4" fmla="*/ 3544469 w 3807359"/>
              <a:gd name="connsiteY4" fmla="*/ 1162680 h 3869685"/>
              <a:gd name="connsiteX5" fmla="*/ 3530182 w 3807359"/>
              <a:gd name="connsiteY5" fmla="*/ 1181730 h 3869685"/>
              <a:gd name="connsiteX6" fmla="*/ 3514942 w 3807359"/>
              <a:gd name="connsiteY6" fmla="*/ 1199828 h 3869685"/>
              <a:gd name="connsiteX7" fmla="*/ 3483509 w 3807359"/>
              <a:gd name="connsiteY7" fmla="*/ 1236975 h 3869685"/>
              <a:gd name="connsiteX8" fmla="*/ 3450172 w 3807359"/>
              <a:gd name="connsiteY8" fmla="*/ 1272218 h 3869685"/>
              <a:gd name="connsiteX9" fmla="*/ 3416834 w 3807359"/>
              <a:gd name="connsiteY9" fmla="*/ 1306508 h 3869685"/>
              <a:gd name="connsiteX10" fmla="*/ 3106319 w 3807359"/>
              <a:gd name="connsiteY10" fmla="*/ 1532250 h 3869685"/>
              <a:gd name="connsiteX11" fmla="*/ 3063457 w 3807359"/>
              <a:gd name="connsiteY11" fmla="*/ 1554158 h 3869685"/>
              <a:gd name="connsiteX12" fmla="*/ 3019642 w 3807359"/>
              <a:gd name="connsiteY12" fmla="*/ 1573208 h 3869685"/>
              <a:gd name="connsiteX13" fmla="*/ 2997734 w 3807359"/>
              <a:gd name="connsiteY13" fmla="*/ 1582733 h 3869685"/>
              <a:gd name="connsiteX14" fmla="*/ 2974874 w 3807359"/>
              <a:gd name="connsiteY14" fmla="*/ 1590353 h 3869685"/>
              <a:gd name="connsiteX15" fmla="*/ 2929154 w 3807359"/>
              <a:gd name="connsiteY15" fmla="*/ 1606545 h 3869685"/>
              <a:gd name="connsiteX16" fmla="*/ 2741512 w 3807359"/>
              <a:gd name="connsiteY16" fmla="*/ 1648455 h 3869685"/>
              <a:gd name="connsiteX17" fmla="*/ 2645309 w 3807359"/>
              <a:gd name="connsiteY17" fmla="*/ 1657980 h 3869685"/>
              <a:gd name="connsiteX18" fmla="*/ 2597684 w 3807359"/>
              <a:gd name="connsiteY18" fmla="*/ 1659885 h 3869685"/>
              <a:gd name="connsiteX19" fmla="*/ 2549107 w 3807359"/>
              <a:gd name="connsiteY19" fmla="*/ 1659885 h 3869685"/>
              <a:gd name="connsiteX20" fmla="*/ 2501482 w 3807359"/>
              <a:gd name="connsiteY20" fmla="*/ 1657028 h 3869685"/>
              <a:gd name="connsiteX21" fmla="*/ 2477669 w 3807359"/>
              <a:gd name="connsiteY21" fmla="*/ 1655123 h 3869685"/>
              <a:gd name="connsiteX22" fmla="*/ 2453857 w 3807359"/>
              <a:gd name="connsiteY22" fmla="*/ 1652265 h 3869685"/>
              <a:gd name="connsiteX23" fmla="*/ 2406232 w 3807359"/>
              <a:gd name="connsiteY23" fmla="*/ 1646550 h 3869685"/>
              <a:gd name="connsiteX24" fmla="*/ 2358607 w 3807359"/>
              <a:gd name="connsiteY24" fmla="*/ 1637978 h 3869685"/>
              <a:gd name="connsiteX25" fmla="*/ 2334794 w 3807359"/>
              <a:gd name="connsiteY25" fmla="*/ 1633215 h 3869685"/>
              <a:gd name="connsiteX26" fmla="*/ 2311934 w 3807359"/>
              <a:gd name="connsiteY26" fmla="*/ 1627500 h 3869685"/>
              <a:gd name="connsiteX27" fmla="*/ 2265262 w 3807359"/>
              <a:gd name="connsiteY27" fmla="*/ 1615118 h 3869685"/>
              <a:gd name="connsiteX28" fmla="*/ 2219542 w 3807359"/>
              <a:gd name="connsiteY28" fmla="*/ 1599878 h 3869685"/>
              <a:gd name="connsiteX29" fmla="*/ 2196682 w 3807359"/>
              <a:gd name="connsiteY29" fmla="*/ 1592258 h 3869685"/>
              <a:gd name="connsiteX30" fmla="*/ 2174774 w 3807359"/>
              <a:gd name="connsiteY30" fmla="*/ 1583685 h 3869685"/>
              <a:gd name="connsiteX31" fmla="*/ 2130007 w 3807359"/>
              <a:gd name="connsiteY31" fmla="*/ 1564635 h 3869685"/>
              <a:gd name="connsiteX32" fmla="*/ 2087144 w 3807359"/>
              <a:gd name="connsiteY32" fmla="*/ 1542728 h 3869685"/>
              <a:gd name="connsiteX33" fmla="*/ 2004277 w 3807359"/>
              <a:gd name="connsiteY33" fmla="*/ 1494150 h 3869685"/>
              <a:gd name="connsiteX34" fmla="*/ 1993799 w 3807359"/>
              <a:gd name="connsiteY34" fmla="*/ 1487483 h 3869685"/>
              <a:gd name="connsiteX35" fmla="*/ 1984274 w 3807359"/>
              <a:gd name="connsiteY35" fmla="*/ 1480815 h 3869685"/>
              <a:gd name="connsiteX36" fmla="*/ 1965224 w 3807359"/>
              <a:gd name="connsiteY36" fmla="*/ 1466528 h 3869685"/>
              <a:gd name="connsiteX37" fmla="*/ 1946174 w 3807359"/>
              <a:gd name="connsiteY37" fmla="*/ 1452240 h 3869685"/>
              <a:gd name="connsiteX38" fmla="*/ 1927124 w 3807359"/>
              <a:gd name="connsiteY38" fmla="*/ 1437000 h 3869685"/>
              <a:gd name="connsiteX39" fmla="*/ 1909027 w 3807359"/>
              <a:gd name="connsiteY39" fmla="*/ 1421760 h 3869685"/>
              <a:gd name="connsiteX40" fmla="*/ 1890929 w 3807359"/>
              <a:gd name="connsiteY40" fmla="*/ 1405568 h 3869685"/>
              <a:gd name="connsiteX41" fmla="*/ 1856639 w 3807359"/>
              <a:gd name="connsiteY41" fmla="*/ 1372230 h 3869685"/>
              <a:gd name="connsiteX42" fmla="*/ 1738529 w 3807359"/>
              <a:gd name="connsiteY42" fmla="*/ 1220783 h 3869685"/>
              <a:gd name="connsiteX43" fmla="*/ 1654709 w 3807359"/>
              <a:gd name="connsiteY43" fmla="*/ 1047428 h 3869685"/>
              <a:gd name="connsiteX44" fmla="*/ 1608037 w 3807359"/>
              <a:gd name="connsiteY44" fmla="*/ 860738 h 3869685"/>
              <a:gd name="connsiteX45" fmla="*/ 1601369 w 3807359"/>
              <a:gd name="connsiteY45" fmla="*/ 668333 h 3869685"/>
              <a:gd name="connsiteX46" fmla="*/ 1614704 w 3807359"/>
              <a:gd name="connsiteY46" fmla="*/ 573083 h 3869685"/>
              <a:gd name="connsiteX47" fmla="*/ 1626134 w 3807359"/>
              <a:gd name="connsiteY47" fmla="*/ 526410 h 3869685"/>
              <a:gd name="connsiteX48" fmla="*/ 1632802 w 3807359"/>
              <a:gd name="connsiteY48" fmla="*/ 503550 h 3869685"/>
              <a:gd name="connsiteX49" fmla="*/ 1640422 w 3807359"/>
              <a:gd name="connsiteY49" fmla="*/ 480690 h 3869685"/>
              <a:gd name="connsiteX50" fmla="*/ 1656614 w 3807359"/>
              <a:gd name="connsiteY50" fmla="*/ 435923 h 3869685"/>
              <a:gd name="connsiteX51" fmla="*/ 1676617 w 3807359"/>
              <a:gd name="connsiteY51" fmla="*/ 392108 h 3869685"/>
              <a:gd name="connsiteX52" fmla="*/ 1725194 w 3807359"/>
              <a:gd name="connsiteY52" fmla="*/ 309240 h 3869685"/>
              <a:gd name="connsiteX53" fmla="*/ 1785202 w 3807359"/>
              <a:gd name="connsiteY53" fmla="*/ 233993 h 3869685"/>
              <a:gd name="connsiteX54" fmla="*/ 1854734 w 3807359"/>
              <a:gd name="connsiteY54" fmla="*/ 167318 h 3869685"/>
              <a:gd name="connsiteX55" fmla="*/ 2199539 w 3807359"/>
              <a:gd name="connsiteY55" fmla="*/ 7298 h 3869685"/>
              <a:gd name="connsiteX56" fmla="*/ 2390992 w 3807359"/>
              <a:gd name="connsiteY56" fmla="*/ 9203 h 3869685"/>
              <a:gd name="connsiteX57" fmla="*/ 2483384 w 3807359"/>
              <a:gd name="connsiteY57" fmla="*/ 34920 h 3869685"/>
              <a:gd name="connsiteX58" fmla="*/ 2505292 w 3807359"/>
              <a:gd name="connsiteY58" fmla="*/ 44445 h 3869685"/>
              <a:gd name="connsiteX59" fmla="*/ 2527199 w 3807359"/>
              <a:gd name="connsiteY59" fmla="*/ 54923 h 3869685"/>
              <a:gd name="connsiteX60" fmla="*/ 2549107 w 3807359"/>
              <a:gd name="connsiteY60" fmla="*/ 65400 h 3869685"/>
              <a:gd name="connsiteX61" fmla="*/ 2570062 w 3807359"/>
              <a:gd name="connsiteY61" fmla="*/ 77783 h 3869685"/>
              <a:gd name="connsiteX62" fmla="*/ 2714842 w 3807359"/>
              <a:gd name="connsiteY62" fmla="*/ 203513 h 3869685"/>
              <a:gd name="connsiteX63" fmla="*/ 2816759 w 3807359"/>
              <a:gd name="connsiteY63" fmla="*/ 366390 h 3869685"/>
              <a:gd name="connsiteX64" fmla="*/ 2889149 w 3807359"/>
              <a:gd name="connsiteY64" fmla="*/ 740723 h 3869685"/>
              <a:gd name="connsiteX65" fmla="*/ 2810092 w 3807359"/>
              <a:gd name="connsiteY65" fmla="*/ 1116008 h 3869685"/>
              <a:gd name="connsiteX66" fmla="*/ 2641499 w 3807359"/>
              <a:gd name="connsiteY66" fmla="*/ 1461765 h 3869685"/>
              <a:gd name="connsiteX67" fmla="*/ 2171917 w 3807359"/>
              <a:gd name="connsiteY67" fmla="*/ 2069460 h 3869685"/>
              <a:gd name="connsiteX68" fmla="*/ 1872832 w 3807359"/>
              <a:gd name="connsiteY68" fmla="*/ 2311395 h 3869685"/>
              <a:gd name="connsiteX69" fmla="*/ 1531837 w 3807359"/>
              <a:gd name="connsiteY69" fmla="*/ 2488560 h 3869685"/>
              <a:gd name="connsiteX70" fmla="*/ 1508977 w 3807359"/>
              <a:gd name="connsiteY70" fmla="*/ 2497133 h 3869685"/>
              <a:gd name="connsiteX71" fmla="*/ 1486117 w 3807359"/>
              <a:gd name="connsiteY71" fmla="*/ 2504753 h 3869685"/>
              <a:gd name="connsiteX72" fmla="*/ 1440397 w 3807359"/>
              <a:gd name="connsiteY72" fmla="*/ 2519993 h 3869685"/>
              <a:gd name="connsiteX73" fmla="*/ 1348004 w 3807359"/>
              <a:gd name="connsiteY73" fmla="*/ 2546663 h 3869685"/>
              <a:gd name="connsiteX74" fmla="*/ 1253707 w 3807359"/>
              <a:gd name="connsiteY74" fmla="*/ 2566665 h 3869685"/>
              <a:gd name="connsiteX75" fmla="*/ 1206082 w 3807359"/>
              <a:gd name="connsiteY75" fmla="*/ 2574285 h 3869685"/>
              <a:gd name="connsiteX76" fmla="*/ 1158457 w 3807359"/>
              <a:gd name="connsiteY76" fmla="*/ 2580953 h 3869685"/>
              <a:gd name="connsiteX77" fmla="*/ 774599 w 3807359"/>
              <a:gd name="connsiteY77" fmla="*/ 2576190 h 3869685"/>
              <a:gd name="connsiteX78" fmla="*/ 750787 w 3807359"/>
              <a:gd name="connsiteY78" fmla="*/ 2573333 h 3869685"/>
              <a:gd name="connsiteX79" fmla="*/ 726974 w 3807359"/>
              <a:gd name="connsiteY79" fmla="*/ 2568570 h 3869685"/>
              <a:gd name="connsiteX80" fmla="*/ 679349 w 3807359"/>
              <a:gd name="connsiteY80" fmla="*/ 2559045 h 3869685"/>
              <a:gd name="connsiteX81" fmla="*/ 632677 w 3807359"/>
              <a:gd name="connsiteY81" fmla="*/ 2547615 h 3869685"/>
              <a:gd name="connsiteX82" fmla="*/ 586004 w 3807359"/>
              <a:gd name="connsiteY82" fmla="*/ 2535233 h 3869685"/>
              <a:gd name="connsiteX83" fmla="*/ 540284 w 3807359"/>
              <a:gd name="connsiteY83" fmla="*/ 2519040 h 3869685"/>
              <a:gd name="connsiteX84" fmla="*/ 495517 w 3807359"/>
              <a:gd name="connsiteY84" fmla="*/ 2502848 h 3869685"/>
              <a:gd name="connsiteX85" fmla="*/ 451702 w 3807359"/>
              <a:gd name="connsiteY85" fmla="*/ 2483798 h 3869685"/>
              <a:gd name="connsiteX86" fmla="*/ 407887 w 3807359"/>
              <a:gd name="connsiteY86" fmla="*/ 2462843 h 3869685"/>
              <a:gd name="connsiteX87" fmla="*/ 108802 w 3807359"/>
              <a:gd name="connsiteY87" fmla="*/ 2225670 h 3869685"/>
              <a:gd name="connsiteX88" fmla="*/ 81179 w 3807359"/>
              <a:gd name="connsiteY88" fmla="*/ 2186618 h 3869685"/>
              <a:gd name="connsiteX89" fmla="*/ 67844 w 3807359"/>
              <a:gd name="connsiteY89" fmla="*/ 2166615 h 3869685"/>
              <a:gd name="connsiteX90" fmla="*/ 56414 w 3807359"/>
              <a:gd name="connsiteY90" fmla="*/ 2145660 h 3869685"/>
              <a:gd name="connsiteX91" fmla="*/ 50699 w 3807359"/>
              <a:gd name="connsiteY91" fmla="*/ 2135183 h 3869685"/>
              <a:gd name="connsiteX92" fmla="*/ 45937 w 3807359"/>
              <a:gd name="connsiteY92" fmla="*/ 2124705 h 3869685"/>
              <a:gd name="connsiteX93" fmla="*/ 35459 w 3807359"/>
              <a:gd name="connsiteY93" fmla="*/ 2102798 h 3869685"/>
              <a:gd name="connsiteX94" fmla="*/ 26887 w 3807359"/>
              <a:gd name="connsiteY94" fmla="*/ 2079938 h 3869685"/>
              <a:gd name="connsiteX95" fmla="*/ 19267 w 3807359"/>
              <a:gd name="connsiteY95" fmla="*/ 2057078 h 3869685"/>
              <a:gd name="connsiteX96" fmla="*/ 4979 w 3807359"/>
              <a:gd name="connsiteY96" fmla="*/ 1866578 h 3869685"/>
              <a:gd name="connsiteX97" fmla="*/ 73559 w 3807359"/>
              <a:gd name="connsiteY97" fmla="*/ 1687508 h 3869685"/>
              <a:gd name="connsiteX98" fmla="*/ 201194 w 3807359"/>
              <a:gd name="connsiteY98" fmla="*/ 1543680 h 3869685"/>
              <a:gd name="connsiteX99" fmla="*/ 366929 w 3807359"/>
              <a:gd name="connsiteY99" fmla="*/ 1446525 h 3869685"/>
              <a:gd name="connsiteX100" fmla="*/ 553619 w 3807359"/>
              <a:gd name="connsiteY100" fmla="*/ 1400805 h 3869685"/>
              <a:gd name="connsiteX101" fmla="*/ 935572 w 3807359"/>
              <a:gd name="connsiteY101" fmla="*/ 1428428 h 3869685"/>
              <a:gd name="connsiteX102" fmla="*/ 1120357 w 3807359"/>
              <a:gd name="connsiteY102" fmla="*/ 1481768 h 3869685"/>
              <a:gd name="connsiteX103" fmla="*/ 1298474 w 3807359"/>
              <a:gd name="connsiteY103" fmla="*/ 1554158 h 3869685"/>
              <a:gd name="connsiteX104" fmla="*/ 1468019 w 3807359"/>
              <a:gd name="connsiteY104" fmla="*/ 1644645 h 3869685"/>
              <a:gd name="connsiteX105" fmla="*/ 1627087 w 3807359"/>
              <a:gd name="connsiteY105" fmla="*/ 1753230 h 3869685"/>
              <a:gd name="connsiteX106" fmla="*/ 1896644 w 3807359"/>
              <a:gd name="connsiteY106" fmla="*/ 2026598 h 3869685"/>
              <a:gd name="connsiteX107" fmla="*/ 2080477 w 3807359"/>
              <a:gd name="connsiteY107" fmla="*/ 2363783 h 3869685"/>
              <a:gd name="connsiteX108" fmla="*/ 2139532 w 3807359"/>
              <a:gd name="connsiteY108" fmla="*/ 2546663 h 3869685"/>
              <a:gd name="connsiteX109" fmla="*/ 2179537 w 3807359"/>
              <a:gd name="connsiteY109" fmla="*/ 2735258 h 3869685"/>
              <a:gd name="connsiteX110" fmla="*/ 2202397 w 3807359"/>
              <a:gd name="connsiteY110" fmla="*/ 2926710 h 3869685"/>
              <a:gd name="connsiteX111" fmla="*/ 2210969 w 3807359"/>
              <a:gd name="connsiteY111" fmla="*/ 3119115 h 3869685"/>
              <a:gd name="connsiteX112" fmla="*/ 2208112 w 3807359"/>
              <a:gd name="connsiteY112" fmla="*/ 3311520 h 3869685"/>
              <a:gd name="connsiteX113" fmla="*/ 2203349 w 3807359"/>
              <a:gd name="connsiteY113" fmla="*/ 3407723 h 3869685"/>
              <a:gd name="connsiteX114" fmla="*/ 2201444 w 3807359"/>
              <a:gd name="connsiteY114" fmla="*/ 3438203 h 3869685"/>
              <a:gd name="connsiteX115" fmla="*/ 2201444 w 3807359"/>
              <a:gd name="connsiteY115" fmla="*/ 3442965 h 3869685"/>
              <a:gd name="connsiteX116" fmla="*/ 2200492 w 3807359"/>
              <a:gd name="connsiteY116" fmla="*/ 3461063 h 3869685"/>
              <a:gd name="connsiteX117" fmla="*/ 2197634 w 3807359"/>
              <a:gd name="connsiteY117" fmla="*/ 3498210 h 3869685"/>
              <a:gd name="connsiteX118" fmla="*/ 2190967 w 3807359"/>
              <a:gd name="connsiteY118" fmla="*/ 3573458 h 3869685"/>
              <a:gd name="connsiteX119" fmla="*/ 2158582 w 3807359"/>
              <a:gd name="connsiteY119" fmla="*/ 3869685 h 3869685"/>
              <a:gd name="connsiteX0" fmla="*/ 4316523 w 4316523"/>
              <a:gd name="connsiteY0" fmla="*/ 0 h 4531303"/>
              <a:gd name="connsiteX1" fmla="*/ 3653054 w 4316523"/>
              <a:gd name="connsiteY1" fmla="*/ 1665231 h 4531303"/>
              <a:gd name="connsiteX2" fmla="*/ 3601619 w 4316523"/>
              <a:gd name="connsiteY2" fmla="*/ 1746193 h 4531303"/>
              <a:gd name="connsiteX3" fmla="*/ 3573997 w 4316523"/>
              <a:gd name="connsiteY3" fmla="*/ 1786198 h 4531303"/>
              <a:gd name="connsiteX4" fmla="*/ 3544469 w 4316523"/>
              <a:gd name="connsiteY4" fmla="*/ 1824298 h 4531303"/>
              <a:gd name="connsiteX5" fmla="*/ 3530182 w 4316523"/>
              <a:gd name="connsiteY5" fmla="*/ 1843348 h 4531303"/>
              <a:gd name="connsiteX6" fmla="*/ 3514942 w 4316523"/>
              <a:gd name="connsiteY6" fmla="*/ 1861446 h 4531303"/>
              <a:gd name="connsiteX7" fmla="*/ 3483509 w 4316523"/>
              <a:gd name="connsiteY7" fmla="*/ 1898593 h 4531303"/>
              <a:gd name="connsiteX8" fmla="*/ 3450172 w 4316523"/>
              <a:gd name="connsiteY8" fmla="*/ 1933836 h 4531303"/>
              <a:gd name="connsiteX9" fmla="*/ 3416834 w 4316523"/>
              <a:gd name="connsiteY9" fmla="*/ 1968126 h 4531303"/>
              <a:gd name="connsiteX10" fmla="*/ 3106319 w 4316523"/>
              <a:gd name="connsiteY10" fmla="*/ 2193868 h 4531303"/>
              <a:gd name="connsiteX11" fmla="*/ 3063457 w 4316523"/>
              <a:gd name="connsiteY11" fmla="*/ 2215776 h 4531303"/>
              <a:gd name="connsiteX12" fmla="*/ 3019642 w 4316523"/>
              <a:gd name="connsiteY12" fmla="*/ 2234826 h 4531303"/>
              <a:gd name="connsiteX13" fmla="*/ 2997734 w 4316523"/>
              <a:gd name="connsiteY13" fmla="*/ 2244351 h 4531303"/>
              <a:gd name="connsiteX14" fmla="*/ 2974874 w 4316523"/>
              <a:gd name="connsiteY14" fmla="*/ 2251971 h 4531303"/>
              <a:gd name="connsiteX15" fmla="*/ 2929154 w 4316523"/>
              <a:gd name="connsiteY15" fmla="*/ 2268163 h 4531303"/>
              <a:gd name="connsiteX16" fmla="*/ 2741512 w 4316523"/>
              <a:gd name="connsiteY16" fmla="*/ 2310073 h 4531303"/>
              <a:gd name="connsiteX17" fmla="*/ 2645309 w 4316523"/>
              <a:gd name="connsiteY17" fmla="*/ 2319598 h 4531303"/>
              <a:gd name="connsiteX18" fmla="*/ 2597684 w 4316523"/>
              <a:gd name="connsiteY18" fmla="*/ 2321503 h 4531303"/>
              <a:gd name="connsiteX19" fmla="*/ 2549107 w 4316523"/>
              <a:gd name="connsiteY19" fmla="*/ 2321503 h 4531303"/>
              <a:gd name="connsiteX20" fmla="*/ 2501482 w 4316523"/>
              <a:gd name="connsiteY20" fmla="*/ 2318646 h 4531303"/>
              <a:gd name="connsiteX21" fmla="*/ 2477669 w 4316523"/>
              <a:gd name="connsiteY21" fmla="*/ 2316741 h 4531303"/>
              <a:gd name="connsiteX22" fmla="*/ 2453857 w 4316523"/>
              <a:gd name="connsiteY22" fmla="*/ 2313883 h 4531303"/>
              <a:gd name="connsiteX23" fmla="*/ 2406232 w 4316523"/>
              <a:gd name="connsiteY23" fmla="*/ 2308168 h 4531303"/>
              <a:gd name="connsiteX24" fmla="*/ 2358607 w 4316523"/>
              <a:gd name="connsiteY24" fmla="*/ 2299596 h 4531303"/>
              <a:gd name="connsiteX25" fmla="*/ 2334794 w 4316523"/>
              <a:gd name="connsiteY25" fmla="*/ 2294833 h 4531303"/>
              <a:gd name="connsiteX26" fmla="*/ 2311934 w 4316523"/>
              <a:gd name="connsiteY26" fmla="*/ 2289118 h 4531303"/>
              <a:gd name="connsiteX27" fmla="*/ 2265262 w 4316523"/>
              <a:gd name="connsiteY27" fmla="*/ 2276736 h 4531303"/>
              <a:gd name="connsiteX28" fmla="*/ 2219542 w 4316523"/>
              <a:gd name="connsiteY28" fmla="*/ 2261496 h 4531303"/>
              <a:gd name="connsiteX29" fmla="*/ 2196682 w 4316523"/>
              <a:gd name="connsiteY29" fmla="*/ 2253876 h 4531303"/>
              <a:gd name="connsiteX30" fmla="*/ 2174774 w 4316523"/>
              <a:gd name="connsiteY30" fmla="*/ 2245303 h 4531303"/>
              <a:gd name="connsiteX31" fmla="*/ 2130007 w 4316523"/>
              <a:gd name="connsiteY31" fmla="*/ 2226253 h 4531303"/>
              <a:gd name="connsiteX32" fmla="*/ 2087144 w 4316523"/>
              <a:gd name="connsiteY32" fmla="*/ 2204346 h 4531303"/>
              <a:gd name="connsiteX33" fmla="*/ 2004277 w 4316523"/>
              <a:gd name="connsiteY33" fmla="*/ 2155768 h 4531303"/>
              <a:gd name="connsiteX34" fmla="*/ 1993799 w 4316523"/>
              <a:gd name="connsiteY34" fmla="*/ 2149101 h 4531303"/>
              <a:gd name="connsiteX35" fmla="*/ 1984274 w 4316523"/>
              <a:gd name="connsiteY35" fmla="*/ 2142433 h 4531303"/>
              <a:gd name="connsiteX36" fmla="*/ 1965224 w 4316523"/>
              <a:gd name="connsiteY36" fmla="*/ 2128146 h 4531303"/>
              <a:gd name="connsiteX37" fmla="*/ 1946174 w 4316523"/>
              <a:gd name="connsiteY37" fmla="*/ 2113858 h 4531303"/>
              <a:gd name="connsiteX38" fmla="*/ 1927124 w 4316523"/>
              <a:gd name="connsiteY38" fmla="*/ 2098618 h 4531303"/>
              <a:gd name="connsiteX39" fmla="*/ 1909027 w 4316523"/>
              <a:gd name="connsiteY39" fmla="*/ 2083378 h 4531303"/>
              <a:gd name="connsiteX40" fmla="*/ 1890929 w 4316523"/>
              <a:gd name="connsiteY40" fmla="*/ 2067186 h 4531303"/>
              <a:gd name="connsiteX41" fmla="*/ 1856639 w 4316523"/>
              <a:gd name="connsiteY41" fmla="*/ 2033848 h 4531303"/>
              <a:gd name="connsiteX42" fmla="*/ 1738529 w 4316523"/>
              <a:gd name="connsiteY42" fmla="*/ 1882401 h 4531303"/>
              <a:gd name="connsiteX43" fmla="*/ 1654709 w 4316523"/>
              <a:gd name="connsiteY43" fmla="*/ 1709046 h 4531303"/>
              <a:gd name="connsiteX44" fmla="*/ 1608037 w 4316523"/>
              <a:gd name="connsiteY44" fmla="*/ 1522356 h 4531303"/>
              <a:gd name="connsiteX45" fmla="*/ 1601369 w 4316523"/>
              <a:gd name="connsiteY45" fmla="*/ 1329951 h 4531303"/>
              <a:gd name="connsiteX46" fmla="*/ 1614704 w 4316523"/>
              <a:gd name="connsiteY46" fmla="*/ 1234701 h 4531303"/>
              <a:gd name="connsiteX47" fmla="*/ 1626134 w 4316523"/>
              <a:gd name="connsiteY47" fmla="*/ 1188028 h 4531303"/>
              <a:gd name="connsiteX48" fmla="*/ 1632802 w 4316523"/>
              <a:gd name="connsiteY48" fmla="*/ 1165168 h 4531303"/>
              <a:gd name="connsiteX49" fmla="*/ 1640422 w 4316523"/>
              <a:gd name="connsiteY49" fmla="*/ 1142308 h 4531303"/>
              <a:gd name="connsiteX50" fmla="*/ 1656614 w 4316523"/>
              <a:gd name="connsiteY50" fmla="*/ 1097541 h 4531303"/>
              <a:gd name="connsiteX51" fmla="*/ 1676617 w 4316523"/>
              <a:gd name="connsiteY51" fmla="*/ 1053726 h 4531303"/>
              <a:gd name="connsiteX52" fmla="*/ 1725194 w 4316523"/>
              <a:gd name="connsiteY52" fmla="*/ 970858 h 4531303"/>
              <a:gd name="connsiteX53" fmla="*/ 1785202 w 4316523"/>
              <a:gd name="connsiteY53" fmla="*/ 895611 h 4531303"/>
              <a:gd name="connsiteX54" fmla="*/ 1854734 w 4316523"/>
              <a:gd name="connsiteY54" fmla="*/ 828936 h 4531303"/>
              <a:gd name="connsiteX55" fmla="*/ 2199539 w 4316523"/>
              <a:gd name="connsiteY55" fmla="*/ 668916 h 4531303"/>
              <a:gd name="connsiteX56" fmla="*/ 2390992 w 4316523"/>
              <a:gd name="connsiteY56" fmla="*/ 670821 h 4531303"/>
              <a:gd name="connsiteX57" fmla="*/ 2483384 w 4316523"/>
              <a:gd name="connsiteY57" fmla="*/ 696538 h 4531303"/>
              <a:gd name="connsiteX58" fmla="*/ 2505292 w 4316523"/>
              <a:gd name="connsiteY58" fmla="*/ 706063 h 4531303"/>
              <a:gd name="connsiteX59" fmla="*/ 2527199 w 4316523"/>
              <a:gd name="connsiteY59" fmla="*/ 716541 h 4531303"/>
              <a:gd name="connsiteX60" fmla="*/ 2549107 w 4316523"/>
              <a:gd name="connsiteY60" fmla="*/ 727018 h 4531303"/>
              <a:gd name="connsiteX61" fmla="*/ 2570062 w 4316523"/>
              <a:gd name="connsiteY61" fmla="*/ 739401 h 4531303"/>
              <a:gd name="connsiteX62" fmla="*/ 2714842 w 4316523"/>
              <a:gd name="connsiteY62" fmla="*/ 865131 h 4531303"/>
              <a:gd name="connsiteX63" fmla="*/ 2816759 w 4316523"/>
              <a:gd name="connsiteY63" fmla="*/ 1028008 h 4531303"/>
              <a:gd name="connsiteX64" fmla="*/ 2889149 w 4316523"/>
              <a:gd name="connsiteY64" fmla="*/ 1402341 h 4531303"/>
              <a:gd name="connsiteX65" fmla="*/ 2810092 w 4316523"/>
              <a:gd name="connsiteY65" fmla="*/ 1777626 h 4531303"/>
              <a:gd name="connsiteX66" fmla="*/ 2641499 w 4316523"/>
              <a:gd name="connsiteY66" fmla="*/ 2123383 h 4531303"/>
              <a:gd name="connsiteX67" fmla="*/ 2171917 w 4316523"/>
              <a:gd name="connsiteY67" fmla="*/ 2731078 h 4531303"/>
              <a:gd name="connsiteX68" fmla="*/ 1872832 w 4316523"/>
              <a:gd name="connsiteY68" fmla="*/ 2973013 h 4531303"/>
              <a:gd name="connsiteX69" fmla="*/ 1531837 w 4316523"/>
              <a:gd name="connsiteY69" fmla="*/ 3150178 h 4531303"/>
              <a:gd name="connsiteX70" fmla="*/ 1508977 w 4316523"/>
              <a:gd name="connsiteY70" fmla="*/ 3158751 h 4531303"/>
              <a:gd name="connsiteX71" fmla="*/ 1486117 w 4316523"/>
              <a:gd name="connsiteY71" fmla="*/ 3166371 h 4531303"/>
              <a:gd name="connsiteX72" fmla="*/ 1440397 w 4316523"/>
              <a:gd name="connsiteY72" fmla="*/ 3181611 h 4531303"/>
              <a:gd name="connsiteX73" fmla="*/ 1348004 w 4316523"/>
              <a:gd name="connsiteY73" fmla="*/ 3208281 h 4531303"/>
              <a:gd name="connsiteX74" fmla="*/ 1253707 w 4316523"/>
              <a:gd name="connsiteY74" fmla="*/ 3228283 h 4531303"/>
              <a:gd name="connsiteX75" fmla="*/ 1206082 w 4316523"/>
              <a:gd name="connsiteY75" fmla="*/ 3235903 h 4531303"/>
              <a:gd name="connsiteX76" fmla="*/ 1158457 w 4316523"/>
              <a:gd name="connsiteY76" fmla="*/ 3242571 h 4531303"/>
              <a:gd name="connsiteX77" fmla="*/ 774599 w 4316523"/>
              <a:gd name="connsiteY77" fmla="*/ 3237808 h 4531303"/>
              <a:gd name="connsiteX78" fmla="*/ 750787 w 4316523"/>
              <a:gd name="connsiteY78" fmla="*/ 3234951 h 4531303"/>
              <a:gd name="connsiteX79" fmla="*/ 726974 w 4316523"/>
              <a:gd name="connsiteY79" fmla="*/ 3230188 h 4531303"/>
              <a:gd name="connsiteX80" fmla="*/ 679349 w 4316523"/>
              <a:gd name="connsiteY80" fmla="*/ 3220663 h 4531303"/>
              <a:gd name="connsiteX81" fmla="*/ 632677 w 4316523"/>
              <a:gd name="connsiteY81" fmla="*/ 3209233 h 4531303"/>
              <a:gd name="connsiteX82" fmla="*/ 586004 w 4316523"/>
              <a:gd name="connsiteY82" fmla="*/ 3196851 h 4531303"/>
              <a:gd name="connsiteX83" fmla="*/ 540284 w 4316523"/>
              <a:gd name="connsiteY83" fmla="*/ 3180658 h 4531303"/>
              <a:gd name="connsiteX84" fmla="*/ 495517 w 4316523"/>
              <a:gd name="connsiteY84" fmla="*/ 3164466 h 4531303"/>
              <a:gd name="connsiteX85" fmla="*/ 451702 w 4316523"/>
              <a:gd name="connsiteY85" fmla="*/ 3145416 h 4531303"/>
              <a:gd name="connsiteX86" fmla="*/ 407887 w 4316523"/>
              <a:gd name="connsiteY86" fmla="*/ 3124461 h 4531303"/>
              <a:gd name="connsiteX87" fmla="*/ 108802 w 4316523"/>
              <a:gd name="connsiteY87" fmla="*/ 2887288 h 4531303"/>
              <a:gd name="connsiteX88" fmla="*/ 81179 w 4316523"/>
              <a:gd name="connsiteY88" fmla="*/ 2848236 h 4531303"/>
              <a:gd name="connsiteX89" fmla="*/ 67844 w 4316523"/>
              <a:gd name="connsiteY89" fmla="*/ 2828233 h 4531303"/>
              <a:gd name="connsiteX90" fmla="*/ 56414 w 4316523"/>
              <a:gd name="connsiteY90" fmla="*/ 2807278 h 4531303"/>
              <a:gd name="connsiteX91" fmla="*/ 50699 w 4316523"/>
              <a:gd name="connsiteY91" fmla="*/ 2796801 h 4531303"/>
              <a:gd name="connsiteX92" fmla="*/ 45937 w 4316523"/>
              <a:gd name="connsiteY92" fmla="*/ 2786323 h 4531303"/>
              <a:gd name="connsiteX93" fmla="*/ 35459 w 4316523"/>
              <a:gd name="connsiteY93" fmla="*/ 2764416 h 4531303"/>
              <a:gd name="connsiteX94" fmla="*/ 26887 w 4316523"/>
              <a:gd name="connsiteY94" fmla="*/ 2741556 h 4531303"/>
              <a:gd name="connsiteX95" fmla="*/ 19267 w 4316523"/>
              <a:gd name="connsiteY95" fmla="*/ 2718696 h 4531303"/>
              <a:gd name="connsiteX96" fmla="*/ 4979 w 4316523"/>
              <a:gd name="connsiteY96" fmla="*/ 2528196 h 4531303"/>
              <a:gd name="connsiteX97" fmla="*/ 73559 w 4316523"/>
              <a:gd name="connsiteY97" fmla="*/ 2349126 h 4531303"/>
              <a:gd name="connsiteX98" fmla="*/ 201194 w 4316523"/>
              <a:gd name="connsiteY98" fmla="*/ 2205298 h 4531303"/>
              <a:gd name="connsiteX99" fmla="*/ 366929 w 4316523"/>
              <a:gd name="connsiteY99" fmla="*/ 2108143 h 4531303"/>
              <a:gd name="connsiteX100" fmla="*/ 553619 w 4316523"/>
              <a:gd name="connsiteY100" fmla="*/ 2062423 h 4531303"/>
              <a:gd name="connsiteX101" fmla="*/ 935572 w 4316523"/>
              <a:gd name="connsiteY101" fmla="*/ 2090046 h 4531303"/>
              <a:gd name="connsiteX102" fmla="*/ 1120357 w 4316523"/>
              <a:gd name="connsiteY102" fmla="*/ 2143386 h 4531303"/>
              <a:gd name="connsiteX103" fmla="*/ 1298474 w 4316523"/>
              <a:gd name="connsiteY103" fmla="*/ 2215776 h 4531303"/>
              <a:gd name="connsiteX104" fmla="*/ 1468019 w 4316523"/>
              <a:gd name="connsiteY104" fmla="*/ 2306263 h 4531303"/>
              <a:gd name="connsiteX105" fmla="*/ 1627087 w 4316523"/>
              <a:gd name="connsiteY105" fmla="*/ 2414848 h 4531303"/>
              <a:gd name="connsiteX106" fmla="*/ 1896644 w 4316523"/>
              <a:gd name="connsiteY106" fmla="*/ 2688216 h 4531303"/>
              <a:gd name="connsiteX107" fmla="*/ 2080477 w 4316523"/>
              <a:gd name="connsiteY107" fmla="*/ 3025401 h 4531303"/>
              <a:gd name="connsiteX108" fmla="*/ 2139532 w 4316523"/>
              <a:gd name="connsiteY108" fmla="*/ 3208281 h 4531303"/>
              <a:gd name="connsiteX109" fmla="*/ 2179537 w 4316523"/>
              <a:gd name="connsiteY109" fmla="*/ 3396876 h 4531303"/>
              <a:gd name="connsiteX110" fmla="*/ 2202397 w 4316523"/>
              <a:gd name="connsiteY110" fmla="*/ 3588328 h 4531303"/>
              <a:gd name="connsiteX111" fmla="*/ 2210969 w 4316523"/>
              <a:gd name="connsiteY111" fmla="*/ 3780733 h 4531303"/>
              <a:gd name="connsiteX112" fmla="*/ 2208112 w 4316523"/>
              <a:gd name="connsiteY112" fmla="*/ 3973138 h 4531303"/>
              <a:gd name="connsiteX113" fmla="*/ 2203349 w 4316523"/>
              <a:gd name="connsiteY113" fmla="*/ 4069341 h 4531303"/>
              <a:gd name="connsiteX114" fmla="*/ 2201444 w 4316523"/>
              <a:gd name="connsiteY114" fmla="*/ 4099821 h 4531303"/>
              <a:gd name="connsiteX115" fmla="*/ 2201444 w 4316523"/>
              <a:gd name="connsiteY115" fmla="*/ 4104583 h 4531303"/>
              <a:gd name="connsiteX116" fmla="*/ 2200492 w 4316523"/>
              <a:gd name="connsiteY116" fmla="*/ 4122681 h 4531303"/>
              <a:gd name="connsiteX117" fmla="*/ 2197634 w 4316523"/>
              <a:gd name="connsiteY117" fmla="*/ 4159828 h 4531303"/>
              <a:gd name="connsiteX118" fmla="*/ 2190967 w 4316523"/>
              <a:gd name="connsiteY118" fmla="*/ 4235076 h 4531303"/>
              <a:gd name="connsiteX119" fmla="*/ 2158582 w 4316523"/>
              <a:gd name="connsiteY119" fmla="*/ 4531303 h 4531303"/>
              <a:gd name="connsiteX0" fmla="*/ 3595933 w 3669016"/>
              <a:gd name="connsiteY0" fmla="*/ 0 h 4501982"/>
              <a:gd name="connsiteX1" fmla="*/ 3653054 w 3669016"/>
              <a:gd name="connsiteY1" fmla="*/ 1635910 h 4501982"/>
              <a:gd name="connsiteX2" fmla="*/ 3601619 w 3669016"/>
              <a:gd name="connsiteY2" fmla="*/ 1716872 h 4501982"/>
              <a:gd name="connsiteX3" fmla="*/ 3573997 w 3669016"/>
              <a:gd name="connsiteY3" fmla="*/ 1756877 h 4501982"/>
              <a:gd name="connsiteX4" fmla="*/ 3544469 w 3669016"/>
              <a:gd name="connsiteY4" fmla="*/ 1794977 h 4501982"/>
              <a:gd name="connsiteX5" fmla="*/ 3530182 w 3669016"/>
              <a:gd name="connsiteY5" fmla="*/ 1814027 h 4501982"/>
              <a:gd name="connsiteX6" fmla="*/ 3514942 w 3669016"/>
              <a:gd name="connsiteY6" fmla="*/ 1832125 h 4501982"/>
              <a:gd name="connsiteX7" fmla="*/ 3483509 w 3669016"/>
              <a:gd name="connsiteY7" fmla="*/ 1869272 h 4501982"/>
              <a:gd name="connsiteX8" fmla="*/ 3450172 w 3669016"/>
              <a:gd name="connsiteY8" fmla="*/ 1904515 h 4501982"/>
              <a:gd name="connsiteX9" fmla="*/ 3416834 w 3669016"/>
              <a:gd name="connsiteY9" fmla="*/ 1938805 h 4501982"/>
              <a:gd name="connsiteX10" fmla="*/ 3106319 w 3669016"/>
              <a:gd name="connsiteY10" fmla="*/ 2164547 h 4501982"/>
              <a:gd name="connsiteX11" fmla="*/ 3063457 w 3669016"/>
              <a:gd name="connsiteY11" fmla="*/ 2186455 h 4501982"/>
              <a:gd name="connsiteX12" fmla="*/ 3019642 w 3669016"/>
              <a:gd name="connsiteY12" fmla="*/ 2205505 h 4501982"/>
              <a:gd name="connsiteX13" fmla="*/ 2997734 w 3669016"/>
              <a:gd name="connsiteY13" fmla="*/ 2215030 h 4501982"/>
              <a:gd name="connsiteX14" fmla="*/ 2974874 w 3669016"/>
              <a:gd name="connsiteY14" fmla="*/ 2222650 h 4501982"/>
              <a:gd name="connsiteX15" fmla="*/ 2929154 w 3669016"/>
              <a:gd name="connsiteY15" fmla="*/ 2238842 h 4501982"/>
              <a:gd name="connsiteX16" fmla="*/ 2741512 w 3669016"/>
              <a:gd name="connsiteY16" fmla="*/ 2280752 h 4501982"/>
              <a:gd name="connsiteX17" fmla="*/ 2645309 w 3669016"/>
              <a:gd name="connsiteY17" fmla="*/ 2290277 h 4501982"/>
              <a:gd name="connsiteX18" fmla="*/ 2597684 w 3669016"/>
              <a:gd name="connsiteY18" fmla="*/ 2292182 h 4501982"/>
              <a:gd name="connsiteX19" fmla="*/ 2549107 w 3669016"/>
              <a:gd name="connsiteY19" fmla="*/ 2292182 h 4501982"/>
              <a:gd name="connsiteX20" fmla="*/ 2501482 w 3669016"/>
              <a:gd name="connsiteY20" fmla="*/ 2289325 h 4501982"/>
              <a:gd name="connsiteX21" fmla="*/ 2477669 w 3669016"/>
              <a:gd name="connsiteY21" fmla="*/ 2287420 h 4501982"/>
              <a:gd name="connsiteX22" fmla="*/ 2453857 w 3669016"/>
              <a:gd name="connsiteY22" fmla="*/ 2284562 h 4501982"/>
              <a:gd name="connsiteX23" fmla="*/ 2406232 w 3669016"/>
              <a:gd name="connsiteY23" fmla="*/ 2278847 h 4501982"/>
              <a:gd name="connsiteX24" fmla="*/ 2358607 w 3669016"/>
              <a:gd name="connsiteY24" fmla="*/ 2270275 h 4501982"/>
              <a:gd name="connsiteX25" fmla="*/ 2334794 w 3669016"/>
              <a:gd name="connsiteY25" fmla="*/ 2265512 h 4501982"/>
              <a:gd name="connsiteX26" fmla="*/ 2311934 w 3669016"/>
              <a:gd name="connsiteY26" fmla="*/ 2259797 h 4501982"/>
              <a:gd name="connsiteX27" fmla="*/ 2265262 w 3669016"/>
              <a:gd name="connsiteY27" fmla="*/ 2247415 h 4501982"/>
              <a:gd name="connsiteX28" fmla="*/ 2219542 w 3669016"/>
              <a:gd name="connsiteY28" fmla="*/ 2232175 h 4501982"/>
              <a:gd name="connsiteX29" fmla="*/ 2196682 w 3669016"/>
              <a:gd name="connsiteY29" fmla="*/ 2224555 h 4501982"/>
              <a:gd name="connsiteX30" fmla="*/ 2174774 w 3669016"/>
              <a:gd name="connsiteY30" fmla="*/ 2215982 h 4501982"/>
              <a:gd name="connsiteX31" fmla="*/ 2130007 w 3669016"/>
              <a:gd name="connsiteY31" fmla="*/ 2196932 h 4501982"/>
              <a:gd name="connsiteX32" fmla="*/ 2087144 w 3669016"/>
              <a:gd name="connsiteY32" fmla="*/ 2175025 h 4501982"/>
              <a:gd name="connsiteX33" fmla="*/ 2004277 w 3669016"/>
              <a:gd name="connsiteY33" fmla="*/ 2126447 h 4501982"/>
              <a:gd name="connsiteX34" fmla="*/ 1993799 w 3669016"/>
              <a:gd name="connsiteY34" fmla="*/ 2119780 h 4501982"/>
              <a:gd name="connsiteX35" fmla="*/ 1984274 w 3669016"/>
              <a:gd name="connsiteY35" fmla="*/ 2113112 h 4501982"/>
              <a:gd name="connsiteX36" fmla="*/ 1965224 w 3669016"/>
              <a:gd name="connsiteY36" fmla="*/ 2098825 h 4501982"/>
              <a:gd name="connsiteX37" fmla="*/ 1946174 w 3669016"/>
              <a:gd name="connsiteY37" fmla="*/ 2084537 h 4501982"/>
              <a:gd name="connsiteX38" fmla="*/ 1927124 w 3669016"/>
              <a:gd name="connsiteY38" fmla="*/ 2069297 h 4501982"/>
              <a:gd name="connsiteX39" fmla="*/ 1909027 w 3669016"/>
              <a:gd name="connsiteY39" fmla="*/ 2054057 h 4501982"/>
              <a:gd name="connsiteX40" fmla="*/ 1890929 w 3669016"/>
              <a:gd name="connsiteY40" fmla="*/ 2037865 h 4501982"/>
              <a:gd name="connsiteX41" fmla="*/ 1856639 w 3669016"/>
              <a:gd name="connsiteY41" fmla="*/ 2004527 h 4501982"/>
              <a:gd name="connsiteX42" fmla="*/ 1738529 w 3669016"/>
              <a:gd name="connsiteY42" fmla="*/ 1853080 h 4501982"/>
              <a:gd name="connsiteX43" fmla="*/ 1654709 w 3669016"/>
              <a:gd name="connsiteY43" fmla="*/ 1679725 h 4501982"/>
              <a:gd name="connsiteX44" fmla="*/ 1608037 w 3669016"/>
              <a:gd name="connsiteY44" fmla="*/ 1493035 h 4501982"/>
              <a:gd name="connsiteX45" fmla="*/ 1601369 w 3669016"/>
              <a:gd name="connsiteY45" fmla="*/ 1300630 h 4501982"/>
              <a:gd name="connsiteX46" fmla="*/ 1614704 w 3669016"/>
              <a:gd name="connsiteY46" fmla="*/ 1205380 h 4501982"/>
              <a:gd name="connsiteX47" fmla="*/ 1626134 w 3669016"/>
              <a:gd name="connsiteY47" fmla="*/ 1158707 h 4501982"/>
              <a:gd name="connsiteX48" fmla="*/ 1632802 w 3669016"/>
              <a:gd name="connsiteY48" fmla="*/ 1135847 h 4501982"/>
              <a:gd name="connsiteX49" fmla="*/ 1640422 w 3669016"/>
              <a:gd name="connsiteY49" fmla="*/ 1112987 h 4501982"/>
              <a:gd name="connsiteX50" fmla="*/ 1656614 w 3669016"/>
              <a:gd name="connsiteY50" fmla="*/ 1068220 h 4501982"/>
              <a:gd name="connsiteX51" fmla="*/ 1676617 w 3669016"/>
              <a:gd name="connsiteY51" fmla="*/ 1024405 h 4501982"/>
              <a:gd name="connsiteX52" fmla="*/ 1725194 w 3669016"/>
              <a:gd name="connsiteY52" fmla="*/ 941537 h 4501982"/>
              <a:gd name="connsiteX53" fmla="*/ 1785202 w 3669016"/>
              <a:gd name="connsiteY53" fmla="*/ 866290 h 4501982"/>
              <a:gd name="connsiteX54" fmla="*/ 1854734 w 3669016"/>
              <a:gd name="connsiteY54" fmla="*/ 799615 h 4501982"/>
              <a:gd name="connsiteX55" fmla="*/ 2199539 w 3669016"/>
              <a:gd name="connsiteY55" fmla="*/ 639595 h 4501982"/>
              <a:gd name="connsiteX56" fmla="*/ 2390992 w 3669016"/>
              <a:gd name="connsiteY56" fmla="*/ 641500 h 4501982"/>
              <a:gd name="connsiteX57" fmla="*/ 2483384 w 3669016"/>
              <a:gd name="connsiteY57" fmla="*/ 667217 h 4501982"/>
              <a:gd name="connsiteX58" fmla="*/ 2505292 w 3669016"/>
              <a:gd name="connsiteY58" fmla="*/ 676742 h 4501982"/>
              <a:gd name="connsiteX59" fmla="*/ 2527199 w 3669016"/>
              <a:gd name="connsiteY59" fmla="*/ 687220 h 4501982"/>
              <a:gd name="connsiteX60" fmla="*/ 2549107 w 3669016"/>
              <a:gd name="connsiteY60" fmla="*/ 697697 h 4501982"/>
              <a:gd name="connsiteX61" fmla="*/ 2570062 w 3669016"/>
              <a:gd name="connsiteY61" fmla="*/ 710080 h 4501982"/>
              <a:gd name="connsiteX62" fmla="*/ 2714842 w 3669016"/>
              <a:gd name="connsiteY62" fmla="*/ 835810 h 4501982"/>
              <a:gd name="connsiteX63" fmla="*/ 2816759 w 3669016"/>
              <a:gd name="connsiteY63" fmla="*/ 998687 h 4501982"/>
              <a:gd name="connsiteX64" fmla="*/ 2889149 w 3669016"/>
              <a:gd name="connsiteY64" fmla="*/ 1373020 h 4501982"/>
              <a:gd name="connsiteX65" fmla="*/ 2810092 w 3669016"/>
              <a:gd name="connsiteY65" fmla="*/ 1748305 h 4501982"/>
              <a:gd name="connsiteX66" fmla="*/ 2641499 w 3669016"/>
              <a:gd name="connsiteY66" fmla="*/ 2094062 h 4501982"/>
              <a:gd name="connsiteX67" fmla="*/ 2171917 w 3669016"/>
              <a:gd name="connsiteY67" fmla="*/ 2701757 h 4501982"/>
              <a:gd name="connsiteX68" fmla="*/ 1872832 w 3669016"/>
              <a:gd name="connsiteY68" fmla="*/ 2943692 h 4501982"/>
              <a:gd name="connsiteX69" fmla="*/ 1531837 w 3669016"/>
              <a:gd name="connsiteY69" fmla="*/ 3120857 h 4501982"/>
              <a:gd name="connsiteX70" fmla="*/ 1508977 w 3669016"/>
              <a:gd name="connsiteY70" fmla="*/ 3129430 h 4501982"/>
              <a:gd name="connsiteX71" fmla="*/ 1486117 w 3669016"/>
              <a:gd name="connsiteY71" fmla="*/ 3137050 h 4501982"/>
              <a:gd name="connsiteX72" fmla="*/ 1440397 w 3669016"/>
              <a:gd name="connsiteY72" fmla="*/ 3152290 h 4501982"/>
              <a:gd name="connsiteX73" fmla="*/ 1348004 w 3669016"/>
              <a:gd name="connsiteY73" fmla="*/ 3178960 h 4501982"/>
              <a:gd name="connsiteX74" fmla="*/ 1253707 w 3669016"/>
              <a:gd name="connsiteY74" fmla="*/ 3198962 h 4501982"/>
              <a:gd name="connsiteX75" fmla="*/ 1206082 w 3669016"/>
              <a:gd name="connsiteY75" fmla="*/ 3206582 h 4501982"/>
              <a:gd name="connsiteX76" fmla="*/ 1158457 w 3669016"/>
              <a:gd name="connsiteY76" fmla="*/ 3213250 h 4501982"/>
              <a:gd name="connsiteX77" fmla="*/ 774599 w 3669016"/>
              <a:gd name="connsiteY77" fmla="*/ 3208487 h 4501982"/>
              <a:gd name="connsiteX78" fmla="*/ 750787 w 3669016"/>
              <a:gd name="connsiteY78" fmla="*/ 3205630 h 4501982"/>
              <a:gd name="connsiteX79" fmla="*/ 726974 w 3669016"/>
              <a:gd name="connsiteY79" fmla="*/ 3200867 h 4501982"/>
              <a:gd name="connsiteX80" fmla="*/ 679349 w 3669016"/>
              <a:gd name="connsiteY80" fmla="*/ 3191342 h 4501982"/>
              <a:gd name="connsiteX81" fmla="*/ 632677 w 3669016"/>
              <a:gd name="connsiteY81" fmla="*/ 3179912 h 4501982"/>
              <a:gd name="connsiteX82" fmla="*/ 586004 w 3669016"/>
              <a:gd name="connsiteY82" fmla="*/ 3167530 h 4501982"/>
              <a:gd name="connsiteX83" fmla="*/ 540284 w 3669016"/>
              <a:gd name="connsiteY83" fmla="*/ 3151337 h 4501982"/>
              <a:gd name="connsiteX84" fmla="*/ 495517 w 3669016"/>
              <a:gd name="connsiteY84" fmla="*/ 3135145 h 4501982"/>
              <a:gd name="connsiteX85" fmla="*/ 451702 w 3669016"/>
              <a:gd name="connsiteY85" fmla="*/ 3116095 h 4501982"/>
              <a:gd name="connsiteX86" fmla="*/ 407887 w 3669016"/>
              <a:gd name="connsiteY86" fmla="*/ 3095140 h 4501982"/>
              <a:gd name="connsiteX87" fmla="*/ 108802 w 3669016"/>
              <a:gd name="connsiteY87" fmla="*/ 2857967 h 4501982"/>
              <a:gd name="connsiteX88" fmla="*/ 81179 w 3669016"/>
              <a:gd name="connsiteY88" fmla="*/ 2818915 h 4501982"/>
              <a:gd name="connsiteX89" fmla="*/ 67844 w 3669016"/>
              <a:gd name="connsiteY89" fmla="*/ 2798912 h 4501982"/>
              <a:gd name="connsiteX90" fmla="*/ 56414 w 3669016"/>
              <a:gd name="connsiteY90" fmla="*/ 2777957 h 4501982"/>
              <a:gd name="connsiteX91" fmla="*/ 50699 w 3669016"/>
              <a:gd name="connsiteY91" fmla="*/ 2767480 h 4501982"/>
              <a:gd name="connsiteX92" fmla="*/ 45937 w 3669016"/>
              <a:gd name="connsiteY92" fmla="*/ 2757002 h 4501982"/>
              <a:gd name="connsiteX93" fmla="*/ 35459 w 3669016"/>
              <a:gd name="connsiteY93" fmla="*/ 2735095 h 4501982"/>
              <a:gd name="connsiteX94" fmla="*/ 26887 w 3669016"/>
              <a:gd name="connsiteY94" fmla="*/ 2712235 h 4501982"/>
              <a:gd name="connsiteX95" fmla="*/ 19267 w 3669016"/>
              <a:gd name="connsiteY95" fmla="*/ 2689375 h 4501982"/>
              <a:gd name="connsiteX96" fmla="*/ 4979 w 3669016"/>
              <a:gd name="connsiteY96" fmla="*/ 2498875 h 4501982"/>
              <a:gd name="connsiteX97" fmla="*/ 73559 w 3669016"/>
              <a:gd name="connsiteY97" fmla="*/ 2319805 h 4501982"/>
              <a:gd name="connsiteX98" fmla="*/ 201194 w 3669016"/>
              <a:gd name="connsiteY98" fmla="*/ 2175977 h 4501982"/>
              <a:gd name="connsiteX99" fmla="*/ 366929 w 3669016"/>
              <a:gd name="connsiteY99" fmla="*/ 2078822 h 4501982"/>
              <a:gd name="connsiteX100" fmla="*/ 553619 w 3669016"/>
              <a:gd name="connsiteY100" fmla="*/ 2033102 h 4501982"/>
              <a:gd name="connsiteX101" fmla="*/ 935572 w 3669016"/>
              <a:gd name="connsiteY101" fmla="*/ 2060725 h 4501982"/>
              <a:gd name="connsiteX102" fmla="*/ 1120357 w 3669016"/>
              <a:gd name="connsiteY102" fmla="*/ 2114065 h 4501982"/>
              <a:gd name="connsiteX103" fmla="*/ 1298474 w 3669016"/>
              <a:gd name="connsiteY103" fmla="*/ 2186455 h 4501982"/>
              <a:gd name="connsiteX104" fmla="*/ 1468019 w 3669016"/>
              <a:gd name="connsiteY104" fmla="*/ 2276942 h 4501982"/>
              <a:gd name="connsiteX105" fmla="*/ 1627087 w 3669016"/>
              <a:gd name="connsiteY105" fmla="*/ 2385527 h 4501982"/>
              <a:gd name="connsiteX106" fmla="*/ 1896644 w 3669016"/>
              <a:gd name="connsiteY106" fmla="*/ 2658895 h 4501982"/>
              <a:gd name="connsiteX107" fmla="*/ 2080477 w 3669016"/>
              <a:gd name="connsiteY107" fmla="*/ 2996080 h 4501982"/>
              <a:gd name="connsiteX108" fmla="*/ 2139532 w 3669016"/>
              <a:gd name="connsiteY108" fmla="*/ 3178960 h 4501982"/>
              <a:gd name="connsiteX109" fmla="*/ 2179537 w 3669016"/>
              <a:gd name="connsiteY109" fmla="*/ 3367555 h 4501982"/>
              <a:gd name="connsiteX110" fmla="*/ 2202397 w 3669016"/>
              <a:gd name="connsiteY110" fmla="*/ 3559007 h 4501982"/>
              <a:gd name="connsiteX111" fmla="*/ 2210969 w 3669016"/>
              <a:gd name="connsiteY111" fmla="*/ 3751412 h 4501982"/>
              <a:gd name="connsiteX112" fmla="*/ 2208112 w 3669016"/>
              <a:gd name="connsiteY112" fmla="*/ 3943817 h 4501982"/>
              <a:gd name="connsiteX113" fmla="*/ 2203349 w 3669016"/>
              <a:gd name="connsiteY113" fmla="*/ 4040020 h 4501982"/>
              <a:gd name="connsiteX114" fmla="*/ 2201444 w 3669016"/>
              <a:gd name="connsiteY114" fmla="*/ 4070500 h 4501982"/>
              <a:gd name="connsiteX115" fmla="*/ 2201444 w 3669016"/>
              <a:gd name="connsiteY115" fmla="*/ 4075262 h 4501982"/>
              <a:gd name="connsiteX116" fmla="*/ 2200492 w 3669016"/>
              <a:gd name="connsiteY116" fmla="*/ 4093360 h 4501982"/>
              <a:gd name="connsiteX117" fmla="*/ 2197634 w 3669016"/>
              <a:gd name="connsiteY117" fmla="*/ 4130507 h 4501982"/>
              <a:gd name="connsiteX118" fmla="*/ 2190967 w 3669016"/>
              <a:gd name="connsiteY118" fmla="*/ 4205755 h 4501982"/>
              <a:gd name="connsiteX119" fmla="*/ 2158582 w 3669016"/>
              <a:gd name="connsiteY119" fmla="*/ 4501982 h 4501982"/>
              <a:gd name="connsiteX0" fmla="*/ 3595933 w 3843122"/>
              <a:gd name="connsiteY0" fmla="*/ 0 h 4501982"/>
              <a:gd name="connsiteX1" fmla="*/ 3653054 w 3843122"/>
              <a:gd name="connsiteY1" fmla="*/ 1635910 h 4501982"/>
              <a:gd name="connsiteX2" fmla="*/ 3601619 w 3843122"/>
              <a:gd name="connsiteY2" fmla="*/ 1716872 h 4501982"/>
              <a:gd name="connsiteX3" fmla="*/ 3573997 w 3843122"/>
              <a:gd name="connsiteY3" fmla="*/ 1756877 h 4501982"/>
              <a:gd name="connsiteX4" fmla="*/ 3544469 w 3843122"/>
              <a:gd name="connsiteY4" fmla="*/ 1794977 h 4501982"/>
              <a:gd name="connsiteX5" fmla="*/ 3530182 w 3843122"/>
              <a:gd name="connsiteY5" fmla="*/ 1814027 h 4501982"/>
              <a:gd name="connsiteX6" fmla="*/ 3514942 w 3843122"/>
              <a:gd name="connsiteY6" fmla="*/ 1832125 h 4501982"/>
              <a:gd name="connsiteX7" fmla="*/ 3483509 w 3843122"/>
              <a:gd name="connsiteY7" fmla="*/ 1869272 h 4501982"/>
              <a:gd name="connsiteX8" fmla="*/ 3450172 w 3843122"/>
              <a:gd name="connsiteY8" fmla="*/ 1904515 h 4501982"/>
              <a:gd name="connsiteX9" fmla="*/ 3416834 w 3843122"/>
              <a:gd name="connsiteY9" fmla="*/ 1938805 h 4501982"/>
              <a:gd name="connsiteX10" fmla="*/ 3106319 w 3843122"/>
              <a:gd name="connsiteY10" fmla="*/ 2164547 h 4501982"/>
              <a:gd name="connsiteX11" fmla="*/ 3063457 w 3843122"/>
              <a:gd name="connsiteY11" fmla="*/ 2186455 h 4501982"/>
              <a:gd name="connsiteX12" fmla="*/ 3019642 w 3843122"/>
              <a:gd name="connsiteY12" fmla="*/ 2205505 h 4501982"/>
              <a:gd name="connsiteX13" fmla="*/ 2997734 w 3843122"/>
              <a:gd name="connsiteY13" fmla="*/ 2215030 h 4501982"/>
              <a:gd name="connsiteX14" fmla="*/ 2974874 w 3843122"/>
              <a:gd name="connsiteY14" fmla="*/ 2222650 h 4501982"/>
              <a:gd name="connsiteX15" fmla="*/ 2929154 w 3843122"/>
              <a:gd name="connsiteY15" fmla="*/ 2238842 h 4501982"/>
              <a:gd name="connsiteX16" fmla="*/ 2741512 w 3843122"/>
              <a:gd name="connsiteY16" fmla="*/ 2280752 h 4501982"/>
              <a:gd name="connsiteX17" fmla="*/ 2645309 w 3843122"/>
              <a:gd name="connsiteY17" fmla="*/ 2290277 h 4501982"/>
              <a:gd name="connsiteX18" fmla="*/ 2597684 w 3843122"/>
              <a:gd name="connsiteY18" fmla="*/ 2292182 h 4501982"/>
              <a:gd name="connsiteX19" fmla="*/ 2549107 w 3843122"/>
              <a:gd name="connsiteY19" fmla="*/ 2292182 h 4501982"/>
              <a:gd name="connsiteX20" fmla="*/ 2501482 w 3843122"/>
              <a:gd name="connsiteY20" fmla="*/ 2289325 h 4501982"/>
              <a:gd name="connsiteX21" fmla="*/ 2477669 w 3843122"/>
              <a:gd name="connsiteY21" fmla="*/ 2287420 h 4501982"/>
              <a:gd name="connsiteX22" fmla="*/ 2453857 w 3843122"/>
              <a:gd name="connsiteY22" fmla="*/ 2284562 h 4501982"/>
              <a:gd name="connsiteX23" fmla="*/ 2406232 w 3843122"/>
              <a:gd name="connsiteY23" fmla="*/ 2278847 h 4501982"/>
              <a:gd name="connsiteX24" fmla="*/ 2358607 w 3843122"/>
              <a:gd name="connsiteY24" fmla="*/ 2270275 h 4501982"/>
              <a:gd name="connsiteX25" fmla="*/ 2334794 w 3843122"/>
              <a:gd name="connsiteY25" fmla="*/ 2265512 h 4501982"/>
              <a:gd name="connsiteX26" fmla="*/ 2311934 w 3843122"/>
              <a:gd name="connsiteY26" fmla="*/ 2259797 h 4501982"/>
              <a:gd name="connsiteX27" fmla="*/ 2265262 w 3843122"/>
              <a:gd name="connsiteY27" fmla="*/ 2247415 h 4501982"/>
              <a:gd name="connsiteX28" fmla="*/ 2219542 w 3843122"/>
              <a:gd name="connsiteY28" fmla="*/ 2232175 h 4501982"/>
              <a:gd name="connsiteX29" fmla="*/ 2196682 w 3843122"/>
              <a:gd name="connsiteY29" fmla="*/ 2224555 h 4501982"/>
              <a:gd name="connsiteX30" fmla="*/ 2174774 w 3843122"/>
              <a:gd name="connsiteY30" fmla="*/ 2215982 h 4501982"/>
              <a:gd name="connsiteX31" fmla="*/ 2130007 w 3843122"/>
              <a:gd name="connsiteY31" fmla="*/ 2196932 h 4501982"/>
              <a:gd name="connsiteX32" fmla="*/ 2087144 w 3843122"/>
              <a:gd name="connsiteY32" fmla="*/ 2175025 h 4501982"/>
              <a:gd name="connsiteX33" fmla="*/ 2004277 w 3843122"/>
              <a:gd name="connsiteY33" fmla="*/ 2126447 h 4501982"/>
              <a:gd name="connsiteX34" fmla="*/ 1993799 w 3843122"/>
              <a:gd name="connsiteY34" fmla="*/ 2119780 h 4501982"/>
              <a:gd name="connsiteX35" fmla="*/ 1984274 w 3843122"/>
              <a:gd name="connsiteY35" fmla="*/ 2113112 h 4501982"/>
              <a:gd name="connsiteX36" fmla="*/ 1965224 w 3843122"/>
              <a:gd name="connsiteY36" fmla="*/ 2098825 h 4501982"/>
              <a:gd name="connsiteX37" fmla="*/ 1946174 w 3843122"/>
              <a:gd name="connsiteY37" fmla="*/ 2084537 h 4501982"/>
              <a:gd name="connsiteX38" fmla="*/ 1927124 w 3843122"/>
              <a:gd name="connsiteY38" fmla="*/ 2069297 h 4501982"/>
              <a:gd name="connsiteX39" fmla="*/ 1909027 w 3843122"/>
              <a:gd name="connsiteY39" fmla="*/ 2054057 h 4501982"/>
              <a:gd name="connsiteX40" fmla="*/ 1890929 w 3843122"/>
              <a:gd name="connsiteY40" fmla="*/ 2037865 h 4501982"/>
              <a:gd name="connsiteX41" fmla="*/ 1856639 w 3843122"/>
              <a:gd name="connsiteY41" fmla="*/ 2004527 h 4501982"/>
              <a:gd name="connsiteX42" fmla="*/ 1738529 w 3843122"/>
              <a:gd name="connsiteY42" fmla="*/ 1853080 h 4501982"/>
              <a:gd name="connsiteX43" fmla="*/ 1654709 w 3843122"/>
              <a:gd name="connsiteY43" fmla="*/ 1679725 h 4501982"/>
              <a:gd name="connsiteX44" fmla="*/ 1608037 w 3843122"/>
              <a:gd name="connsiteY44" fmla="*/ 1493035 h 4501982"/>
              <a:gd name="connsiteX45" fmla="*/ 1601369 w 3843122"/>
              <a:gd name="connsiteY45" fmla="*/ 1300630 h 4501982"/>
              <a:gd name="connsiteX46" fmla="*/ 1614704 w 3843122"/>
              <a:gd name="connsiteY46" fmla="*/ 1205380 h 4501982"/>
              <a:gd name="connsiteX47" fmla="*/ 1626134 w 3843122"/>
              <a:gd name="connsiteY47" fmla="*/ 1158707 h 4501982"/>
              <a:gd name="connsiteX48" fmla="*/ 1632802 w 3843122"/>
              <a:gd name="connsiteY48" fmla="*/ 1135847 h 4501982"/>
              <a:gd name="connsiteX49" fmla="*/ 1640422 w 3843122"/>
              <a:gd name="connsiteY49" fmla="*/ 1112987 h 4501982"/>
              <a:gd name="connsiteX50" fmla="*/ 1656614 w 3843122"/>
              <a:gd name="connsiteY50" fmla="*/ 1068220 h 4501982"/>
              <a:gd name="connsiteX51" fmla="*/ 1676617 w 3843122"/>
              <a:gd name="connsiteY51" fmla="*/ 1024405 h 4501982"/>
              <a:gd name="connsiteX52" fmla="*/ 1725194 w 3843122"/>
              <a:gd name="connsiteY52" fmla="*/ 941537 h 4501982"/>
              <a:gd name="connsiteX53" fmla="*/ 1785202 w 3843122"/>
              <a:gd name="connsiteY53" fmla="*/ 866290 h 4501982"/>
              <a:gd name="connsiteX54" fmla="*/ 1854734 w 3843122"/>
              <a:gd name="connsiteY54" fmla="*/ 799615 h 4501982"/>
              <a:gd name="connsiteX55" fmla="*/ 2199539 w 3843122"/>
              <a:gd name="connsiteY55" fmla="*/ 639595 h 4501982"/>
              <a:gd name="connsiteX56" fmla="*/ 2390992 w 3843122"/>
              <a:gd name="connsiteY56" fmla="*/ 641500 h 4501982"/>
              <a:gd name="connsiteX57" fmla="*/ 2483384 w 3843122"/>
              <a:gd name="connsiteY57" fmla="*/ 667217 h 4501982"/>
              <a:gd name="connsiteX58" fmla="*/ 2505292 w 3843122"/>
              <a:gd name="connsiteY58" fmla="*/ 676742 h 4501982"/>
              <a:gd name="connsiteX59" fmla="*/ 2527199 w 3843122"/>
              <a:gd name="connsiteY59" fmla="*/ 687220 h 4501982"/>
              <a:gd name="connsiteX60" fmla="*/ 2549107 w 3843122"/>
              <a:gd name="connsiteY60" fmla="*/ 697697 h 4501982"/>
              <a:gd name="connsiteX61" fmla="*/ 2570062 w 3843122"/>
              <a:gd name="connsiteY61" fmla="*/ 710080 h 4501982"/>
              <a:gd name="connsiteX62" fmla="*/ 2714842 w 3843122"/>
              <a:gd name="connsiteY62" fmla="*/ 835810 h 4501982"/>
              <a:gd name="connsiteX63" fmla="*/ 2816759 w 3843122"/>
              <a:gd name="connsiteY63" fmla="*/ 998687 h 4501982"/>
              <a:gd name="connsiteX64" fmla="*/ 2889149 w 3843122"/>
              <a:gd name="connsiteY64" fmla="*/ 1373020 h 4501982"/>
              <a:gd name="connsiteX65" fmla="*/ 2810092 w 3843122"/>
              <a:gd name="connsiteY65" fmla="*/ 1748305 h 4501982"/>
              <a:gd name="connsiteX66" fmla="*/ 2641499 w 3843122"/>
              <a:gd name="connsiteY66" fmla="*/ 2094062 h 4501982"/>
              <a:gd name="connsiteX67" fmla="*/ 2171917 w 3843122"/>
              <a:gd name="connsiteY67" fmla="*/ 2701757 h 4501982"/>
              <a:gd name="connsiteX68" fmla="*/ 1872832 w 3843122"/>
              <a:gd name="connsiteY68" fmla="*/ 2943692 h 4501982"/>
              <a:gd name="connsiteX69" fmla="*/ 1531837 w 3843122"/>
              <a:gd name="connsiteY69" fmla="*/ 3120857 h 4501982"/>
              <a:gd name="connsiteX70" fmla="*/ 1508977 w 3843122"/>
              <a:gd name="connsiteY70" fmla="*/ 3129430 h 4501982"/>
              <a:gd name="connsiteX71" fmla="*/ 1486117 w 3843122"/>
              <a:gd name="connsiteY71" fmla="*/ 3137050 h 4501982"/>
              <a:gd name="connsiteX72" fmla="*/ 1440397 w 3843122"/>
              <a:gd name="connsiteY72" fmla="*/ 3152290 h 4501982"/>
              <a:gd name="connsiteX73" fmla="*/ 1348004 w 3843122"/>
              <a:gd name="connsiteY73" fmla="*/ 3178960 h 4501982"/>
              <a:gd name="connsiteX74" fmla="*/ 1253707 w 3843122"/>
              <a:gd name="connsiteY74" fmla="*/ 3198962 h 4501982"/>
              <a:gd name="connsiteX75" fmla="*/ 1206082 w 3843122"/>
              <a:gd name="connsiteY75" fmla="*/ 3206582 h 4501982"/>
              <a:gd name="connsiteX76" fmla="*/ 1158457 w 3843122"/>
              <a:gd name="connsiteY76" fmla="*/ 3213250 h 4501982"/>
              <a:gd name="connsiteX77" fmla="*/ 774599 w 3843122"/>
              <a:gd name="connsiteY77" fmla="*/ 3208487 h 4501982"/>
              <a:gd name="connsiteX78" fmla="*/ 750787 w 3843122"/>
              <a:gd name="connsiteY78" fmla="*/ 3205630 h 4501982"/>
              <a:gd name="connsiteX79" fmla="*/ 726974 w 3843122"/>
              <a:gd name="connsiteY79" fmla="*/ 3200867 h 4501982"/>
              <a:gd name="connsiteX80" fmla="*/ 679349 w 3843122"/>
              <a:gd name="connsiteY80" fmla="*/ 3191342 h 4501982"/>
              <a:gd name="connsiteX81" fmla="*/ 632677 w 3843122"/>
              <a:gd name="connsiteY81" fmla="*/ 3179912 h 4501982"/>
              <a:gd name="connsiteX82" fmla="*/ 586004 w 3843122"/>
              <a:gd name="connsiteY82" fmla="*/ 3167530 h 4501982"/>
              <a:gd name="connsiteX83" fmla="*/ 540284 w 3843122"/>
              <a:gd name="connsiteY83" fmla="*/ 3151337 h 4501982"/>
              <a:gd name="connsiteX84" fmla="*/ 495517 w 3843122"/>
              <a:gd name="connsiteY84" fmla="*/ 3135145 h 4501982"/>
              <a:gd name="connsiteX85" fmla="*/ 451702 w 3843122"/>
              <a:gd name="connsiteY85" fmla="*/ 3116095 h 4501982"/>
              <a:gd name="connsiteX86" fmla="*/ 407887 w 3843122"/>
              <a:gd name="connsiteY86" fmla="*/ 3095140 h 4501982"/>
              <a:gd name="connsiteX87" fmla="*/ 108802 w 3843122"/>
              <a:gd name="connsiteY87" fmla="*/ 2857967 h 4501982"/>
              <a:gd name="connsiteX88" fmla="*/ 81179 w 3843122"/>
              <a:gd name="connsiteY88" fmla="*/ 2818915 h 4501982"/>
              <a:gd name="connsiteX89" fmla="*/ 67844 w 3843122"/>
              <a:gd name="connsiteY89" fmla="*/ 2798912 h 4501982"/>
              <a:gd name="connsiteX90" fmla="*/ 56414 w 3843122"/>
              <a:gd name="connsiteY90" fmla="*/ 2777957 h 4501982"/>
              <a:gd name="connsiteX91" fmla="*/ 50699 w 3843122"/>
              <a:gd name="connsiteY91" fmla="*/ 2767480 h 4501982"/>
              <a:gd name="connsiteX92" fmla="*/ 45937 w 3843122"/>
              <a:gd name="connsiteY92" fmla="*/ 2757002 h 4501982"/>
              <a:gd name="connsiteX93" fmla="*/ 35459 w 3843122"/>
              <a:gd name="connsiteY93" fmla="*/ 2735095 h 4501982"/>
              <a:gd name="connsiteX94" fmla="*/ 26887 w 3843122"/>
              <a:gd name="connsiteY94" fmla="*/ 2712235 h 4501982"/>
              <a:gd name="connsiteX95" fmla="*/ 19267 w 3843122"/>
              <a:gd name="connsiteY95" fmla="*/ 2689375 h 4501982"/>
              <a:gd name="connsiteX96" fmla="*/ 4979 w 3843122"/>
              <a:gd name="connsiteY96" fmla="*/ 2498875 h 4501982"/>
              <a:gd name="connsiteX97" fmla="*/ 73559 w 3843122"/>
              <a:gd name="connsiteY97" fmla="*/ 2319805 h 4501982"/>
              <a:gd name="connsiteX98" fmla="*/ 201194 w 3843122"/>
              <a:gd name="connsiteY98" fmla="*/ 2175977 h 4501982"/>
              <a:gd name="connsiteX99" fmla="*/ 366929 w 3843122"/>
              <a:gd name="connsiteY99" fmla="*/ 2078822 h 4501982"/>
              <a:gd name="connsiteX100" fmla="*/ 553619 w 3843122"/>
              <a:gd name="connsiteY100" fmla="*/ 2033102 h 4501982"/>
              <a:gd name="connsiteX101" fmla="*/ 935572 w 3843122"/>
              <a:gd name="connsiteY101" fmla="*/ 2060725 h 4501982"/>
              <a:gd name="connsiteX102" fmla="*/ 1120357 w 3843122"/>
              <a:gd name="connsiteY102" fmla="*/ 2114065 h 4501982"/>
              <a:gd name="connsiteX103" fmla="*/ 1298474 w 3843122"/>
              <a:gd name="connsiteY103" fmla="*/ 2186455 h 4501982"/>
              <a:gd name="connsiteX104" fmla="*/ 1468019 w 3843122"/>
              <a:gd name="connsiteY104" fmla="*/ 2276942 h 4501982"/>
              <a:gd name="connsiteX105" fmla="*/ 1627087 w 3843122"/>
              <a:gd name="connsiteY105" fmla="*/ 2385527 h 4501982"/>
              <a:gd name="connsiteX106" fmla="*/ 1896644 w 3843122"/>
              <a:gd name="connsiteY106" fmla="*/ 2658895 h 4501982"/>
              <a:gd name="connsiteX107" fmla="*/ 2080477 w 3843122"/>
              <a:gd name="connsiteY107" fmla="*/ 2996080 h 4501982"/>
              <a:gd name="connsiteX108" fmla="*/ 2139532 w 3843122"/>
              <a:gd name="connsiteY108" fmla="*/ 3178960 h 4501982"/>
              <a:gd name="connsiteX109" fmla="*/ 2179537 w 3843122"/>
              <a:gd name="connsiteY109" fmla="*/ 3367555 h 4501982"/>
              <a:gd name="connsiteX110" fmla="*/ 2202397 w 3843122"/>
              <a:gd name="connsiteY110" fmla="*/ 3559007 h 4501982"/>
              <a:gd name="connsiteX111" fmla="*/ 2210969 w 3843122"/>
              <a:gd name="connsiteY111" fmla="*/ 3751412 h 4501982"/>
              <a:gd name="connsiteX112" fmla="*/ 2208112 w 3843122"/>
              <a:gd name="connsiteY112" fmla="*/ 3943817 h 4501982"/>
              <a:gd name="connsiteX113" fmla="*/ 2203349 w 3843122"/>
              <a:gd name="connsiteY113" fmla="*/ 4040020 h 4501982"/>
              <a:gd name="connsiteX114" fmla="*/ 2201444 w 3843122"/>
              <a:gd name="connsiteY114" fmla="*/ 4070500 h 4501982"/>
              <a:gd name="connsiteX115" fmla="*/ 2201444 w 3843122"/>
              <a:gd name="connsiteY115" fmla="*/ 4075262 h 4501982"/>
              <a:gd name="connsiteX116" fmla="*/ 2200492 w 3843122"/>
              <a:gd name="connsiteY116" fmla="*/ 4093360 h 4501982"/>
              <a:gd name="connsiteX117" fmla="*/ 2197634 w 3843122"/>
              <a:gd name="connsiteY117" fmla="*/ 4130507 h 4501982"/>
              <a:gd name="connsiteX118" fmla="*/ 2190967 w 3843122"/>
              <a:gd name="connsiteY118" fmla="*/ 4205755 h 4501982"/>
              <a:gd name="connsiteX119" fmla="*/ 2158582 w 3843122"/>
              <a:gd name="connsiteY119" fmla="*/ 4501982 h 4501982"/>
              <a:gd name="connsiteX0" fmla="*/ 3555550 w 3816990"/>
              <a:gd name="connsiteY0" fmla="*/ 0 h 4615084"/>
              <a:gd name="connsiteX1" fmla="*/ 3653054 w 3816990"/>
              <a:gd name="connsiteY1" fmla="*/ 1749012 h 4615084"/>
              <a:gd name="connsiteX2" fmla="*/ 3601619 w 3816990"/>
              <a:gd name="connsiteY2" fmla="*/ 1829974 h 4615084"/>
              <a:gd name="connsiteX3" fmla="*/ 3573997 w 3816990"/>
              <a:gd name="connsiteY3" fmla="*/ 1869979 h 4615084"/>
              <a:gd name="connsiteX4" fmla="*/ 3544469 w 3816990"/>
              <a:gd name="connsiteY4" fmla="*/ 1908079 h 4615084"/>
              <a:gd name="connsiteX5" fmla="*/ 3530182 w 3816990"/>
              <a:gd name="connsiteY5" fmla="*/ 1927129 h 4615084"/>
              <a:gd name="connsiteX6" fmla="*/ 3514942 w 3816990"/>
              <a:gd name="connsiteY6" fmla="*/ 1945227 h 4615084"/>
              <a:gd name="connsiteX7" fmla="*/ 3483509 w 3816990"/>
              <a:gd name="connsiteY7" fmla="*/ 1982374 h 4615084"/>
              <a:gd name="connsiteX8" fmla="*/ 3450172 w 3816990"/>
              <a:gd name="connsiteY8" fmla="*/ 2017617 h 4615084"/>
              <a:gd name="connsiteX9" fmla="*/ 3416834 w 3816990"/>
              <a:gd name="connsiteY9" fmla="*/ 2051907 h 4615084"/>
              <a:gd name="connsiteX10" fmla="*/ 3106319 w 3816990"/>
              <a:gd name="connsiteY10" fmla="*/ 2277649 h 4615084"/>
              <a:gd name="connsiteX11" fmla="*/ 3063457 w 3816990"/>
              <a:gd name="connsiteY11" fmla="*/ 2299557 h 4615084"/>
              <a:gd name="connsiteX12" fmla="*/ 3019642 w 3816990"/>
              <a:gd name="connsiteY12" fmla="*/ 2318607 h 4615084"/>
              <a:gd name="connsiteX13" fmla="*/ 2997734 w 3816990"/>
              <a:gd name="connsiteY13" fmla="*/ 2328132 h 4615084"/>
              <a:gd name="connsiteX14" fmla="*/ 2974874 w 3816990"/>
              <a:gd name="connsiteY14" fmla="*/ 2335752 h 4615084"/>
              <a:gd name="connsiteX15" fmla="*/ 2929154 w 3816990"/>
              <a:gd name="connsiteY15" fmla="*/ 2351944 h 4615084"/>
              <a:gd name="connsiteX16" fmla="*/ 2741512 w 3816990"/>
              <a:gd name="connsiteY16" fmla="*/ 2393854 h 4615084"/>
              <a:gd name="connsiteX17" fmla="*/ 2645309 w 3816990"/>
              <a:gd name="connsiteY17" fmla="*/ 2403379 h 4615084"/>
              <a:gd name="connsiteX18" fmla="*/ 2597684 w 3816990"/>
              <a:gd name="connsiteY18" fmla="*/ 2405284 h 4615084"/>
              <a:gd name="connsiteX19" fmla="*/ 2549107 w 3816990"/>
              <a:gd name="connsiteY19" fmla="*/ 2405284 h 4615084"/>
              <a:gd name="connsiteX20" fmla="*/ 2501482 w 3816990"/>
              <a:gd name="connsiteY20" fmla="*/ 2402427 h 4615084"/>
              <a:gd name="connsiteX21" fmla="*/ 2477669 w 3816990"/>
              <a:gd name="connsiteY21" fmla="*/ 2400522 h 4615084"/>
              <a:gd name="connsiteX22" fmla="*/ 2453857 w 3816990"/>
              <a:gd name="connsiteY22" fmla="*/ 2397664 h 4615084"/>
              <a:gd name="connsiteX23" fmla="*/ 2406232 w 3816990"/>
              <a:gd name="connsiteY23" fmla="*/ 2391949 h 4615084"/>
              <a:gd name="connsiteX24" fmla="*/ 2358607 w 3816990"/>
              <a:gd name="connsiteY24" fmla="*/ 2383377 h 4615084"/>
              <a:gd name="connsiteX25" fmla="*/ 2334794 w 3816990"/>
              <a:gd name="connsiteY25" fmla="*/ 2378614 h 4615084"/>
              <a:gd name="connsiteX26" fmla="*/ 2311934 w 3816990"/>
              <a:gd name="connsiteY26" fmla="*/ 2372899 h 4615084"/>
              <a:gd name="connsiteX27" fmla="*/ 2265262 w 3816990"/>
              <a:gd name="connsiteY27" fmla="*/ 2360517 h 4615084"/>
              <a:gd name="connsiteX28" fmla="*/ 2219542 w 3816990"/>
              <a:gd name="connsiteY28" fmla="*/ 2345277 h 4615084"/>
              <a:gd name="connsiteX29" fmla="*/ 2196682 w 3816990"/>
              <a:gd name="connsiteY29" fmla="*/ 2337657 h 4615084"/>
              <a:gd name="connsiteX30" fmla="*/ 2174774 w 3816990"/>
              <a:gd name="connsiteY30" fmla="*/ 2329084 h 4615084"/>
              <a:gd name="connsiteX31" fmla="*/ 2130007 w 3816990"/>
              <a:gd name="connsiteY31" fmla="*/ 2310034 h 4615084"/>
              <a:gd name="connsiteX32" fmla="*/ 2087144 w 3816990"/>
              <a:gd name="connsiteY32" fmla="*/ 2288127 h 4615084"/>
              <a:gd name="connsiteX33" fmla="*/ 2004277 w 3816990"/>
              <a:gd name="connsiteY33" fmla="*/ 2239549 h 4615084"/>
              <a:gd name="connsiteX34" fmla="*/ 1993799 w 3816990"/>
              <a:gd name="connsiteY34" fmla="*/ 2232882 h 4615084"/>
              <a:gd name="connsiteX35" fmla="*/ 1984274 w 3816990"/>
              <a:gd name="connsiteY35" fmla="*/ 2226214 h 4615084"/>
              <a:gd name="connsiteX36" fmla="*/ 1965224 w 3816990"/>
              <a:gd name="connsiteY36" fmla="*/ 2211927 h 4615084"/>
              <a:gd name="connsiteX37" fmla="*/ 1946174 w 3816990"/>
              <a:gd name="connsiteY37" fmla="*/ 2197639 h 4615084"/>
              <a:gd name="connsiteX38" fmla="*/ 1927124 w 3816990"/>
              <a:gd name="connsiteY38" fmla="*/ 2182399 h 4615084"/>
              <a:gd name="connsiteX39" fmla="*/ 1909027 w 3816990"/>
              <a:gd name="connsiteY39" fmla="*/ 2167159 h 4615084"/>
              <a:gd name="connsiteX40" fmla="*/ 1890929 w 3816990"/>
              <a:gd name="connsiteY40" fmla="*/ 2150967 h 4615084"/>
              <a:gd name="connsiteX41" fmla="*/ 1856639 w 3816990"/>
              <a:gd name="connsiteY41" fmla="*/ 2117629 h 4615084"/>
              <a:gd name="connsiteX42" fmla="*/ 1738529 w 3816990"/>
              <a:gd name="connsiteY42" fmla="*/ 1966182 h 4615084"/>
              <a:gd name="connsiteX43" fmla="*/ 1654709 w 3816990"/>
              <a:gd name="connsiteY43" fmla="*/ 1792827 h 4615084"/>
              <a:gd name="connsiteX44" fmla="*/ 1608037 w 3816990"/>
              <a:gd name="connsiteY44" fmla="*/ 1606137 h 4615084"/>
              <a:gd name="connsiteX45" fmla="*/ 1601369 w 3816990"/>
              <a:gd name="connsiteY45" fmla="*/ 1413732 h 4615084"/>
              <a:gd name="connsiteX46" fmla="*/ 1614704 w 3816990"/>
              <a:gd name="connsiteY46" fmla="*/ 1318482 h 4615084"/>
              <a:gd name="connsiteX47" fmla="*/ 1626134 w 3816990"/>
              <a:gd name="connsiteY47" fmla="*/ 1271809 h 4615084"/>
              <a:gd name="connsiteX48" fmla="*/ 1632802 w 3816990"/>
              <a:gd name="connsiteY48" fmla="*/ 1248949 h 4615084"/>
              <a:gd name="connsiteX49" fmla="*/ 1640422 w 3816990"/>
              <a:gd name="connsiteY49" fmla="*/ 1226089 h 4615084"/>
              <a:gd name="connsiteX50" fmla="*/ 1656614 w 3816990"/>
              <a:gd name="connsiteY50" fmla="*/ 1181322 h 4615084"/>
              <a:gd name="connsiteX51" fmla="*/ 1676617 w 3816990"/>
              <a:gd name="connsiteY51" fmla="*/ 1137507 h 4615084"/>
              <a:gd name="connsiteX52" fmla="*/ 1725194 w 3816990"/>
              <a:gd name="connsiteY52" fmla="*/ 1054639 h 4615084"/>
              <a:gd name="connsiteX53" fmla="*/ 1785202 w 3816990"/>
              <a:gd name="connsiteY53" fmla="*/ 979392 h 4615084"/>
              <a:gd name="connsiteX54" fmla="*/ 1854734 w 3816990"/>
              <a:gd name="connsiteY54" fmla="*/ 912717 h 4615084"/>
              <a:gd name="connsiteX55" fmla="*/ 2199539 w 3816990"/>
              <a:gd name="connsiteY55" fmla="*/ 752697 h 4615084"/>
              <a:gd name="connsiteX56" fmla="*/ 2390992 w 3816990"/>
              <a:gd name="connsiteY56" fmla="*/ 754602 h 4615084"/>
              <a:gd name="connsiteX57" fmla="*/ 2483384 w 3816990"/>
              <a:gd name="connsiteY57" fmla="*/ 780319 h 4615084"/>
              <a:gd name="connsiteX58" fmla="*/ 2505292 w 3816990"/>
              <a:gd name="connsiteY58" fmla="*/ 789844 h 4615084"/>
              <a:gd name="connsiteX59" fmla="*/ 2527199 w 3816990"/>
              <a:gd name="connsiteY59" fmla="*/ 800322 h 4615084"/>
              <a:gd name="connsiteX60" fmla="*/ 2549107 w 3816990"/>
              <a:gd name="connsiteY60" fmla="*/ 810799 h 4615084"/>
              <a:gd name="connsiteX61" fmla="*/ 2570062 w 3816990"/>
              <a:gd name="connsiteY61" fmla="*/ 823182 h 4615084"/>
              <a:gd name="connsiteX62" fmla="*/ 2714842 w 3816990"/>
              <a:gd name="connsiteY62" fmla="*/ 948912 h 4615084"/>
              <a:gd name="connsiteX63" fmla="*/ 2816759 w 3816990"/>
              <a:gd name="connsiteY63" fmla="*/ 1111789 h 4615084"/>
              <a:gd name="connsiteX64" fmla="*/ 2889149 w 3816990"/>
              <a:gd name="connsiteY64" fmla="*/ 1486122 h 4615084"/>
              <a:gd name="connsiteX65" fmla="*/ 2810092 w 3816990"/>
              <a:gd name="connsiteY65" fmla="*/ 1861407 h 4615084"/>
              <a:gd name="connsiteX66" fmla="*/ 2641499 w 3816990"/>
              <a:gd name="connsiteY66" fmla="*/ 2207164 h 4615084"/>
              <a:gd name="connsiteX67" fmla="*/ 2171917 w 3816990"/>
              <a:gd name="connsiteY67" fmla="*/ 2814859 h 4615084"/>
              <a:gd name="connsiteX68" fmla="*/ 1872832 w 3816990"/>
              <a:gd name="connsiteY68" fmla="*/ 3056794 h 4615084"/>
              <a:gd name="connsiteX69" fmla="*/ 1531837 w 3816990"/>
              <a:gd name="connsiteY69" fmla="*/ 3233959 h 4615084"/>
              <a:gd name="connsiteX70" fmla="*/ 1508977 w 3816990"/>
              <a:gd name="connsiteY70" fmla="*/ 3242532 h 4615084"/>
              <a:gd name="connsiteX71" fmla="*/ 1486117 w 3816990"/>
              <a:gd name="connsiteY71" fmla="*/ 3250152 h 4615084"/>
              <a:gd name="connsiteX72" fmla="*/ 1440397 w 3816990"/>
              <a:gd name="connsiteY72" fmla="*/ 3265392 h 4615084"/>
              <a:gd name="connsiteX73" fmla="*/ 1348004 w 3816990"/>
              <a:gd name="connsiteY73" fmla="*/ 3292062 h 4615084"/>
              <a:gd name="connsiteX74" fmla="*/ 1253707 w 3816990"/>
              <a:gd name="connsiteY74" fmla="*/ 3312064 h 4615084"/>
              <a:gd name="connsiteX75" fmla="*/ 1206082 w 3816990"/>
              <a:gd name="connsiteY75" fmla="*/ 3319684 h 4615084"/>
              <a:gd name="connsiteX76" fmla="*/ 1158457 w 3816990"/>
              <a:gd name="connsiteY76" fmla="*/ 3326352 h 4615084"/>
              <a:gd name="connsiteX77" fmla="*/ 774599 w 3816990"/>
              <a:gd name="connsiteY77" fmla="*/ 3321589 h 4615084"/>
              <a:gd name="connsiteX78" fmla="*/ 750787 w 3816990"/>
              <a:gd name="connsiteY78" fmla="*/ 3318732 h 4615084"/>
              <a:gd name="connsiteX79" fmla="*/ 726974 w 3816990"/>
              <a:gd name="connsiteY79" fmla="*/ 3313969 h 4615084"/>
              <a:gd name="connsiteX80" fmla="*/ 679349 w 3816990"/>
              <a:gd name="connsiteY80" fmla="*/ 3304444 h 4615084"/>
              <a:gd name="connsiteX81" fmla="*/ 632677 w 3816990"/>
              <a:gd name="connsiteY81" fmla="*/ 3293014 h 4615084"/>
              <a:gd name="connsiteX82" fmla="*/ 586004 w 3816990"/>
              <a:gd name="connsiteY82" fmla="*/ 3280632 h 4615084"/>
              <a:gd name="connsiteX83" fmla="*/ 540284 w 3816990"/>
              <a:gd name="connsiteY83" fmla="*/ 3264439 h 4615084"/>
              <a:gd name="connsiteX84" fmla="*/ 495517 w 3816990"/>
              <a:gd name="connsiteY84" fmla="*/ 3248247 h 4615084"/>
              <a:gd name="connsiteX85" fmla="*/ 451702 w 3816990"/>
              <a:gd name="connsiteY85" fmla="*/ 3229197 h 4615084"/>
              <a:gd name="connsiteX86" fmla="*/ 407887 w 3816990"/>
              <a:gd name="connsiteY86" fmla="*/ 3208242 h 4615084"/>
              <a:gd name="connsiteX87" fmla="*/ 108802 w 3816990"/>
              <a:gd name="connsiteY87" fmla="*/ 2971069 h 4615084"/>
              <a:gd name="connsiteX88" fmla="*/ 81179 w 3816990"/>
              <a:gd name="connsiteY88" fmla="*/ 2932017 h 4615084"/>
              <a:gd name="connsiteX89" fmla="*/ 67844 w 3816990"/>
              <a:gd name="connsiteY89" fmla="*/ 2912014 h 4615084"/>
              <a:gd name="connsiteX90" fmla="*/ 56414 w 3816990"/>
              <a:gd name="connsiteY90" fmla="*/ 2891059 h 4615084"/>
              <a:gd name="connsiteX91" fmla="*/ 50699 w 3816990"/>
              <a:gd name="connsiteY91" fmla="*/ 2880582 h 4615084"/>
              <a:gd name="connsiteX92" fmla="*/ 45937 w 3816990"/>
              <a:gd name="connsiteY92" fmla="*/ 2870104 h 4615084"/>
              <a:gd name="connsiteX93" fmla="*/ 35459 w 3816990"/>
              <a:gd name="connsiteY93" fmla="*/ 2848197 h 4615084"/>
              <a:gd name="connsiteX94" fmla="*/ 26887 w 3816990"/>
              <a:gd name="connsiteY94" fmla="*/ 2825337 h 4615084"/>
              <a:gd name="connsiteX95" fmla="*/ 19267 w 3816990"/>
              <a:gd name="connsiteY95" fmla="*/ 2802477 h 4615084"/>
              <a:gd name="connsiteX96" fmla="*/ 4979 w 3816990"/>
              <a:gd name="connsiteY96" fmla="*/ 2611977 h 4615084"/>
              <a:gd name="connsiteX97" fmla="*/ 73559 w 3816990"/>
              <a:gd name="connsiteY97" fmla="*/ 2432907 h 4615084"/>
              <a:gd name="connsiteX98" fmla="*/ 201194 w 3816990"/>
              <a:gd name="connsiteY98" fmla="*/ 2289079 h 4615084"/>
              <a:gd name="connsiteX99" fmla="*/ 366929 w 3816990"/>
              <a:gd name="connsiteY99" fmla="*/ 2191924 h 4615084"/>
              <a:gd name="connsiteX100" fmla="*/ 553619 w 3816990"/>
              <a:gd name="connsiteY100" fmla="*/ 2146204 h 4615084"/>
              <a:gd name="connsiteX101" fmla="*/ 935572 w 3816990"/>
              <a:gd name="connsiteY101" fmla="*/ 2173827 h 4615084"/>
              <a:gd name="connsiteX102" fmla="*/ 1120357 w 3816990"/>
              <a:gd name="connsiteY102" fmla="*/ 2227167 h 4615084"/>
              <a:gd name="connsiteX103" fmla="*/ 1298474 w 3816990"/>
              <a:gd name="connsiteY103" fmla="*/ 2299557 h 4615084"/>
              <a:gd name="connsiteX104" fmla="*/ 1468019 w 3816990"/>
              <a:gd name="connsiteY104" fmla="*/ 2390044 h 4615084"/>
              <a:gd name="connsiteX105" fmla="*/ 1627087 w 3816990"/>
              <a:gd name="connsiteY105" fmla="*/ 2498629 h 4615084"/>
              <a:gd name="connsiteX106" fmla="*/ 1896644 w 3816990"/>
              <a:gd name="connsiteY106" fmla="*/ 2771997 h 4615084"/>
              <a:gd name="connsiteX107" fmla="*/ 2080477 w 3816990"/>
              <a:gd name="connsiteY107" fmla="*/ 3109182 h 4615084"/>
              <a:gd name="connsiteX108" fmla="*/ 2139532 w 3816990"/>
              <a:gd name="connsiteY108" fmla="*/ 3292062 h 4615084"/>
              <a:gd name="connsiteX109" fmla="*/ 2179537 w 3816990"/>
              <a:gd name="connsiteY109" fmla="*/ 3480657 h 4615084"/>
              <a:gd name="connsiteX110" fmla="*/ 2202397 w 3816990"/>
              <a:gd name="connsiteY110" fmla="*/ 3672109 h 4615084"/>
              <a:gd name="connsiteX111" fmla="*/ 2210969 w 3816990"/>
              <a:gd name="connsiteY111" fmla="*/ 3864514 h 4615084"/>
              <a:gd name="connsiteX112" fmla="*/ 2208112 w 3816990"/>
              <a:gd name="connsiteY112" fmla="*/ 4056919 h 4615084"/>
              <a:gd name="connsiteX113" fmla="*/ 2203349 w 3816990"/>
              <a:gd name="connsiteY113" fmla="*/ 4153122 h 4615084"/>
              <a:gd name="connsiteX114" fmla="*/ 2201444 w 3816990"/>
              <a:gd name="connsiteY114" fmla="*/ 4183602 h 4615084"/>
              <a:gd name="connsiteX115" fmla="*/ 2201444 w 3816990"/>
              <a:gd name="connsiteY115" fmla="*/ 4188364 h 4615084"/>
              <a:gd name="connsiteX116" fmla="*/ 2200492 w 3816990"/>
              <a:gd name="connsiteY116" fmla="*/ 4206462 h 4615084"/>
              <a:gd name="connsiteX117" fmla="*/ 2197634 w 3816990"/>
              <a:gd name="connsiteY117" fmla="*/ 4243609 h 4615084"/>
              <a:gd name="connsiteX118" fmla="*/ 2190967 w 3816990"/>
              <a:gd name="connsiteY118" fmla="*/ 4318857 h 4615084"/>
              <a:gd name="connsiteX119" fmla="*/ 2158582 w 3816990"/>
              <a:gd name="connsiteY119" fmla="*/ 4615084 h 461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816990" h="4615084">
                <a:moveTo>
                  <a:pt x="3555550" y="0"/>
                </a:moveTo>
                <a:cubicBezTo>
                  <a:pt x="4037003" y="944429"/>
                  <a:pt x="3718777" y="1638522"/>
                  <a:pt x="3653054" y="1749012"/>
                </a:cubicBezTo>
                <a:cubicBezTo>
                  <a:pt x="3635909" y="1776634"/>
                  <a:pt x="3619717" y="1804257"/>
                  <a:pt x="3601619" y="1829974"/>
                </a:cubicBezTo>
                <a:cubicBezTo>
                  <a:pt x="3592094" y="1843309"/>
                  <a:pt x="3583522" y="1856644"/>
                  <a:pt x="3573997" y="1869979"/>
                </a:cubicBezTo>
                <a:lnTo>
                  <a:pt x="3544469" y="1908079"/>
                </a:lnTo>
                <a:lnTo>
                  <a:pt x="3530182" y="1927129"/>
                </a:lnTo>
                <a:lnTo>
                  <a:pt x="3514942" y="1945227"/>
                </a:lnTo>
                <a:lnTo>
                  <a:pt x="3483509" y="1982374"/>
                </a:lnTo>
                <a:cubicBezTo>
                  <a:pt x="3473032" y="1993804"/>
                  <a:pt x="3461602" y="2006187"/>
                  <a:pt x="3450172" y="2017617"/>
                </a:cubicBezTo>
                <a:cubicBezTo>
                  <a:pt x="3438742" y="2029047"/>
                  <a:pt x="3428264" y="2041429"/>
                  <a:pt x="3416834" y="2051907"/>
                </a:cubicBezTo>
                <a:cubicBezTo>
                  <a:pt x="3325394" y="2141442"/>
                  <a:pt x="3221572" y="2219547"/>
                  <a:pt x="3106319" y="2277649"/>
                </a:cubicBezTo>
                <a:cubicBezTo>
                  <a:pt x="3092032" y="2285269"/>
                  <a:pt x="3077744" y="2292889"/>
                  <a:pt x="3063457" y="2299557"/>
                </a:cubicBezTo>
                <a:lnTo>
                  <a:pt x="3019642" y="2318607"/>
                </a:lnTo>
                <a:cubicBezTo>
                  <a:pt x="3012022" y="2321464"/>
                  <a:pt x="3005354" y="2325274"/>
                  <a:pt x="2997734" y="2328132"/>
                </a:cubicBezTo>
                <a:lnTo>
                  <a:pt x="2974874" y="2335752"/>
                </a:lnTo>
                <a:lnTo>
                  <a:pt x="2929154" y="2351944"/>
                </a:lnTo>
                <a:cubicBezTo>
                  <a:pt x="2867242" y="2370042"/>
                  <a:pt x="2805329" y="2386234"/>
                  <a:pt x="2741512" y="2393854"/>
                </a:cubicBezTo>
                <a:cubicBezTo>
                  <a:pt x="2710079" y="2399569"/>
                  <a:pt x="2677694" y="2401474"/>
                  <a:pt x="2645309" y="2403379"/>
                </a:cubicBezTo>
                <a:cubicBezTo>
                  <a:pt x="2629117" y="2405284"/>
                  <a:pt x="2612924" y="2404332"/>
                  <a:pt x="2597684" y="2405284"/>
                </a:cubicBezTo>
                <a:cubicBezTo>
                  <a:pt x="2581492" y="2405284"/>
                  <a:pt x="2565299" y="2406237"/>
                  <a:pt x="2549107" y="2405284"/>
                </a:cubicBezTo>
                <a:lnTo>
                  <a:pt x="2501482" y="2402427"/>
                </a:lnTo>
                <a:cubicBezTo>
                  <a:pt x="2493862" y="2401474"/>
                  <a:pt x="2485289" y="2401474"/>
                  <a:pt x="2477669" y="2400522"/>
                </a:cubicBezTo>
                <a:lnTo>
                  <a:pt x="2453857" y="2397664"/>
                </a:lnTo>
                <a:lnTo>
                  <a:pt x="2406232" y="2391949"/>
                </a:lnTo>
                <a:lnTo>
                  <a:pt x="2358607" y="2383377"/>
                </a:lnTo>
                <a:lnTo>
                  <a:pt x="2334794" y="2378614"/>
                </a:lnTo>
                <a:lnTo>
                  <a:pt x="2311934" y="2372899"/>
                </a:lnTo>
                <a:lnTo>
                  <a:pt x="2265262" y="2360517"/>
                </a:lnTo>
                <a:cubicBezTo>
                  <a:pt x="2250022" y="2355754"/>
                  <a:pt x="2234782" y="2350039"/>
                  <a:pt x="2219542" y="2345277"/>
                </a:cubicBezTo>
                <a:lnTo>
                  <a:pt x="2196682" y="2337657"/>
                </a:lnTo>
                <a:cubicBezTo>
                  <a:pt x="2189062" y="2334799"/>
                  <a:pt x="2181442" y="2331942"/>
                  <a:pt x="2174774" y="2329084"/>
                </a:cubicBezTo>
                <a:lnTo>
                  <a:pt x="2130007" y="2310034"/>
                </a:lnTo>
                <a:cubicBezTo>
                  <a:pt x="2115719" y="2303367"/>
                  <a:pt x="2101432" y="2295747"/>
                  <a:pt x="2087144" y="2288127"/>
                </a:cubicBezTo>
                <a:cubicBezTo>
                  <a:pt x="2057617" y="2274792"/>
                  <a:pt x="2030947" y="2256694"/>
                  <a:pt x="2004277" y="2239549"/>
                </a:cubicBezTo>
                <a:cubicBezTo>
                  <a:pt x="2000467" y="2237644"/>
                  <a:pt x="1997609" y="2235739"/>
                  <a:pt x="1993799" y="2232882"/>
                </a:cubicBezTo>
                <a:lnTo>
                  <a:pt x="1984274" y="2226214"/>
                </a:lnTo>
                <a:lnTo>
                  <a:pt x="1965224" y="2211927"/>
                </a:lnTo>
                <a:lnTo>
                  <a:pt x="1946174" y="2197639"/>
                </a:lnTo>
                <a:cubicBezTo>
                  <a:pt x="1939507" y="2192877"/>
                  <a:pt x="1932839" y="2188114"/>
                  <a:pt x="1927124" y="2182399"/>
                </a:cubicBezTo>
                <a:lnTo>
                  <a:pt x="1909027" y="2167159"/>
                </a:lnTo>
                <a:cubicBezTo>
                  <a:pt x="1903312" y="2161444"/>
                  <a:pt x="1897597" y="2156682"/>
                  <a:pt x="1890929" y="2150967"/>
                </a:cubicBezTo>
                <a:cubicBezTo>
                  <a:pt x="1878547" y="2140489"/>
                  <a:pt x="1868069" y="2129059"/>
                  <a:pt x="1856639" y="2117629"/>
                </a:cubicBezTo>
                <a:cubicBezTo>
                  <a:pt x="1811872" y="2071909"/>
                  <a:pt x="1772819" y="2020474"/>
                  <a:pt x="1738529" y="1966182"/>
                </a:cubicBezTo>
                <a:cubicBezTo>
                  <a:pt x="1705192" y="1910937"/>
                  <a:pt x="1676617" y="1853787"/>
                  <a:pt x="1654709" y="1792827"/>
                </a:cubicBezTo>
                <a:cubicBezTo>
                  <a:pt x="1632802" y="1732819"/>
                  <a:pt x="1616609" y="1669954"/>
                  <a:pt x="1608037" y="1606137"/>
                </a:cubicBezTo>
                <a:cubicBezTo>
                  <a:pt x="1599464" y="1542319"/>
                  <a:pt x="1596607" y="1478502"/>
                  <a:pt x="1601369" y="1413732"/>
                </a:cubicBezTo>
                <a:cubicBezTo>
                  <a:pt x="1603274" y="1381347"/>
                  <a:pt x="1608989" y="1349914"/>
                  <a:pt x="1614704" y="1318482"/>
                </a:cubicBezTo>
                <a:cubicBezTo>
                  <a:pt x="1618514" y="1303242"/>
                  <a:pt x="1621372" y="1287049"/>
                  <a:pt x="1626134" y="1271809"/>
                </a:cubicBezTo>
                <a:lnTo>
                  <a:pt x="1632802" y="1248949"/>
                </a:lnTo>
                <a:lnTo>
                  <a:pt x="1640422" y="1226089"/>
                </a:lnTo>
                <a:cubicBezTo>
                  <a:pt x="1645184" y="1210849"/>
                  <a:pt x="1651852" y="1195609"/>
                  <a:pt x="1656614" y="1181322"/>
                </a:cubicBezTo>
                <a:cubicBezTo>
                  <a:pt x="1663282" y="1167034"/>
                  <a:pt x="1668997" y="1151794"/>
                  <a:pt x="1676617" y="1137507"/>
                </a:cubicBezTo>
                <a:cubicBezTo>
                  <a:pt x="1690904" y="1108932"/>
                  <a:pt x="1707097" y="1081309"/>
                  <a:pt x="1725194" y="1054639"/>
                </a:cubicBezTo>
                <a:cubicBezTo>
                  <a:pt x="1743292" y="1027969"/>
                  <a:pt x="1763294" y="1003204"/>
                  <a:pt x="1785202" y="979392"/>
                </a:cubicBezTo>
                <a:cubicBezTo>
                  <a:pt x="1807109" y="955579"/>
                  <a:pt x="1829969" y="933672"/>
                  <a:pt x="1854734" y="912717"/>
                </a:cubicBezTo>
                <a:cubicBezTo>
                  <a:pt x="1952842" y="829849"/>
                  <a:pt x="2072857" y="772699"/>
                  <a:pt x="2199539" y="752697"/>
                </a:cubicBezTo>
                <a:cubicBezTo>
                  <a:pt x="2263357" y="742219"/>
                  <a:pt x="2328127" y="743172"/>
                  <a:pt x="2390992" y="754602"/>
                </a:cubicBezTo>
                <a:cubicBezTo>
                  <a:pt x="2422424" y="760317"/>
                  <a:pt x="2453857" y="768889"/>
                  <a:pt x="2483384" y="780319"/>
                </a:cubicBezTo>
                <a:cubicBezTo>
                  <a:pt x="2491004" y="783177"/>
                  <a:pt x="2498624" y="786034"/>
                  <a:pt x="2505292" y="789844"/>
                </a:cubicBezTo>
                <a:lnTo>
                  <a:pt x="2527199" y="800322"/>
                </a:lnTo>
                <a:lnTo>
                  <a:pt x="2549107" y="810799"/>
                </a:lnTo>
                <a:lnTo>
                  <a:pt x="2570062" y="823182"/>
                </a:lnTo>
                <a:cubicBezTo>
                  <a:pt x="2625307" y="856519"/>
                  <a:pt x="2673884" y="899382"/>
                  <a:pt x="2714842" y="948912"/>
                </a:cubicBezTo>
                <a:cubicBezTo>
                  <a:pt x="2755799" y="998442"/>
                  <a:pt x="2790089" y="1053687"/>
                  <a:pt x="2816759" y="1111789"/>
                </a:cubicBezTo>
                <a:cubicBezTo>
                  <a:pt x="2870099" y="1228947"/>
                  <a:pt x="2893912" y="1358487"/>
                  <a:pt x="2889149" y="1486122"/>
                </a:cubicBezTo>
                <a:cubicBezTo>
                  <a:pt x="2884387" y="1614709"/>
                  <a:pt x="2854859" y="1741392"/>
                  <a:pt x="2810092" y="1861407"/>
                </a:cubicBezTo>
                <a:cubicBezTo>
                  <a:pt x="2765324" y="1981422"/>
                  <a:pt x="2706269" y="2096674"/>
                  <a:pt x="2641499" y="2207164"/>
                </a:cubicBezTo>
                <a:cubicBezTo>
                  <a:pt x="2511007" y="2428144"/>
                  <a:pt x="2356702" y="2635789"/>
                  <a:pt x="2171917" y="2814859"/>
                </a:cubicBezTo>
                <a:cubicBezTo>
                  <a:pt x="2080477" y="2904394"/>
                  <a:pt x="1980464" y="2986309"/>
                  <a:pt x="1872832" y="3056794"/>
                </a:cubicBezTo>
                <a:cubicBezTo>
                  <a:pt x="1766152" y="3127279"/>
                  <a:pt x="1651852" y="3188239"/>
                  <a:pt x="1531837" y="3233959"/>
                </a:cubicBezTo>
                <a:lnTo>
                  <a:pt x="1508977" y="3242532"/>
                </a:lnTo>
                <a:lnTo>
                  <a:pt x="1486117" y="3250152"/>
                </a:lnTo>
                <a:lnTo>
                  <a:pt x="1440397" y="3265392"/>
                </a:lnTo>
                <a:cubicBezTo>
                  <a:pt x="1409917" y="3274917"/>
                  <a:pt x="1378484" y="3282537"/>
                  <a:pt x="1348004" y="3292062"/>
                </a:cubicBezTo>
                <a:cubicBezTo>
                  <a:pt x="1316572" y="3298729"/>
                  <a:pt x="1285139" y="3306349"/>
                  <a:pt x="1253707" y="3312064"/>
                </a:cubicBezTo>
                <a:lnTo>
                  <a:pt x="1206082" y="3319684"/>
                </a:lnTo>
                <a:cubicBezTo>
                  <a:pt x="1189889" y="3322542"/>
                  <a:pt x="1174649" y="3325399"/>
                  <a:pt x="1158457" y="3326352"/>
                </a:cubicBezTo>
                <a:cubicBezTo>
                  <a:pt x="1030822" y="3341592"/>
                  <a:pt x="901282" y="3340639"/>
                  <a:pt x="774599" y="3321589"/>
                </a:cubicBezTo>
                <a:lnTo>
                  <a:pt x="750787" y="3318732"/>
                </a:lnTo>
                <a:cubicBezTo>
                  <a:pt x="743167" y="3317779"/>
                  <a:pt x="734594" y="3315874"/>
                  <a:pt x="726974" y="3313969"/>
                </a:cubicBezTo>
                <a:lnTo>
                  <a:pt x="679349" y="3304444"/>
                </a:lnTo>
                <a:cubicBezTo>
                  <a:pt x="663157" y="3301587"/>
                  <a:pt x="647917" y="3296824"/>
                  <a:pt x="632677" y="3293014"/>
                </a:cubicBezTo>
                <a:lnTo>
                  <a:pt x="586004" y="3280632"/>
                </a:lnTo>
                <a:cubicBezTo>
                  <a:pt x="570764" y="3275869"/>
                  <a:pt x="555524" y="3270154"/>
                  <a:pt x="540284" y="3264439"/>
                </a:cubicBezTo>
                <a:cubicBezTo>
                  <a:pt x="525044" y="3258724"/>
                  <a:pt x="509804" y="3253962"/>
                  <a:pt x="495517" y="3248247"/>
                </a:cubicBezTo>
                <a:lnTo>
                  <a:pt x="451702" y="3229197"/>
                </a:lnTo>
                <a:cubicBezTo>
                  <a:pt x="437414" y="3222529"/>
                  <a:pt x="422174" y="3216814"/>
                  <a:pt x="407887" y="3208242"/>
                </a:cubicBezTo>
                <a:cubicBezTo>
                  <a:pt x="292634" y="3152044"/>
                  <a:pt x="187859" y="3072034"/>
                  <a:pt x="108802" y="2971069"/>
                </a:cubicBezTo>
                <a:cubicBezTo>
                  <a:pt x="99277" y="2957734"/>
                  <a:pt x="89752" y="2945352"/>
                  <a:pt x="81179" y="2932017"/>
                </a:cubicBezTo>
                <a:cubicBezTo>
                  <a:pt x="77369" y="2925349"/>
                  <a:pt x="72607" y="2918682"/>
                  <a:pt x="67844" y="2912014"/>
                </a:cubicBezTo>
                <a:lnTo>
                  <a:pt x="56414" y="2891059"/>
                </a:lnTo>
                <a:lnTo>
                  <a:pt x="50699" y="2880582"/>
                </a:lnTo>
                <a:lnTo>
                  <a:pt x="45937" y="2870104"/>
                </a:lnTo>
                <a:lnTo>
                  <a:pt x="35459" y="2848197"/>
                </a:lnTo>
                <a:lnTo>
                  <a:pt x="26887" y="2825337"/>
                </a:lnTo>
                <a:cubicBezTo>
                  <a:pt x="24029" y="2817717"/>
                  <a:pt x="21172" y="2810097"/>
                  <a:pt x="19267" y="2802477"/>
                </a:cubicBezTo>
                <a:cubicBezTo>
                  <a:pt x="1169" y="2741517"/>
                  <a:pt x="-5498" y="2675794"/>
                  <a:pt x="4979" y="2611977"/>
                </a:cubicBezTo>
                <a:cubicBezTo>
                  <a:pt x="15457" y="2548159"/>
                  <a:pt x="39269" y="2488152"/>
                  <a:pt x="73559" y="2432907"/>
                </a:cubicBezTo>
                <a:cubicBezTo>
                  <a:pt x="107849" y="2378614"/>
                  <a:pt x="150712" y="2330037"/>
                  <a:pt x="201194" y="2289079"/>
                </a:cubicBezTo>
                <a:cubicBezTo>
                  <a:pt x="250724" y="2249074"/>
                  <a:pt x="306922" y="2215737"/>
                  <a:pt x="366929" y="2191924"/>
                </a:cubicBezTo>
                <a:cubicBezTo>
                  <a:pt x="426937" y="2169064"/>
                  <a:pt x="489802" y="2153824"/>
                  <a:pt x="553619" y="2146204"/>
                </a:cubicBezTo>
                <a:cubicBezTo>
                  <a:pt x="681254" y="2131917"/>
                  <a:pt x="810794" y="2145252"/>
                  <a:pt x="935572" y="2173827"/>
                </a:cubicBezTo>
                <a:cubicBezTo>
                  <a:pt x="998437" y="2188114"/>
                  <a:pt x="1059397" y="2207164"/>
                  <a:pt x="1120357" y="2227167"/>
                </a:cubicBezTo>
                <a:cubicBezTo>
                  <a:pt x="1181317" y="2248122"/>
                  <a:pt x="1240372" y="2272887"/>
                  <a:pt x="1298474" y="2299557"/>
                </a:cubicBezTo>
                <a:cubicBezTo>
                  <a:pt x="1356577" y="2327179"/>
                  <a:pt x="1413727" y="2356707"/>
                  <a:pt x="1468019" y="2390044"/>
                </a:cubicBezTo>
                <a:cubicBezTo>
                  <a:pt x="1522312" y="2423382"/>
                  <a:pt x="1576604" y="2459577"/>
                  <a:pt x="1627087" y="2498629"/>
                </a:cubicBezTo>
                <a:cubicBezTo>
                  <a:pt x="1728052" y="2577687"/>
                  <a:pt x="1820444" y="2669127"/>
                  <a:pt x="1896644" y="2771997"/>
                </a:cubicBezTo>
                <a:cubicBezTo>
                  <a:pt x="1973797" y="2874867"/>
                  <a:pt x="2033804" y="2989167"/>
                  <a:pt x="2080477" y="3109182"/>
                </a:cubicBezTo>
                <a:cubicBezTo>
                  <a:pt x="2103337" y="3169189"/>
                  <a:pt x="2123339" y="3230149"/>
                  <a:pt x="2139532" y="3292062"/>
                </a:cubicBezTo>
                <a:cubicBezTo>
                  <a:pt x="2156677" y="3353974"/>
                  <a:pt x="2169059" y="3416839"/>
                  <a:pt x="2179537" y="3480657"/>
                </a:cubicBezTo>
                <a:cubicBezTo>
                  <a:pt x="2190014" y="3543522"/>
                  <a:pt x="2197634" y="3607339"/>
                  <a:pt x="2202397" y="3672109"/>
                </a:cubicBezTo>
                <a:cubicBezTo>
                  <a:pt x="2208112" y="3735927"/>
                  <a:pt x="2210017" y="3800697"/>
                  <a:pt x="2210969" y="3864514"/>
                </a:cubicBezTo>
                <a:cubicBezTo>
                  <a:pt x="2211922" y="3928332"/>
                  <a:pt x="2210969" y="3993102"/>
                  <a:pt x="2208112" y="4056919"/>
                </a:cubicBezTo>
                <a:cubicBezTo>
                  <a:pt x="2206207" y="4089304"/>
                  <a:pt x="2205254" y="4120737"/>
                  <a:pt x="2203349" y="4153122"/>
                </a:cubicBezTo>
                <a:lnTo>
                  <a:pt x="2201444" y="4183602"/>
                </a:lnTo>
                <a:lnTo>
                  <a:pt x="2201444" y="4188364"/>
                </a:lnTo>
                <a:cubicBezTo>
                  <a:pt x="2201127" y="4194397"/>
                  <a:pt x="2200809" y="4200429"/>
                  <a:pt x="2200492" y="4206462"/>
                </a:cubicBezTo>
                <a:lnTo>
                  <a:pt x="2197634" y="4243609"/>
                </a:lnTo>
                <a:lnTo>
                  <a:pt x="2190967" y="4318857"/>
                </a:lnTo>
                <a:cubicBezTo>
                  <a:pt x="2181442" y="4417917"/>
                  <a:pt x="2170964" y="4516024"/>
                  <a:pt x="2158582" y="4615084"/>
                </a:cubicBezTo>
              </a:path>
            </a:pathLst>
          </a:custGeom>
          <a:noFill/>
          <a:ln w="126746" cap="flat">
            <a:solidFill>
              <a:srgbClr val="12100B"/>
            </a:solidFill>
            <a:prstDash val="solid"/>
            <a:miter/>
          </a:ln>
        </p:spPr>
        <p:txBody>
          <a:bodyPr rtlCol="0" anchor="ctr"/>
          <a:lstStyle/>
          <a:p>
            <a:endParaRPr lang="sv-SE"/>
          </a:p>
        </p:txBody>
      </p:sp>
    </p:spTree>
    <p:extLst>
      <p:ext uri="{BB962C8B-B14F-4D97-AF65-F5344CB8AC3E}">
        <p14:creationId xmlns:p14="http://schemas.microsoft.com/office/powerpoint/2010/main" val="263589243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2Center"/>
          <p:cNvSpPr txBox="1"/>
          <p:nvPr/>
        </p:nvSpPr>
        <p:spPr>
          <a:xfrm>
            <a:off x="6660001" y="1692000"/>
            <a:ext cx="4702543" cy="4415195"/>
          </a:xfrm>
          <a:prstGeom prst="rect">
            <a:avLst/>
          </a:prstGeom>
          <a:noFill/>
        </p:spPr>
        <p:txBody>
          <a:bodyPr vertOverflow="clip" wrap="square" lIns="0" tIns="0" rIns="0" bIns="0" rtlCol="0" anchor="ctr"/>
          <a:lstStyle/>
          <a:p>
            <a:pPr>
              <a:lnSpc>
                <a:spcPct val="120000"/>
              </a:lnSpc>
            </a:pPr>
            <a:r>
              <a:rPr lang="en-GB" sz="1400" spc="62" noProof="1"/>
              <a:t>- 75 % av de företag som rekryterat från utlandet planerar att fortsätta med oförändrade internationella rekryteringsplaner framåt.</a:t>
            </a:r>
            <a:br>
              <a:rPr lang="en-GB" sz="1400" spc="62" noProof="1"/>
            </a:br>
            <a:br>
              <a:rPr lang="en-GB" sz="1400" spc="62" noProof="1"/>
            </a:br>
            <a:r>
              <a:rPr lang="en-GB" sz="1400" spc="62" noProof="1"/>
              <a:t>- 15 % av organisationerna planerar att minska rekryteringen från utlandet.</a:t>
            </a:r>
            <a:br>
              <a:rPr lang="en-GB" sz="1400" spc="62" noProof="1"/>
            </a:br>
            <a:br>
              <a:rPr lang="en-GB" sz="1400" spc="62" noProof="1"/>
            </a:br>
            <a:r>
              <a:rPr lang="en-GB" sz="1400" spc="62" noProof="1"/>
              <a:t>- 10 % är osäkra på sina framtida planer för internationell rekrytering.</a:t>
            </a:r>
          </a:p>
        </p:txBody>
      </p:sp>
      <p:sp>
        <p:nvSpPr>
          <p:cNvPr id="2" name="Title1Center">
            <a:extLst>
              <a:ext uri="{FF2B5EF4-FFF2-40B4-BE49-F238E27FC236}">
                <a16:creationId xmlns:a16="http://schemas.microsoft.com/office/drawing/2014/main" id="{09011D88-30D8-BDDC-428D-AA267B36FAE1}"/>
              </a:ext>
            </a:extLst>
          </p:cNvPr>
          <p:cNvSpPr>
            <a:spLocks noGrp="1"/>
          </p:cNvSpPr>
          <p:nvPr>
            <p:ph type="title"/>
          </p:nvPr>
        </p:nvSpPr>
        <p:spPr>
          <a:xfrm>
            <a:off x="592666" y="543697"/>
            <a:ext cx="9384365" cy="1310111"/>
          </a:xfrm>
        </p:spPr>
        <p:txBody>
          <a:bodyPr lIns="0" bIns="0" anchor="ctr">
            <a:noAutofit/>
          </a:bodyPr>
          <a:lstStyle/>
          <a:p>
            <a:r>
              <a:rPr lang="en-SE" sz="3800"/>
              <a:t>Internationell rekrytering och framtida planer </a:t>
            </a:r>
          </a:p>
        </p:txBody>
      </p:sp>
      <p:sp>
        <p:nvSpPr>
          <p:cNvPr id="4" name="FooterCenter">
            <a:extLst>
              <a:ext uri="{FF2B5EF4-FFF2-40B4-BE49-F238E27FC236}">
                <a16:creationId xmlns:a16="http://schemas.microsoft.com/office/drawing/2014/main" id="{50F052E1-2261-D3A5-0E70-05703A8F9B53}"/>
              </a:ext>
            </a:extLst>
          </p:cNvPr>
          <p:cNvSpPr/>
          <p:nvPr/>
        </p:nvSpPr>
        <p:spPr>
          <a:xfrm flipH="1">
            <a:off x="7489456" y="0"/>
            <a:ext cx="4702542" cy="403761"/>
          </a:xfrm>
          <a:prstGeom prst="rect">
            <a:avLst/>
          </a:prstGeom>
          <a:ln>
            <a:noFill/>
          </a:ln>
        </p:spPr>
        <p:txBody>
          <a:bodyPr wrap="square" lIns="90000" tIns="90000" rIns="90000" bIns="90000" anchor="t">
            <a:noAutofit/>
          </a:bodyPr>
          <a:lstStyle/>
          <a:p>
            <a:pPr algn="r"/>
            <a:r>
              <a:rPr lang="en-GB" sz="900" spc="50" noProof="1">
                <a:solidFill>
                  <a:schemeClr val="tx1">
                    <a:tint val="51000"/>
                  </a:schemeClr>
                </a:solidFill>
              </a:rPr>
              <a:t>Insikt 2026 </a:t>
            </a:r>
          </a:p>
        </p:txBody>
      </p:sp>
      <p:sp>
        <p:nvSpPr>
          <p:cNvPr id="12" name="Slide Number Placeholder 3">
            <a:extLst>
              <a:ext uri="{FF2B5EF4-FFF2-40B4-BE49-F238E27FC236}">
                <a16:creationId xmlns:a16="http://schemas.microsoft.com/office/drawing/2014/main" id="{B7ABC75D-5674-E669-7E40-AAA013ACECDE}"/>
              </a:ext>
            </a:extLst>
          </p:cNvPr>
          <p:cNvSpPr>
            <a:spLocks noGrp="1"/>
          </p:cNvSpPr>
          <p:nvPr>
            <p:ph type="sldNum" sz="quarter" idx="24"/>
          </p:nvPr>
        </p:nvSpPr>
        <p:spPr>
          <a:xfrm>
            <a:off x="11061700" y="6311900"/>
            <a:ext cx="533400" cy="469900"/>
          </a:xfrm>
        </p:spPr>
        <p:txBody>
          <a:bodyPr/>
          <a:lstStyle/>
          <a:p>
            <a:fld id="{A2DE29D7-3630-4216-8240-D5FF8217132B}" type="slidenum">
              <a:rPr lang="sv-SE" sz="1100" smtClean="0">
                <a:solidFill>
                  <a:srgbClr val="000000"/>
                </a:solidFill>
              </a:rPr>
              <a:pPr/>
              <a:t>10</a:t>
            </a:fld>
            <a:endParaRPr lang="sv-SE" sz="1100">
              <a:solidFill>
                <a:srgbClr val="000000"/>
              </a:solidFill>
            </a:endParaRPr>
          </a:p>
        </p:txBody>
      </p:sp>
      <p:grpSp>
        <p:nvGrpSpPr>
          <p:cNvPr id="5000" name="BodyContent"/>
          <p:cNvGrpSpPr/>
          <p:nvPr/>
        </p:nvGrpSpPr>
        <p:grpSpPr>
          <a:xfrm>
            <a:off x="612000" y="2160000"/>
            <a:ext cx="5076000" cy="3816000"/>
            <a:chOff x="612000" y="2160000"/>
            <a:chExt cx="5076000" cy="3816000"/>
          </a:xfrm>
        </p:grpSpPr>
        <p:graphicFrame>
          <p:nvGraphicFramePr>
            <p:cNvPr id="5002" name="BodyContentTable"/>
            <p:cNvGraphicFramePr>
              <a:graphicFrameLocks/>
            </p:cNvGraphicFramePr>
            <p:nvPr/>
          </p:nvGraphicFramePr>
          <p:xfrm>
            <a:off x="612000" y="2160000"/>
            <a:ext cx="5076000" cy="3816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extruta 2">
            <a:extLst>
              <a:ext uri="{FF2B5EF4-FFF2-40B4-BE49-F238E27FC236}">
                <a16:creationId xmlns:a16="http://schemas.microsoft.com/office/drawing/2014/main" id="{13F1B58C-F046-7BA7-A13F-1DA15314F90B}"/>
              </a:ext>
            </a:extLst>
          </p:cNvPr>
          <p:cNvSpPr txBox="1"/>
          <p:nvPr/>
        </p:nvSpPr>
        <p:spPr>
          <a:xfrm>
            <a:off x="592666" y="2284691"/>
            <a:ext cx="1111827" cy="246221"/>
          </a:xfrm>
          <a:prstGeom prst="rect">
            <a:avLst/>
          </a:prstGeom>
          <a:noFill/>
        </p:spPr>
        <p:txBody>
          <a:bodyPr wrap="square" rtlCol="0">
            <a:spAutoFit/>
          </a:bodyPr>
          <a:lstStyle/>
          <a:p>
            <a:r>
              <a:rPr lang="sv-SE" sz="1000"/>
              <a:t>Procent</a:t>
            </a:r>
          </a:p>
        </p:txBody>
      </p:sp>
    </p:spTree>
    <p:extLst>
      <p:ext uri="{BB962C8B-B14F-4D97-AF65-F5344CB8AC3E}">
        <p14:creationId xmlns:p14="http://schemas.microsoft.com/office/powerpoint/2010/main" val="29522558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D3105680-7B37-1A4A-CF4E-D01672FC17DF}"/>
            </a:ext>
          </a:extLst>
        </p:cNvPr>
        <p:cNvGrpSpPr/>
        <p:nvPr/>
      </p:nvGrpSpPr>
      <p:grpSpPr>
        <a:xfrm>
          <a:off x="0" y="0"/>
          <a:ext cx="0" cy="0"/>
          <a:chOff x="0" y="0"/>
          <a:chExt cx="0" cy="0"/>
        </a:xfrm>
      </p:grpSpPr>
      <p:pic>
        <p:nvPicPr>
          <p:cNvPr id="7" name="Bildobjekt 6">
            <a:extLst>
              <a:ext uri="{FF2B5EF4-FFF2-40B4-BE49-F238E27FC236}">
                <a16:creationId xmlns:a16="http://schemas.microsoft.com/office/drawing/2014/main" id="{A5FD2975-1553-42DB-5CA2-6C6A47948C57}"/>
              </a:ext>
            </a:extLst>
          </p:cNvPr>
          <p:cNvPicPr>
            <a:picLocks noChangeAspect="1"/>
          </p:cNvPicPr>
          <p:nvPr/>
        </p:nvPicPr>
        <p:blipFill>
          <a:blip r:embed="rId2"/>
          <a:stretch>
            <a:fillRect/>
          </a:stretch>
        </p:blipFill>
        <p:spPr>
          <a:xfrm>
            <a:off x="6524335" y="1791138"/>
            <a:ext cx="4503125" cy="2997200"/>
          </a:xfrm>
          <a:prstGeom prst="rect">
            <a:avLst/>
          </a:prstGeom>
        </p:spPr>
      </p:pic>
      <p:sp>
        <p:nvSpPr>
          <p:cNvPr id="2" name="Rubrik 1">
            <a:extLst>
              <a:ext uri="{FF2B5EF4-FFF2-40B4-BE49-F238E27FC236}">
                <a16:creationId xmlns:a16="http://schemas.microsoft.com/office/drawing/2014/main" id="{4237A09F-5D8F-5C06-957E-477823489E49}"/>
              </a:ext>
            </a:extLst>
          </p:cNvPr>
          <p:cNvSpPr>
            <a:spLocks noGrp="1"/>
          </p:cNvSpPr>
          <p:nvPr>
            <p:ph type="title"/>
          </p:nvPr>
        </p:nvSpPr>
        <p:spPr>
          <a:xfrm>
            <a:off x="1171865" y="1791138"/>
            <a:ext cx="4584699" cy="2562654"/>
          </a:xfrm>
        </p:spPr>
        <p:txBody>
          <a:bodyPr>
            <a:normAutofit/>
          </a:bodyPr>
          <a:lstStyle/>
          <a:p>
            <a:pPr algn="l"/>
            <a:br>
              <a:rPr lang="sv-SE"/>
            </a:br>
            <a:r>
              <a:rPr lang="sv-SE"/>
              <a:t>Rekrytering av nyexaminerade</a:t>
            </a:r>
          </a:p>
        </p:txBody>
      </p:sp>
    </p:spTree>
    <p:extLst>
      <p:ext uri="{BB962C8B-B14F-4D97-AF65-F5344CB8AC3E}">
        <p14:creationId xmlns:p14="http://schemas.microsoft.com/office/powerpoint/2010/main" val="41413551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9CA0962-A7BB-83C7-C43A-97EBCB1DAE7A}"/>
              </a:ext>
            </a:extLst>
          </p:cNvPr>
          <p:cNvSpPr>
            <a:spLocks noGrp="1"/>
          </p:cNvSpPr>
          <p:nvPr>
            <p:ph type="title"/>
          </p:nvPr>
        </p:nvSpPr>
        <p:spPr/>
        <p:txBody>
          <a:bodyPr>
            <a:normAutofit fontScale="90000"/>
          </a:bodyPr>
          <a:lstStyle/>
          <a:p>
            <a:r>
              <a:rPr lang="sv-SE"/>
              <a:t>78 procent av medlemsföretagen rekryterar nyexaminerade studenter</a:t>
            </a:r>
          </a:p>
        </p:txBody>
      </p:sp>
      <p:graphicFrame>
        <p:nvGraphicFramePr>
          <p:cNvPr id="6" name="Diagram 5">
            <a:extLst>
              <a:ext uri="{FF2B5EF4-FFF2-40B4-BE49-F238E27FC236}">
                <a16:creationId xmlns:a16="http://schemas.microsoft.com/office/drawing/2014/main" id="{8093EE2C-16A1-0A01-29E1-DDD6BF3ED648}"/>
              </a:ext>
            </a:extLst>
          </p:cNvPr>
          <p:cNvGraphicFramePr>
            <a:graphicFrameLocks/>
          </p:cNvGraphicFramePr>
          <p:nvPr>
            <p:extLst>
              <p:ext uri="{D42A27DB-BD31-4B8C-83A1-F6EECF244321}">
                <p14:modId xmlns:p14="http://schemas.microsoft.com/office/powerpoint/2010/main" val="431685472"/>
              </p:ext>
            </p:extLst>
          </p:nvPr>
        </p:nvGraphicFramePr>
        <p:xfrm>
          <a:off x="671944" y="1482189"/>
          <a:ext cx="4572000" cy="3495056"/>
        </p:xfrm>
        <a:graphic>
          <a:graphicData uri="http://schemas.openxmlformats.org/drawingml/2006/chart">
            <c:chart xmlns:c="http://schemas.openxmlformats.org/drawingml/2006/chart" xmlns:r="http://schemas.openxmlformats.org/officeDocument/2006/relationships" r:id="rId3"/>
          </a:graphicData>
        </a:graphic>
      </p:graphicFrame>
      <p:sp>
        <p:nvSpPr>
          <p:cNvPr id="8" name="Pil: höger 7">
            <a:extLst>
              <a:ext uri="{FF2B5EF4-FFF2-40B4-BE49-F238E27FC236}">
                <a16:creationId xmlns:a16="http://schemas.microsoft.com/office/drawing/2014/main" id="{5209AE8E-AD18-40AC-F9D3-27565CD6566E}"/>
              </a:ext>
            </a:extLst>
          </p:cNvPr>
          <p:cNvSpPr/>
          <p:nvPr/>
        </p:nvSpPr>
        <p:spPr>
          <a:xfrm>
            <a:off x="4551217" y="2782908"/>
            <a:ext cx="893421" cy="4468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66A5368C-BEB6-84A8-70B2-F8F048900CCE}"/>
              </a:ext>
            </a:extLst>
          </p:cNvPr>
          <p:cNvSpPr txBox="1"/>
          <p:nvPr/>
        </p:nvSpPr>
        <p:spPr>
          <a:xfrm>
            <a:off x="5662848" y="6016336"/>
            <a:ext cx="6192400" cy="738664"/>
          </a:xfrm>
          <a:prstGeom prst="rect">
            <a:avLst/>
          </a:prstGeom>
          <a:noFill/>
        </p:spPr>
        <p:txBody>
          <a:bodyPr wrap="square" rtlCol="0">
            <a:spAutoFit/>
          </a:bodyPr>
          <a:lstStyle/>
          <a:p>
            <a:r>
              <a:rPr lang="sv-SE" sz="1050"/>
              <a:t>* I fritextsvaren kopplat till kategorin </a:t>
            </a:r>
            <a:r>
              <a:rPr lang="sv-SE" sz="1050" i="1"/>
              <a:t>Andra</a:t>
            </a:r>
            <a:r>
              <a:rPr lang="sv-SE" sz="1050"/>
              <a:t> nämns: Agronomer, Kompetens inom hälsa, miljö, säkerhet och kvalitet (HMSK), YH-studenter och YH-ingenjörer.</a:t>
            </a:r>
          </a:p>
          <a:p>
            <a:pPr marL="171450" indent="-171450">
              <a:buFont typeface="Arial" panose="020B0604020202020204" pitchFamily="34" charset="0"/>
              <a:buChar char="•"/>
            </a:pPr>
            <a:endParaRPr lang="sv-SE" sz="1050"/>
          </a:p>
          <a:p>
            <a:r>
              <a:rPr lang="sv-SE" sz="1050"/>
              <a:t>Anm. Flervalsfråga, summerar ej till 100% då företag kan rekrytera flera kategorier av kompetenser.</a:t>
            </a:r>
          </a:p>
        </p:txBody>
      </p:sp>
      <p:graphicFrame>
        <p:nvGraphicFramePr>
          <p:cNvPr id="10" name="Diagram 9">
            <a:extLst>
              <a:ext uri="{FF2B5EF4-FFF2-40B4-BE49-F238E27FC236}">
                <a16:creationId xmlns:a16="http://schemas.microsoft.com/office/drawing/2014/main" id="{56774982-D638-3C9A-04C1-835640F0ADC1}"/>
              </a:ext>
            </a:extLst>
          </p:cNvPr>
          <p:cNvGraphicFramePr>
            <a:graphicFrameLocks/>
          </p:cNvGraphicFramePr>
          <p:nvPr>
            <p:extLst>
              <p:ext uri="{D42A27DB-BD31-4B8C-83A1-F6EECF244321}">
                <p14:modId xmlns:p14="http://schemas.microsoft.com/office/powerpoint/2010/main" val="4240688575"/>
              </p:ext>
            </p:extLst>
          </p:nvPr>
        </p:nvGraphicFramePr>
        <p:xfrm>
          <a:off x="5908964" y="1272886"/>
          <a:ext cx="5095009" cy="392257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ruta 12">
            <a:extLst>
              <a:ext uri="{FF2B5EF4-FFF2-40B4-BE49-F238E27FC236}">
                <a16:creationId xmlns:a16="http://schemas.microsoft.com/office/drawing/2014/main" id="{C23D4497-9CCF-3E96-9A88-5200BD1C8D67}"/>
              </a:ext>
            </a:extLst>
          </p:cNvPr>
          <p:cNvSpPr txBox="1"/>
          <p:nvPr/>
        </p:nvSpPr>
        <p:spPr>
          <a:xfrm>
            <a:off x="1634837" y="1328300"/>
            <a:ext cx="3144982" cy="307777"/>
          </a:xfrm>
          <a:prstGeom prst="rect">
            <a:avLst/>
          </a:prstGeom>
          <a:noFill/>
        </p:spPr>
        <p:txBody>
          <a:bodyPr wrap="square" rtlCol="0">
            <a:spAutoFit/>
          </a:bodyPr>
          <a:lstStyle/>
          <a:p>
            <a:r>
              <a:rPr lang="sv-SE" sz="1400"/>
              <a:t>Andel som rekryterar nyexaminerade</a:t>
            </a:r>
          </a:p>
        </p:txBody>
      </p:sp>
    </p:spTree>
    <p:extLst>
      <p:ext uri="{BB962C8B-B14F-4D97-AF65-F5344CB8AC3E}">
        <p14:creationId xmlns:p14="http://schemas.microsoft.com/office/powerpoint/2010/main" val="27462935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BE86ECE-88D2-A4F0-2D41-CCE41E384C95}"/>
              </a:ext>
            </a:extLst>
          </p:cNvPr>
          <p:cNvSpPr>
            <a:spLocks noGrp="1"/>
          </p:cNvSpPr>
          <p:nvPr>
            <p:ph type="title"/>
          </p:nvPr>
        </p:nvSpPr>
        <p:spPr>
          <a:xfrm>
            <a:off x="592667" y="232500"/>
            <a:ext cx="9156689" cy="1263791"/>
          </a:xfrm>
        </p:spPr>
        <p:txBody>
          <a:bodyPr>
            <a:normAutofit fontScale="90000"/>
          </a:bodyPr>
          <a:lstStyle/>
          <a:p>
            <a:r>
              <a:rPr lang="sv-SE"/>
              <a:t>Nyexaminerades andel bland medlemsföretagens rekryteringar</a:t>
            </a:r>
          </a:p>
        </p:txBody>
      </p:sp>
      <p:graphicFrame>
        <p:nvGraphicFramePr>
          <p:cNvPr id="5" name="Diagram 4">
            <a:extLst>
              <a:ext uri="{FF2B5EF4-FFF2-40B4-BE49-F238E27FC236}">
                <a16:creationId xmlns:a16="http://schemas.microsoft.com/office/drawing/2014/main" id="{6B8B599B-129D-E430-169A-73DE7A43B33B}"/>
              </a:ext>
            </a:extLst>
          </p:cNvPr>
          <p:cNvGraphicFramePr>
            <a:graphicFrameLocks/>
          </p:cNvGraphicFramePr>
          <p:nvPr>
            <p:extLst>
              <p:ext uri="{D42A27DB-BD31-4B8C-83A1-F6EECF244321}">
                <p14:modId xmlns:p14="http://schemas.microsoft.com/office/powerpoint/2010/main" val="146133704"/>
              </p:ext>
            </p:extLst>
          </p:nvPr>
        </p:nvGraphicFramePr>
        <p:xfrm>
          <a:off x="592667" y="1793855"/>
          <a:ext cx="4572000" cy="39211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25136F6C-D58E-F139-72AC-52543F856D0C}"/>
              </a:ext>
            </a:extLst>
          </p:cNvPr>
          <p:cNvGraphicFramePr>
            <a:graphicFrameLocks/>
          </p:cNvGraphicFramePr>
          <p:nvPr>
            <p:extLst>
              <p:ext uri="{D42A27DB-BD31-4B8C-83A1-F6EECF244321}">
                <p14:modId xmlns:p14="http://schemas.microsoft.com/office/powerpoint/2010/main" val="269117960"/>
              </p:ext>
            </p:extLst>
          </p:nvPr>
        </p:nvGraphicFramePr>
        <p:xfrm>
          <a:off x="5794663" y="1793854"/>
          <a:ext cx="4572000" cy="39211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00481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5B35D2AF-7C41-CCB1-5122-9EFC2F528B2B}"/>
            </a:ext>
          </a:extLst>
        </p:cNvPr>
        <p:cNvGrpSpPr/>
        <p:nvPr/>
      </p:nvGrpSpPr>
      <p:grpSpPr>
        <a:xfrm>
          <a:off x="0" y="0"/>
          <a:ext cx="0" cy="0"/>
          <a:chOff x="0" y="0"/>
          <a:chExt cx="0" cy="0"/>
        </a:xfrm>
      </p:grpSpPr>
      <p:sp>
        <p:nvSpPr>
          <p:cNvPr id="5" name="Title1Center">
            <a:extLst>
              <a:ext uri="{FF2B5EF4-FFF2-40B4-BE49-F238E27FC236}">
                <a16:creationId xmlns:a16="http://schemas.microsoft.com/office/drawing/2014/main" id="{1066A64B-8691-8333-15B3-B792D9D318F3}"/>
              </a:ext>
            </a:extLst>
          </p:cNvPr>
          <p:cNvSpPr>
            <a:spLocks noGrp="1"/>
          </p:cNvSpPr>
          <p:nvPr>
            <p:ph type="body" sz="half" idx="21"/>
          </p:nvPr>
        </p:nvSpPr>
        <p:spPr/>
        <p:txBody>
          <a:bodyPr lIns="0" rIns="0" anchor="ctr"/>
          <a:lstStyle/>
          <a:p>
            <a:pPr algn="l"/>
            <a:r>
              <a:rPr lang="sv-SE" sz="3800"/>
              <a:t>R</a:t>
            </a:r>
            <a:r>
              <a:rPr lang="en-SE" sz="3800"/>
              <a:t>ekrytering </a:t>
            </a:r>
            <a:r>
              <a:rPr lang="en-SE" sz="3800" dirty="0"/>
              <a:t>av nyexaminerade </a:t>
            </a:r>
            <a:r>
              <a:rPr lang="sv-SE" sz="3800"/>
              <a:t>de senaste tre åren</a:t>
            </a:r>
            <a:endParaRPr lang="en-SE" sz="3800" dirty="0"/>
          </a:p>
        </p:txBody>
      </p:sp>
      <p:sp>
        <p:nvSpPr>
          <p:cNvPr id="3" name="Slide Number Placeholder 3">
            <a:extLst>
              <a:ext uri="{FF2B5EF4-FFF2-40B4-BE49-F238E27FC236}">
                <a16:creationId xmlns:a16="http://schemas.microsoft.com/office/drawing/2014/main" id="{D561ED56-6A4D-9D2E-C496-DED5ECB81AED}"/>
              </a:ext>
            </a:extLst>
          </p:cNvPr>
          <p:cNvSpPr txBox="1">
            <a:spLocks/>
          </p:cNvSpPr>
          <p:nvPr/>
        </p:nvSpPr>
        <p:spPr>
          <a:xfrm>
            <a:off x="11061700" y="6311900"/>
            <a:ext cx="533400" cy="4699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DE29D7-3630-4216-8240-D5FF8217132B}" type="slidenum">
              <a:rPr lang="sv-SE" sz="1100" smtClean="0">
                <a:solidFill>
                  <a:srgbClr val="000000"/>
                </a:solidFill>
              </a:rPr>
              <a:pPr/>
              <a:t>14</a:t>
            </a:fld>
            <a:endParaRPr lang="sv-SE" sz="1100">
              <a:solidFill>
                <a:srgbClr val="000000"/>
              </a:solidFill>
            </a:endParaRPr>
          </a:p>
        </p:txBody>
      </p:sp>
      <p:sp>
        <p:nvSpPr>
          <p:cNvPr id="15" name="Title2Center">
            <a:extLst>
              <a:ext uri="{FF2B5EF4-FFF2-40B4-BE49-F238E27FC236}">
                <a16:creationId xmlns:a16="http://schemas.microsoft.com/office/drawing/2014/main" id="{C9315B17-8E3C-E6AE-2D15-9D1898BF1C7B}"/>
              </a:ext>
            </a:extLst>
          </p:cNvPr>
          <p:cNvSpPr txBox="1"/>
          <p:nvPr/>
        </p:nvSpPr>
        <p:spPr>
          <a:xfrm>
            <a:off x="734598" y="2830142"/>
            <a:ext cx="4386042" cy="3481758"/>
          </a:xfrm>
          <a:prstGeom prst="rect">
            <a:avLst/>
          </a:prstGeom>
          <a:noFill/>
        </p:spPr>
        <p:txBody>
          <a:bodyPr vertOverflow="clip" wrap="square" lIns="0" tIns="0" rIns="0" bIns="0" rtlCol="0" anchor="t"/>
          <a:lstStyle/>
          <a:p>
            <a:pPr>
              <a:lnSpc>
                <a:spcPct val="120000"/>
              </a:lnSpc>
            </a:pPr>
            <a:r>
              <a:rPr lang="en-GB" sz="1200" spc="62" noProof="1"/>
              <a:t>- Huvuddelen av företagen i enkäten (46 %) uppger att rekrytering av nyexaminerade varit oförändrade de senaste tre åren.</a:t>
            </a:r>
            <a:br>
              <a:rPr lang="en-GB" sz="1200" spc="62" noProof="1"/>
            </a:br>
            <a:br>
              <a:rPr lang="en-GB" sz="1200" spc="62" noProof="1"/>
            </a:br>
            <a:r>
              <a:rPr lang="en-GB" sz="1200" spc="62" noProof="1"/>
              <a:t>- Både teknikkonsultföretag och arkitektföretag har visat relativt stor framtidstro; i båda grupperna uppger nästan var tredje företag att deras rekrytering av nyexaminerade ökat de senaste tre åren.</a:t>
            </a:r>
          </a:p>
          <a:p>
            <a:pPr>
              <a:lnSpc>
                <a:spcPct val="120000"/>
              </a:lnSpc>
            </a:pPr>
            <a:endParaRPr lang="en-GB" sz="1200" spc="62" noProof="1"/>
          </a:p>
          <a:p>
            <a:pPr>
              <a:lnSpc>
                <a:spcPct val="120000"/>
              </a:lnSpc>
            </a:pPr>
            <a:r>
              <a:rPr lang="en-GB" sz="1200" spc="62" noProof="1"/>
              <a:t>- Teknikkonsultföretag är den grupp med lägst andel företag som uppger en minskad rekrytering av nyexminerade.</a:t>
            </a:r>
            <a:endParaRPr lang="en-GB" sz="1200" spc="62" noProof="1">
              <a:cs typeface="Arial"/>
            </a:endParaRPr>
          </a:p>
        </p:txBody>
      </p:sp>
      <p:graphicFrame>
        <p:nvGraphicFramePr>
          <p:cNvPr id="5002" name="BodyContentTable"/>
          <p:cNvGraphicFramePr>
            <a:graphicFrameLocks/>
          </p:cNvGraphicFramePr>
          <p:nvPr>
            <p:extLst>
              <p:ext uri="{D42A27DB-BD31-4B8C-83A1-F6EECF244321}">
                <p14:modId xmlns:p14="http://schemas.microsoft.com/office/powerpoint/2010/main" val="3639085499"/>
              </p:ext>
            </p:extLst>
          </p:nvPr>
        </p:nvGraphicFramePr>
        <p:xfrm>
          <a:off x="6336000" y="491549"/>
          <a:ext cx="4824000" cy="2736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26D5531D-7C08-8947-F91D-C5ABE77174E2}"/>
              </a:ext>
            </a:extLst>
          </p:cNvPr>
          <p:cNvGraphicFramePr>
            <a:graphicFrameLocks/>
          </p:cNvGraphicFramePr>
          <p:nvPr>
            <p:extLst>
              <p:ext uri="{D42A27DB-BD31-4B8C-83A1-F6EECF244321}">
                <p14:modId xmlns:p14="http://schemas.microsoft.com/office/powerpoint/2010/main" val="2746980941"/>
              </p:ext>
            </p:extLst>
          </p:nvPr>
        </p:nvGraphicFramePr>
        <p:xfrm>
          <a:off x="6336000" y="3444803"/>
          <a:ext cx="4824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73731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1" name="Title2Center"/>
          <p:cNvSpPr txBox="1"/>
          <p:nvPr/>
        </p:nvSpPr>
        <p:spPr>
          <a:xfrm>
            <a:off x="6660001" y="1692000"/>
            <a:ext cx="4702543" cy="4415195"/>
          </a:xfrm>
          <a:prstGeom prst="rect">
            <a:avLst/>
          </a:prstGeom>
          <a:noFill/>
        </p:spPr>
        <p:txBody>
          <a:bodyPr vertOverflow="clip" wrap="square" lIns="0" tIns="0" rIns="0" bIns="0" rtlCol="0" anchor="ctr"/>
          <a:lstStyle/>
          <a:p>
            <a:pPr>
              <a:lnSpc>
                <a:spcPct val="120000"/>
              </a:lnSpc>
            </a:pPr>
            <a:r>
              <a:rPr lang="en-GB" sz="1400" spc="62" noProof="1"/>
              <a:t>- År 2025 rekryterade teknikkonsultföretag och arkitektföretag mest nyexaminerade ingenjörer och arkitekter, med 79 % respektive 78 % inom sina respektive yrkesgrupper.</a:t>
            </a:r>
            <a:br>
              <a:rPr lang="en-GB" sz="1400" spc="62" noProof="1"/>
            </a:br>
            <a:br>
              <a:rPr lang="en-GB" sz="1400" spc="62" noProof="1"/>
            </a:br>
            <a:r>
              <a:rPr lang="en-GB" sz="1400" spc="62" noProof="1"/>
              <a:t>- Industri- och techkonsultföretag rekryterar i högre grad IT/tech-personal utan ingenjörstitel (14 %) jämfört med teknikkonsultföretag (6 %).</a:t>
            </a:r>
            <a:br>
              <a:rPr lang="en-GB" sz="1400" spc="62" noProof="1"/>
            </a:br>
            <a:br>
              <a:rPr lang="en-GB" sz="1400" spc="62" noProof="1"/>
            </a:br>
            <a:r>
              <a:rPr lang="en-GB" sz="1400" spc="62" noProof="1"/>
              <a:t>- Andelen företag som inte rekryterar nyexaminerade är högst inom industri- och techkonsultsektorn (23 %) och övriga företag (22 %).</a:t>
            </a:r>
            <a:br>
              <a:rPr lang="en-GB" sz="1400" spc="62" noProof="1"/>
            </a:br>
            <a:br>
              <a:rPr lang="en-GB" sz="1400" spc="62" noProof="1"/>
            </a:br>
            <a:r>
              <a:rPr lang="en-GB" sz="1400" spc="62" noProof="1"/>
              <a:t>- Att inte rekrytera alls är mest vanligt bland arkitektföretag (11 %) och minst bland teknikkonsultföretag (6 %).</a:t>
            </a:r>
          </a:p>
        </p:txBody>
      </p:sp>
      <p:sp>
        <p:nvSpPr>
          <p:cNvPr id="2" name="Title1Center">
            <a:extLst>
              <a:ext uri="{FF2B5EF4-FFF2-40B4-BE49-F238E27FC236}">
                <a16:creationId xmlns:a16="http://schemas.microsoft.com/office/drawing/2014/main" id="{09011D88-30D8-BDDC-428D-AA267B36FAE1}"/>
              </a:ext>
            </a:extLst>
          </p:cNvPr>
          <p:cNvSpPr>
            <a:spLocks noGrp="1"/>
          </p:cNvSpPr>
          <p:nvPr>
            <p:ph type="title"/>
          </p:nvPr>
        </p:nvSpPr>
        <p:spPr>
          <a:xfrm>
            <a:off x="592666" y="543697"/>
            <a:ext cx="9384365" cy="1310111"/>
          </a:xfrm>
        </p:spPr>
        <p:txBody>
          <a:bodyPr lIns="0" bIns="0" anchor="ctr">
            <a:noAutofit/>
          </a:bodyPr>
          <a:lstStyle/>
          <a:p>
            <a:r>
              <a:rPr lang="en-SE" sz="3800"/>
              <a:t>Kompetenser för </a:t>
            </a:r>
            <a:r>
              <a:rPr lang="sv-SE" sz="3800"/>
              <a:t>rekryterade </a:t>
            </a:r>
            <a:r>
              <a:rPr lang="en-SE" sz="3800"/>
              <a:t>nyexaminerade </a:t>
            </a:r>
            <a:r>
              <a:rPr lang="sv-SE" sz="3800"/>
              <a:t>fördelade per sektor </a:t>
            </a:r>
            <a:endParaRPr lang="en-SE" sz="3800"/>
          </a:p>
        </p:txBody>
      </p:sp>
      <p:sp>
        <p:nvSpPr>
          <p:cNvPr id="4" name="FooterCenter">
            <a:extLst>
              <a:ext uri="{FF2B5EF4-FFF2-40B4-BE49-F238E27FC236}">
                <a16:creationId xmlns:a16="http://schemas.microsoft.com/office/drawing/2014/main" id="{50F052E1-2261-D3A5-0E70-05703A8F9B53}"/>
              </a:ext>
            </a:extLst>
          </p:cNvPr>
          <p:cNvSpPr/>
          <p:nvPr/>
        </p:nvSpPr>
        <p:spPr>
          <a:xfrm flipH="1">
            <a:off x="7489456" y="0"/>
            <a:ext cx="4702542" cy="403761"/>
          </a:xfrm>
          <a:prstGeom prst="rect">
            <a:avLst/>
          </a:prstGeom>
          <a:ln>
            <a:noFill/>
          </a:ln>
        </p:spPr>
        <p:txBody>
          <a:bodyPr wrap="square" lIns="90000" tIns="90000" rIns="90000" bIns="90000" anchor="t">
            <a:noAutofit/>
          </a:bodyPr>
          <a:lstStyle/>
          <a:p>
            <a:pPr algn="ctr"/>
            <a:r>
              <a:rPr lang="en-GB" sz="900" spc="50" noProof="1">
                <a:solidFill>
                  <a:schemeClr val="tx1">
                    <a:tint val="51000"/>
                  </a:schemeClr>
                </a:solidFill>
              </a:rPr>
              <a:t>Innovationsföretagen Insikt 2026 </a:t>
            </a:r>
          </a:p>
        </p:txBody>
      </p:sp>
      <p:sp>
        <p:nvSpPr>
          <p:cNvPr id="12" name="Slide Number Placeholder 3">
            <a:extLst>
              <a:ext uri="{FF2B5EF4-FFF2-40B4-BE49-F238E27FC236}">
                <a16:creationId xmlns:a16="http://schemas.microsoft.com/office/drawing/2014/main" id="{B7ABC75D-5674-E669-7E40-AAA013ACECDE}"/>
              </a:ext>
            </a:extLst>
          </p:cNvPr>
          <p:cNvSpPr>
            <a:spLocks noGrp="1"/>
          </p:cNvSpPr>
          <p:nvPr>
            <p:ph type="sldNum" sz="quarter" idx="24"/>
          </p:nvPr>
        </p:nvSpPr>
        <p:spPr>
          <a:xfrm>
            <a:off x="11061700" y="6311900"/>
            <a:ext cx="533400" cy="469900"/>
          </a:xfrm>
        </p:spPr>
        <p:txBody>
          <a:bodyPr/>
          <a:lstStyle/>
          <a:p>
            <a:fld id="{A2DE29D7-3630-4216-8240-D5FF8217132B}" type="slidenum">
              <a:rPr lang="sv-SE" sz="1100" smtClean="0">
                <a:solidFill>
                  <a:srgbClr val="000000"/>
                </a:solidFill>
              </a:rPr>
              <a:pPr/>
              <a:t>15</a:t>
            </a:fld>
            <a:endParaRPr lang="sv-SE" sz="1100">
              <a:solidFill>
                <a:srgbClr val="000000"/>
              </a:solidFill>
            </a:endParaRPr>
          </a:p>
        </p:txBody>
      </p:sp>
      <p:grpSp>
        <p:nvGrpSpPr>
          <p:cNvPr id="5000" name="BodyContent"/>
          <p:cNvGrpSpPr/>
          <p:nvPr/>
        </p:nvGrpSpPr>
        <p:grpSpPr>
          <a:xfrm>
            <a:off x="612000" y="2160000"/>
            <a:ext cx="5076000" cy="3816000"/>
            <a:chOff x="612000" y="2160000"/>
            <a:chExt cx="5076000" cy="3816000"/>
          </a:xfrm>
          <a:solidFill>
            <a:srgbClr val="EAECEB"/>
          </a:solidFill>
        </p:grpSpPr>
        <p:graphicFrame>
          <p:nvGraphicFramePr>
            <p:cNvPr id="5002" name="BodyContentTable"/>
            <p:cNvGraphicFramePr>
              <a:graphicFrameLocks/>
            </p:cNvGraphicFramePr>
            <p:nvPr>
              <p:extLst>
                <p:ext uri="{D42A27DB-BD31-4B8C-83A1-F6EECF244321}">
                  <p14:modId xmlns:p14="http://schemas.microsoft.com/office/powerpoint/2010/main" val="1852488142"/>
                </p:ext>
              </p:extLst>
            </p:nvPr>
          </p:nvGraphicFramePr>
          <p:xfrm>
            <a:off x="612000" y="2160000"/>
            <a:ext cx="5076000" cy="3816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81957265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73984A9-8E61-D200-EF57-C77E48CBA9C0}"/>
              </a:ext>
            </a:extLst>
          </p:cNvPr>
          <p:cNvSpPr>
            <a:spLocks noGrp="1"/>
          </p:cNvSpPr>
          <p:nvPr>
            <p:ph type="title"/>
          </p:nvPr>
        </p:nvSpPr>
        <p:spPr>
          <a:xfrm>
            <a:off x="592667" y="698740"/>
            <a:ext cx="9156689" cy="1014601"/>
          </a:xfrm>
        </p:spPr>
        <p:txBody>
          <a:bodyPr>
            <a:normAutofit fontScale="90000"/>
          </a:bodyPr>
          <a:lstStyle/>
          <a:p>
            <a:r>
              <a:rPr lang="sv-SE"/>
              <a:t>Efterfrågan på nyexaminerade kommande 3-5 åren</a:t>
            </a:r>
          </a:p>
        </p:txBody>
      </p:sp>
      <p:graphicFrame>
        <p:nvGraphicFramePr>
          <p:cNvPr id="5" name="BodyContentTable">
            <a:extLst>
              <a:ext uri="{FF2B5EF4-FFF2-40B4-BE49-F238E27FC236}">
                <a16:creationId xmlns:a16="http://schemas.microsoft.com/office/drawing/2014/main" id="{03F4D52D-D1B8-7059-B1A2-B24E72EE8AA6}"/>
              </a:ext>
            </a:extLst>
          </p:cNvPr>
          <p:cNvGraphicFramePr>
            <a:graphicFrameLocks noGrp="1"/>
          </p:cNvGraphicFramePr>
          <p:nvPr>
            <p:ph sz="quarter" idx="22"/>
            <p:extLst>
              <p:ext uri="{D42A27DB-BD31-4B8C-83A1-F6EECF244321}">
                <p14:modId xmlns:p14="http://schemas.microsoft.com/office/powerpoint/2010/main" val="1170740141"/>
              </p:ext>
            </p:extLst>
          </p:nvPr>
        </p:nvGraphicFramePr>
        <p:xfrm>
          <a:off x="592668" y="1626061"/>
          <a:ext cx="4907588" cy="37528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a:extLst>
              <a:ext uri="{FF2B5EF4-FFF2-40B4-BE49-F238E27FC236}">
                <a16:creationId xmlns:a16="http://schemas.microsoft.com/office/drawing/2014/main" id="{1E5B137D-DD5D-2E1C-668F-71E3FA612144}"/>
              </a:ext>
            </a:extLst>
          </p:cNvPr>
          <p:cNvSpPr txBox="1"/>
          <p:nvPr/>
        </p:nvSpPr>
        <p:spPr>
          <a:xfrm>
            <a:off x="5818909" y="1932825"/>
            <a:ext cx="5888182" cy="3416320"/>
          </a:xfrm>
          <a:prstGeom prst="rect">
            <a:avLst/>
          </a:prstGeom>
          <a:noFill/>
        </p:spPr>
        <p:txBody>
          <a:bodyPr wrap="square">
            <a:spAutoFit/>
          </a:bodyPr>
          <a:lstStyle/>
          <a:p>
            <a:r>
              <a:rPr lang="sv-SE" dirty="0"/>
              <a:t>- Majoriteten av företagen (50 %) förväntar sig att efterfrågan på nyexaminerade kommer att öka de kommande 3-5 åren, där 7 % tror på en kraftig ökning och 43 % på en något ökning.</a:t>
            </a:r>
            <a:br>
              <a:rPr lang="sv-SE" dirty="0"/>
            </a:br>
            <a:br>
              <a:rPr lang="sv-SE" dirty="0"/>
            </a:br>
            <a:r>
              <a:rPr lang="sv-SE" dirty="0"/>
              <a:t>- Industri- och </a:t>
            </a:r>
            <a:r>
              <a:rPr lang="sv-SE" dirty="0" err="1"/>
              <a:t>techkonsultföretag</a:t>
            </a:r>
            <a:r>
              <a:rPr lang="sv-SE" dirty="0"/>
              <a:t> är mest optimistiska med 13 % som förväntar sig en kraftig ökning, medan arkitektföretag och övriga är mer försiktiga.</a:t>
            </a:r>
            <a:br>
              <a:rPr lang="sv-SE" dirty="0"/>
            </a:br>
            <a:br>
              <a:rPr lang="sv-SE" dirty="0"/>
            </a:br>
            <a:r>
              <a:rPr lang="sv-SE" dirty="0"/>
              <a:t>- Cirka en tredjedel av alla företag (31 %) tror att efterfrågan kommer att vara oförändrad, och en mindre andel </a:t>
            </a:r>
            <a:r>
              <a:rPr lang="sv-SE"/>
              <a:t>(13 %) </a:t>
            </a:r>
            <a:r>
              <a:rPr lang="sv-SE" dirty="0"/>
              <a:t>förväntar sig en minskning.</a:t>
            </a:r>
          </a:p>
        </p:txBody>
      </p:sp>
      <p:sp>
        <p:nvSpPr>
          <p:cNvPr id="8" name="textruta 7">
            <a:extLst>
              <a:ext uri="{FF2B5EF4-FFF2-40B4-BE49-F238E27FC236}">
                <a16:creationId xmlns:a16="http://schemas.microsoft.com/office/drawing/2014/main" id="{54748CAB-E65B-FFFE-6024-694275C4E0D2}"/>
              </a:ext>
            </a:extLst>
          </p:cNvPr>
          <p:cNvSpPr txBox="1"/>
          <p:nvPr/>
        </p:nvSpPr>
        <p:spPr>
          <a:xfrm>
            <a:off x="748145" y="1787282"/>
            <a:ext cx="1607128" cy="276999"/>
          </a:xfrm>
          <a:prstGeom prst="rect">
            <a:avLst/>
          </a:prstGeom>
          <a:noFill/>
        </p:spPr>
        <p:txBody>
          <a:bodyPr wrap="square" rtlCol="0">
            <a:spAutoFit/>
          </a:bodyPr>
          <a:lstStyle/>
          <a:p>
            <a:r>
              <a:rPr lang="sv-SE" sz="1200"/>
              <a:t>Procent</a:t>
            </a:r>
          </a:p>
        </p:txBody>
      </p:sp>
    </p:spTree>
    <p:extLst>
      <p:ext uri="{BB962C8B-B14F-4D97-AF65-F5344CB8AC3E}">
        <p14:creationId xmlns:p14="http://schemas.microsoft.com/office/powerpoint/2010/main" val="392139808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658CED76-5569-50B6-BC71-EFABFAB6E633}"/>
              </a:ext>
            </a:extLst>
          </p:cNvPr>
          <p:cNvPicPr>
            <a:picLocks noChangeAspect="1"/>
          </p:cNvPicPr>
          <p:nvPr/>
        </p:nvPicPr>
        <p:blipFill>
          <a:blip r:embed="rId3"/>
          <a:stretch>
            <a:fillRect/>
          </a:stretch>
        </p:blipFill>
        <p:spPr>
          <a:xfrm>
            <a:off x="2667331" y="1195065"/>
            <a:ext cx="6701804" cy="4467870"/>
          </a:xfrm>
          <a:prstGeom prst="rect">
            <a:avLst/>
          </a:prstGeom>
        </p:spPr>
      </p:pic>
      <p:sp>
        <p:nvSpPr>
          <p:cNvPr id="2" name="Slide Number Placeholder 3">
            <a:extLst>
              <a:ext uri="{FF2B5EF4-FFF2-40B4-BE49-F238E27FC236}">
                <a16:creationId xmlns:a16="http://schemas.microsoft.com/office/drawing/2014/main" id="{2DF00E6A-8ACF-0064-ABB1-58D4FDEF67E1}"/>
              </a:ext>
            </a:extLst>
          </p:cNvPr>
          <p:cNvSpPr txBox="1">
            <a:spLocks/>
          </p:cNvSpPr>
          <p:nvPr/>
        </p:nvSpPr>
        <p:spPr>
          <a:xfrm>
            <a:off x="11061700" y="6311900"/>
            <a:ext cx="533400" cy="4699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DE29D7-3630-4216-8240-D5FF8217132B}" type="slidenum">
              <a:rPr lang="sv-SE" sz="1100" smtClean="0">
                <a:solidFill>
                  <a:srgbClr val="000000"/>
                </a:solidFill>
              </a:rPr>
              <a:pPr/>
              <a:t>17</a:t>
            </a:fld>
            <a:endParaRPr lang="sv-SE" sz="1100">
              <a:solidFill>
                <a:srgbClr val="000000"/>
              </a:solidFill>
            </a:endParaRPr>
          </a:p>
        </p:txBody>
      </p:sp>
      <p:sp>
        <p:nvSpPr>
          <p:cNvPr id="3" name="Title1Center">
            <a:extLst>
              <a:ext uri="{FF2B5EF4-FFF2-40B4-BE49-F238E27FC236}">
                <a16:creationId xmlns:a16="http://schemas.microsoft.com/office/drawing/2014/main" id="{1142A2DD-9806-099B-69A7-C000C98418DE}"/>
              </a:ext>
            </a:extLst>
          </p:cNvPr>
          <p:cNvSpPr txBox="1">
            <a:spLocks/>
          </p:cNvSpPr>
          <p:nvPr/>
        </p:nvSpPr>
        <p:spPr>
          <a:xfrm>
            <a:off x="3499103" y="291547"/>
            <a:ext cx="5193791" cy="1382298"/>
          </a:xfrm>
          <a:prstGeom prst="rect">
            <a:avLst/>
          </a:prstGeom>
        </p:spPr>
        <p:txBody>
          <a:bodyPr lIns="0" bIns="0" anchor="ctr">
            <a:noAutofit/>
          </a:bodyPr>
          <a:lstStyle>
            <a:lvl1pPr marL="0" marR="0" indent="0" algn="l" defTabSz="846664" rtl="0" eaLnBrk="1" latinLnBrk="0" hangingPunct="1">
              <a:lnSpc>
                <a:spcPct val="100000"/>
              </a:lnSpc>
              <a:spcBef>
                <a:spcPts val="0"/>
              </a:spcBef>
              <a:spcAft>
                <a:spcPts val="0"/>
              </a:spcAft>
              <a:buClrTx/>
              <a:buSzTx/>
              <a:buFontTx/>
              <a:buNone/>
              <a:tabLst/>
              <a:defRPr sz="4451" b="1" i="0" u="none" strike="noStrike" cap="none" spc="0" baseline="0">
                <a:solidFill>
                  <a:schemeClr val="tx1"/>
                </a:solidFill>
                <a:uFillTx/>
                <a:latin typeface="+mj-lt"/>
                <a:ea typeface="Catamaran Bold"/>
                <a:cs typeface="Catamaran Bold"/>
                <a:sym typeface="Catamaran Bold"/>
              </a:defRPr>
            </a:lvl1pPr>
            <a:lvl2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chemeClr val="tx1"/>
                </a:solidFill>
                <a:uFillTx/>
                <a:latin typeface="Catamaran Bold"/>
                <a:ea typeface="Catamaran Bold"/>
                <a:cs typeface="Catamaran Bold"/>
                <a:sym typeface="Catamaran Bold"/>
              </a:defRPr>
            </a:lvl2pPr>
            <a:lvl3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chemeClr val="tx1"/>
                </a:solidFill>
                <a:uFillTx/>
                <a:latin typeface="Catamaran Bold"/>
                <a:ea typeface="Catamaran Bold"/>
                <a:cs typeface="Catamaran Bold"/>
                <a:sym typeface="Catamaran Bold"/>
              </a:defRPr>
            </a:lvl3pPr>
            <a:lvl4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chemeClr val="tx1"/>
                </a:solidFill>
                <a:uFillTx/>
                <a:latin typeface="Catamaran Bold"/>
                <a:ea typeface="Catamaran Bold"/>
                <a:cs typeface="Catamaran Bold"/>
                <a:sym typeface="Catamaran Bold"/>
              </a:defRPr>
            </a:lvl4pPr>
            <a:lvl5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chemeClr val="tx1"/>
                </a:solidFill>
                <a:uFillTx/>
                <a:latin typeface="Catamaran Bold"/>
                <a:ea typeface="Catamaran Bold"/>
                <a:cs typeface="Catamaran Bold"/>
                <a:sym typeface="Catamaran Bold"/>
              </a:defRPr>
            </a:lvl5pPr>
            <a:lvl6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chemeClr val="tx1"/>
                </a:solidFill>
                <a:uFillTx/>
                <a:latin typeface="Catamaran Bold"/>
                <a:ea typeface="Catamaran Bold"/>
                <a:cs typeface="Catamaran Bold"/>
                <a:sym typeface="Catamaran Bold"/>
              </a:defRPr>
            </a:lvl6pPr>
            <a:lvl7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chemeClr val="tx1"/>
                </a:solidFill>
                <a:uFillTx/>
                <a:latin typeface="Catamaran Bold"/>
                <a:ea typeface="Catamaran Bold"/>
                <a:cs typeface="Catamaran Bold"/>
                <a:sym typeface="Catamaran Bold"/>
              </a:defRPr>
            </a:lvl7pPr>
            <a:lvl8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chemeClr val="tx1"/>
                </a:solidFill>
                <a:uFillTx/>
                <a:latin typeface="Catamaran Bold"/>
                <a:ea typeface="Catamaran Bold"/>
                <a:cs typeface="Catamaran Bold"/>
                <a:sym typeface="Catamaran Bold"/>
              </a:defRPr>
            </a:lvl8pPr>
            <a:lvl9pPr marL="0" marR="0" indent="0" algn="l" defTabSz="846664" rtl="0" eaLnBrk="1" latinLnBrk="0" hangingPunct="1">
              <a:lnSpc>
                <a:spcPct val="100000"/>
              </a:lnSpc>
              <a:spcBef>
                <a:spcPts val="0"/>
              </a:spcBef>
              <a:spcAft>
                <a:spcPts val="0"/>
              </a:spcAft>
              <a:buClrTx/>
              <a:buSzTx/>
              <a:buFontTx/>
              <a:buNone/>
              <a:tabLst/>
              <a:defRPr sz="4451" b="0" i="0" u="none" strike="noStrike" cap="none" spc="0" baseline="0">
                <a:solidFill>
                  <a:schemeClr val="tx1"/>
                </a:solidFill>
                <a:uFillTx/>
                <a:latin typeface="Catamaran Bold"/>
                <a:ea typeface="Catamaran Bold"/>
                <a:cs typeface="Catamaran Bold"/>
                <a:sym typeface="Catamaran Bold"/>
              </a:defRPr>
            </a:lvl9pPr>
          </a:lstStyle>
          <a:p>
            <a:pPr algn="ctr"/>
            <a:r>
              <a:rPr lang="en-SE" sz="3800" kern="0">
                <a:solidFill>
                  <a:srgbClr val="000000"/>
                </a:solidFill>
              </a:rPr>
              <a:t> </a:t>
            </a:r>
          </a:p>
        </p:txBody>
      </p:sp>
      <p:sp>
        <p:nvSpPr>
          <p:cNvPr id="4" name="FooterCenter">
            <a:extLst>
              <a:ext uri="{FF2B5EF4-FFF2-40B4-BE49-F238E27FC236}">
                <a16:creationId xmlns:a16="http://schemas.microsoft.com/office/drawing/2014/main" id="{50F052E1-2261-D3A5-0E70-05703A8F9B53}"/>
              </a:ext>
            </a:extLst>
          </p:cNvPr>
          <p:cNvSpPr/>
          <p:nvPr/>
        </p:nvSpPr>
        <p:spPr>
          <a:xfrm flipH="1">
            <a:off x="7489456" y="0"/>
            <a:ext cx="4702542" cy="403761"/>
          </a:xfrm>
          <a:prstGeom prst="rect">
            <a:avLst/>
          </a:prstGeom>
          <a:ln>
            <a:noFill/>
          </a:ln>
        </p:spPr>
        <p:txBody>
          <a:bodyPr wrap="square" lIns="90000" tIns="90000" rIns="90000" bIns="90000" anchor="t">
            <a:noAutofit/>
          </a:bodyPr>
          <a:lstStyle/>
          <a:p>
            <a:pPr algn="ctr"/>
            <a:r>
              <a:rPr lang="en-GB" sz="900" spc="50" noProof="1">
                <a:solidFill>
                  <a:schemeClr val="tx1">
                    <a:tint val="51000"/>
                  </a:schemeClr>
                </a:solidFill>
              </a:rPr>
              <a:t>Innovationsföretagen Insikt 2026 </a:t>
            </a:r>
          </a:p>
        </p:txBody>
      </p:sp>
      <p:grpSp>
        <p:nvGrpSpPr>
          <p:cNvPr id="5000" name="BodyContent"/>
          <p:cNvGrpSpPr/>
          <p:nvPr/>
        </p:nvGrpSpPr>
        <p:grpSpPr>
          <a:xfrm>
            <a:off x="612000" y="2160000"/>
            <a:ext cx="1572405" cy="351649"/>
            <a:chOff x="612000" y="2160000"/>
            <a:chExt cx="1572405" cy="351649"/>
          </a:xfrm>
        </p:grpSpPr>
        <p:graphicFrame>
          <p:nvGraphicFramePr>
            <p:cNvPr id="5002" name="BodyContentTable"/>
            <p:cNvGraphicFramePr>
              <a:graphicFrameLocks/>
            </p:cNvGraphicFramePr>
            <p:nvPr/>
          </p:nvGraphicFramePr>
          <p:xfrm>
            <a:off x="612000" y="2160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pic>
        <p:nvPicPr>
          <p:cNvPr id="8" name="Bildobjekt 7">
            <a:extLst>
              <a:ext uri="{FF2B5EF4-FFF2-40B4-BE49-F238E27FC236}">
                <a16:creationId xmlns:a16="http://schemas.microsoft.com/office/drawing/2014/main" id="{7EC65741-7324-4A13-4FB5-BB22EEDB1A02}"/>
              </a:ext>
            </a:extLst>
          </p:cNvPr>
          <p:cNvPicPr>
            <a:picLocks noChangeAspect="1"/>
          </p:cNvPicPr>
          <p:nvPr/>
        </p:nvPicPr>
        <p:blipFill>
          <a:blip r:embed="rId4"/>
          <a:stretch>
            <a:fillRect/>
          </a:stretch>
        </p:blipFill>
        <p:spPr>
          <a:xfrm>
            <a:off x="8772949" y="1962567"/>
            <a:ext cx="3592966" cy="2688930"/>
          </a:xfrm>
          <a:prstGeom prst="rect">
            <a:avLst/>
          </a:prstGeom>
        </p:spPr>
      </p:pic>
      <p:pic>
        <p:nvPicPr>
          <p:cNvPr id="13" name="Bildobjekt 12">
            <a:extLst>
              <a:ext uri="{FF2B5EF4-FFF2-40B4-BE49-F238E27FC236}">
                <a16:creationId xmlns:a16="http://schemas.microsoft.com/office/drawing/2014/main" id="{BC237F27-E453-F14F-D778-AA0B1491185B}"/>
              </a:ext>
            </a:extLst>
          </p:cNvPr>
          <p:cNvPicPr>
            <a:picLocks noChangeAspect="1"/>
          </p:cNvPicPr>
          <p:nvPr/>
        </p:nvPicPr>
        <p:blipFill>
          <a:blip r:embed="rId5"/>
          <a:stretch>
            <a:fillRect/>
          </a:stretch>
        </p:blipFill>
        <p:spPr>
          <a:xfrm>
            <a:off x="-1143325" y="2091691"/>
            <a:ext cx="4260597" cy="2472843"/>
          </a:xfrm>
          <a:prstGeom prst="rect">
            <a:avLst/>
          </a:prstGeom>
        </p:spPr>
      </p:pic>
    </p:spTree>
    <p:extLst>
      <p:ext uri="{BB962C8B-B14F-4D97-AF65-F5344CB8AC3E}">
        <p14:creationId xmlns:p14="http://schemas.microsoft.com/office/powerpoint/2010/main" val="305085665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EAECEB"/>
        </a:solid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278C595-AC0A-B736-D517-6465AEACF38B}"/>
              </a:ext>
            </a:extLst>
          </p:cNvPr>
          <p:cNvSpPr txBox="1"/>
          <p:nvPr/>
        </p:nvSpPr>
        <p:spPr>
          <a:xfrm>
            <a:off x="1366157" y="671691"/>
            <a:ext cx="9835242" cy="6186309"/>
          </a:xfrm>
          <a:prstGeom prst="rect">
            <a:avLst/>
          </a:prstGeom>
          <a:noFill/>
        </p:spPr>
        <p:txBody>
          <a:bodyPr wrap="square">
            <a:spAutoFit/>
          </a:bodyPr>
          <a:lstStyle/>
          <a:p>
            <a:pPr marL="571500" indent="-571500">
              <a:buFont typeface="Wingdings" panose="05000000000000000000" pitchFamily="2" charset="2"/>
              <a:buChar char="Ø"/>
            </a:pPr>
            <a:r>
              <a:rPr lang="sv-SE" sz="3600">
                <a:solidFill>
                  <a:schemeClr val="bg2">
                    <a:lumMod val="25000"/>
                  </a:schemeClr>
                </a:solidFill>
              </a:rPr>
              <a:t>Kompetensförsörjningen är en avgörande förutsättning för medlemsföretagens utveckling och tillväxt.</a:t>
            </a:r>
          </a:p>
          <a:p>
            <a:pPr marL="571500" indent="-571500">
              <a:buFont typeface="Wingdings" panose="05000000000000000000" pitchFamily="2" charset="2"/>
              <a:buChar char="Ø"/>
            </a:pPr>
            <a:endParaRPr lang="sv-SE" sz="3600">
              <a:solidFill>
                <a:schemeClr val="bg2">
                  <a:lumMod val="25000"/>
                </a:schemeClr>
              </a:solidFill>
            </a:endParaRPr>
          </a:p>
          <a:p>
            <a:pPr marL="571500" indent="-571500">
              <a:buFont typeface="Wingdings" panose="05000000000000000000" pitchFamily="2" charset="2"/>
              <a:buChar char="Ø"/>
            </a:pPr>
            <a:r>
              <a:rPr lang="sv-SE" sz="3600">
                <a:solidFill>
                  <a:schemeClr val="bg2">
                    <a:lumMod val="25000"/>
                  </a:schemeClr>
                </a:solidFill>
              </a:rPr>
              <a:t>Tillgången till kvalificerad kompetens är en av branschens största utmaningar.</a:t>
            </a:r>
          </a:p>
          <a:p>
            <a:pPr marL="571500" indent="-571500">
              <a:buFont typeface="Wingdings" panose="05000000000000000000" pitchFamily="2" charset="2"/>
              <a:buChar char="Ø"/>
            </a:pPr>
            <a:endParaRPr lang="sv-SE" sz="3600">
              <a:solidFill>
                <a:schemeClr val="bg2">
                  <a:lumMod val="25000"/>
                </a:schemeClr>
              </a:solidFill>
            </a:endParaRPr>
          </a:p>
          <a:p>
            <a:pPr marL="571500" indent="-571500">
              <a:buFont typeface="Wingdings" panose="05000000000000000000" pitchFamily="2" charset="2"/>
              <a:buChar char="Ø"/>
            </a:pPr>
            <a:r>
              <a:rPr lang="sv-SE" sz="3600">
                <a:solidFill>
                  <a:schemeClr val="bg2">
                    <a:lumMod val="25000"/>
                  </a:schemeClr>
                </a:solidFill>
              </a:rPr>
              <a:t>Innovationsföretagens medlemsföretag är en av de viktigaste ingångarna till arbetslivet för nyexaminerade ingenjörer och arkitekter.</a:t>
            </a:r>
          </a:p>
          <a:p>
            <a:pPr marL="571500" indent="-571500">
              <a:buFont typeface="Arial" panose="020B0604020202020204" pitchFamily="34" charset="0"/>
              <a:buChar char="•"/>
            </a:pPr>
            <a:endParaRPr lang="sv-SE" sz="3600">
              <a:solidFill>
                <a:schemeClr val="bg2">
                  <a:lumMod val="25000"/>
                </a:schemeClr>
              </a:solidFill>
            </a:endParaRPr>
          </a:p>
        </p:txBody>
      </p:sp>
    </p:spTree>
    <p:extLst>
      <p:ext uri="{BB962C8B-B14F-4D97-AF65-F5344CB8AC3E}">
        <p14:creationId xmlns:p14="http://schemas.microsoft.com/office/powerpoint/2010/main" val="29308725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9BC1EAF1-CEAA-0500-BB0F-6F63E9E5F92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0DD27D1-B9B9-A8B3-E9C7-B54A21086192}"/>
              </a:ext>
            </a:extLst>
          </p:cNvPr>
          <p:cNvSpPr>
            <a:spLocks noGrp="1"/>
          </p:cNvSpPr>
          <p:nvPr>
            <p:ph type="title"/>
          </p:nvPr>
        </p:nvSpPr>
        <p:spPr>
          <a:xfrm>
            <a:off x="893618" y="2030128"/>
            <a:ext cx="5039591" cy="2562654"/>
          </a:xfrm>
        </p:spPr>
        <p:txBody>
          <a:bodyPr>
            <a:noAutofit/>
          </a:bodyPr>
          <a:lstStyle/>
          <a:p>
            <a:pPr algn="l"/>
            <a:br>
              <a:rPr lang="sv-SE" sz="3200"/>
            </a:br>
            <a:r>
              <a:rPr lang="sv-SE" sz="3200"/>
              <a:t>Kompetensstruktur hos Innovationsföretagens medlemsföretag 2026</a:t>
            </a:r>
            <a:br>
              <a:rPr lang="sv-SE" sz="3200"/>
            </a:br>
            <a:br>
              <a:rPr lang="sv-SE" sz="3200"/>
            </a:br>
            <a:endParaRPr lang="sv-SE" sz="3200"/>
          </a:p>
        </p:txBody>
      </p:sp>
      <p:sp>
        <p:nvSpPr>
          <p:cNvPr id="10" name="AutoShape 8" descr="Svartvit glob med kontinenters konturer">
            <a:extLst>
              <a:ext uri="{FF2B5EF4-FFF2-40B4-BE49-F238E27FC236}">
                <a16:creationId xmlns:a16="http://schemas.microsoft.com/office/drawing/2014/main" id="{7473963D-B4C1-B1C6-1CF3-C41D6F8B9910}"/>
              </a:ext>
            </a:extLst>
          </p:cNvPr>
          <p:cNvSpPr>
            <a:spLocks noChangeAspect="1" noChangeArrowheads="1"/>
          </p:cNvSpPr>
          <p:nvPr/>
        </p:nvSpPr>
        <p:spPr bwMode="auto">
          <a:xfrm>
            <a:off x="6868392" y="2971801"/>
            <a:ext cx="2763982" cy="27639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9" name="Bildobjekt 8">
            <a:extLst>
              <a:ext uri="{FF2B5EF4-FFF2-40B4-BE49-F238E27FC236}">
                <a16:creationId xmlns:a16="http://schemas.microsoft.com/office/drawing/2014/main" id="{0D1DABE3-6240-4B37-B05F-1D13A6941A7B}"/>
              </a:ext>
            </a:extLst>
          </p:cNvPr>
          <p:cNvPicPr>
            <a:picLocks noChangeAspect="1"/>
          </p:cNvPicPr>
          <p:nvPr/>
        </p:nvPicPr>
        <p:blipFill>
          <a:blip r:embed="rId2"/>
          <a:stretch>
            <a:fillRect/>
          </a:stretch>
        </p:blipFill>
        <p:spPr>
          <a:xfrm>
            <a:off x="6594764" y="1861127"/>
            <a:ext cx="4703618" cy="3135745"/>
          </a:xfrm>
          <a:prstGeom prst="rect">
            <a:avLst/>
          </a:prstGeom>
          <a:effectLst>
            <a:softEdge rad="0"/>
          </a:effectLst>
        </p:spPr>
      </p:pic>
    </p:spTree>
    <p:extLst>
      <p:ext uri="{BB962C8B-B14F-4D97-AF65-F5344CB8AC3E}">
        <p14:creationId xmlns:p14="http://schemas.microsoft.com/office/powerpoint/2010/main" val="20209232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303C8-EA29-0BF3-67C8-23816F7AB90C}"/>
            </a:ext>
          </a:extLst>
        </p:cNvPr>
        <p:cNvGrpSpPr/>
        <p:nvPr/>
      </p:nvGrpSpPr>
      <p:grpSpPr>
        <a:xfrm>
          <a:off x="0" y="0"/>
          <a:ext cx="0" cy="0"/>
          <a:chOff x="0" y="0"/>
          <a:chExt cx="0" cy="0"/>
        </a:xfrm>
      </p:grpSpPr>
      <p:pic>
        <p:nvPicPr>
          <p:cNvPr id="6" name="Bildobjekt 5">
            <a:extLst>
              <a:ext uri="{FF2B5EF4-FFF2-40B4-BE49-F238E27FC236}">
                <a16:creationId xmlns:a16="http://schemas.microsoft.com/office/drawing/2014/main" id="{9B762248-1097-A306-F43D-71419D25F219}"/>
              </a:ext>
            </a:extLst>
          </p:cNvPr>
          <p:cNvPicPr>
            <a:picLocks noChangeAspect="1"/>
          </p:cNvPicPr>
          <p:nvPr/>
        </p:nvPicPr>
        <p:blipFill rotWithShape="1">
          <a:blip r:embed="rId3"/>
          <a:srcRect t="46739" r="5601"/>
          <a:stretch/>
        </p:blipFill>
        <p:spPr>
          <a:xfrm>
            <a:off x="10161115" y="0"/>
            <a:ext cx="2030886" cy="1023075"/>
          </a:xfrm>
          <a:prstGeom prst="rect">
            <a:avLst/>
          </a:prstGeom>
        </p:spPr>
      </p:pic>
      <p:sp>
        <p:nvSpPr>
          <p:cNvPr id="4" name="Platshållare för sidfot 3">
            <a:extLst>
              <a:ext uri="{FF2B5EF4-FFF2-40B4-BE49-F238E27FC236}">
                <a16:creationId xmlns:a16="http://schemas.microsoft.com/office/drawing/2014/main" id="{EC423B74-727E-AFED-D187-3D2852CDD4AE}"/>
              </a:ext>
            </a:extLst>
          </p:cNvPr>
          <p:cNvSpPr>
            <a:spLocks noGrp="1"/>
          </p:cNvSpPr>
          <p:nvPr>
            <p:ph type="ftr" sz="quarter" idx="11"/>
          </p:nvPr>
        </p:nvSpPr>
        <p:spPr/>
        <p:txBody>
          <a:bodyPr/>
          <a:lstStyle/>
          <a:p>
            <a:r>
              <a:rPr lang="sv-SE"/>
              <a:t>Insikt 2026 |</a:t>
            </a:r>
          </a:p>
        </p:txBody>
      </p:sp>
      <p:sp>
        <p:nvSpPr>
          <p:cNvPr id="11" name="Platshållare för bildnummer 10">
            <a:extLst>
              <a:ext uri="{FF2B5EF4-FFF2-40B4-BE49-F238E27FC236}">
                <a16:creationId xmlns:a16="http://schemas.microsoft.com/office/drawing/2014/main" id="{7A627E6C-A992-96CC-3961-7500A0D3B6D9}"/>
              </a:ext>
            </a:extLst>
          </p:cNvPr>
          <p:cNvSpPr>
            <a:spLocks noGrp="1"/>
          </p:cNvSpPr>
          <p:nvPr>
            <p:ph type="sldNum" sz="quarter" idx="12"/>
          </p:nvPr>
        </p:nvSpPr>
        <p:spPr/>
        <p:txBody>
          <a:bodyPr/>
          <a:lstStyle/>
          <a:p>
            <a:fld id="{AE086683-F536-42AB-ABBC-F4803DFE8DBC}" type="slidenum">
              <a:rPr lang="sv-SE" smtClean="0"/>
              <a:t>4</a:t>
            </a:fld>
            <a:endParaRPr lang="sv-SE"/>
          </a:p>
        </p:txBody>
      </p:sp>
      <p:sp>
        <p:nvSpPr>
          <p:cNvPr id="5" name="textruta 4">
            <a:extLst>
              <a:ext uri="{FF2B5EF4-FFF2-40B4-BE49-F238E27FC236}">
                <a16:creationId xmlns:a16="http://schemas.microsoft.com/office/drawing/2014/main" id="{EA74F1B6-1B4C-5819-786D-325336155358}"/>
              </a:ext>
            </a:extLst>
          </p:cNvPr>
          <p:cNvSpPr txBox="1"/>
          <p:nvPr/>
        </p:nvSpPr>
        <p:spPr>
          <a:xfrm>
            <a:off x="10579468" y="293413"/>
            <a:ext cx="1311045" cy="276999"/>
          </a:xfrm>
          <a:prstGeom prst="rect">
            <a:avLst/>
          </a:prstGeom>
          <a:noFill/>
        </p:spPr>
        <p:txBody>
          <a:bodyPr wrap="square" rtlCol="0">
            <a:spAutoFit/>
          </a:bodyPr>
          <a:lstStyle/>
          <a:p>
            <a:pPr algn="ctr"/>
            <a:r>
              <a:rPr lang="sv-SE" sz="1200" b="1">
                <a:solidFill>
                  <a:schemeClr val="accent6">
                    <a:lumMod val="75000"/>
                  </a:schemeClr>
                </a:solidFill>
              </a:rPr>
              <a:t>Medarbetare</a:t>
            </a:r>
          </a:p>
        </p:txBody>
      </p:sp>
      <p:graphicFrame>
        <p:nvGraphicFramePr>
          <p:cNvPr id="7" name="Diagram 6">
            <a:extLst>
              <a:ext uri="{FF2B5EF4-FFF2-40B4-BE49-F238E27FC236}">
                <a16:creationId xmlns:a16="http://schemas.microsoft.com/office/drawing/2014/main" id="{0224FE99-F859-14BD-7321-A455CBF21D61}"/>
              </a:ext>
            </a:extLst>
          </p:cNvPr>
          <p:cNvGraphicFramePr>
            <a:graphicFrameLocks/>
          </p:cNvGraphicFramePr>
          <p:nvPr/>
        </p:nvGraphicFramePr>
        <p:xfrm>
          <a:off x="2428875" y="1966619"/>
          <a:ext cx="6029325" cy="4262731"/>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Rak pilkoppling 18">
            <a:extLst>
              <a:ext uri="{FF2B5EF4-FFF2-40B4-BE49-F238E27FC236}">
                <a16:creationId xmlns:a16="http://schemas.microsoft.com/office/drawing/2014/main" id="{4FCE25DA-30B7-445D-437A-0591B8A7787D}"/>
              </a:ext>
            </a:extLst>
          </p:cNvPr>
          <p:cNvCxnSpPr>
            <a:cxnSpLocks/>
            <a:stCxn id="22" idx="1"/>
          </p:cNvCxnSpPr>
          <p:nvPr/>
        </p:nvCxnSpPr>
        <p:spPr>
          <a:xfrm flipH="1">
            <a:off x="7004424" y="3337497"/>
            <a:ext cx="1169728" cy="23643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22" name="Rektangel: rundade hörn 21">
            <a:extLst>
              <a:ext uri="{FF2B5EF4-FFF2-40B4-BE49-F238E27FC236}">
                <a16:creationId xmlns:a16="http://schemas.microsoft.com/office/drawing/2014/main" id="{A9075A60-EFAD-0CE7-0280-AF1CD56230EB}"/>
              </a:ext>
            </a:extLst>
          </p:cNvPr>
          <p:cNvSpPr/>
          <p:nvPr/>
        </p:nvSpPr>
        <p:spPr>
          <a:xfrm>
            <a:off x="8174152" y="2523109"/>
            <a:ext cx="2860813" cy="16287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83 procent av medlemsföretagens anställda är </a:t>
            </a:r>
          </a:p>
          <a:p>
            <a:pPr marL="742950" lvl="1" indent="-285750">
              <a:buFont typeface="Arial" panose="020B0604020202020204" pitchFamily="34" charset="0"/>
              <a:buChar char="•"/>
            </a:pPr>
            <a:r>
              <a:rPr lang="sv-SE"/>
              <a:t>Ingenjörer</a:t>
            </a:r>
          </a:p>
          <a:p>
            <a:pPr marL="742950" lvl="1" indent="-285750">
              <a:buFont typeface="Arial" panose="020B0604020202020204" pitchFamily="34" charset="0"/>
              <a:buChar char="•"/>
            </a:pPr>
            <a:r>
              <a:rPr lang="sv-SE"/>
              <a:t>Arkitekter</a:t>
            </a:r>
          </a:p>
          <a:p>
            <a:pPr marL="742950" lvl="1" indent="-285750">
              <a:buFont typeface="Arial" panose="020B0604020202020204" pitchFamily="34" charset="0"/>
              <a:buChar char="•"/>
            </a:pPr>
            <a:r>
              <a:rPr lang="sv-SE"/>
              <a:t>Forskare</a:t>
            </a:r>
          </a:p>
        </p:txBody>
      </p:sp>
      <p:sp>
        <p:nvSpPr>
          <p:cNvPr id="24" name="Rubrik 23">
            <a:extLst>
              <a:ext uri="{FF2B5EF4-FFF2-40B4-BE49-F238E27FC236}">
                <a16:creationId xmlns:a16="http://schemas.microsoft.com/office/drawing/2014/main" id="{93B585D6-4A3A-2014-9C58-7CEC43892D9E}"/>
              </a:ext>
            </a:extLst>
          </p:cNvPr>
          <p:cNvSpPr>
            <a:spLocks noGrp="1"/>
          </p:cNvSpPr>
          <p:nvPr>
            <p:ph type="title"/>
          </p:nvPr>
        </p:nvSpPr>
        <p:spPr>
          <a:xfrm>
            <a:off x="415788" y="293413"/>
            <a:ext cx="8909188" cy="514662"/>
          </a:xfrm>
        </p:spPr>
        <p:txBody>
          <a:bodyPr>
            <a:normAutofit fontScale="90000"/>
          </a:bodyPr>
          <a:lstStyle/>
          <a:p>
            <a:r>
              <a:rPr lang="sv-SE"/>
              <a:t>Fördelning av anställda utifrån yrkeskategorier inom Innovationsföretagens medlemsföretag</a:t>
            </a:r>
            <a:br>
              <a:rPr lang="sv-SE"/>
            </a:br>
            <a:r>
              <a:rPr lang="sv-SE"/>
              <a:t> </a:t>
            </a:r>
            <a:br>
              <a:rPr lang="sv-SE"/>
            </a:br>
            <a:endParaRPr lang="sv-SE"/>
          </a:p>
        </p:txBody>
      </p:sp>
      <p:sp>
        <p:nvSpPr>
          <p:cNvPr id="28" name="Båge 27">
            <a:extLst>
              <a:ext uri="{FF2B5EF4-FFF2-40B4-BE49-F238E27FC236}">
                <a16:creationId xmlns:a16="http://schemas.microsoft.com/office/drawing/2014/main" id="{CBD3C788-8A56-7829-03AE-D353660655C6}"/>
              </a:ext>
            </a:extLst>
          </p:cNvPr>
          <p:cNvSpPr/>
          <p:nvPr/>
        </p:nvSpPr>
        <p:spPr>
          <a:xfrm>
            <a:off x="3890683" y="2215250"/>
            <a:ext cx="3113741" cy="3103809"/>
          </a:xfrm>
          <a:prstGeom prst="arc">
            <a:avLst>
              <a:gd name="adj1" fmla="val 16200000"/>
              <a:gd name="adj2" fmla="val 12666186"/>
            </a:avLst>
          </a:prstGeom>
          <a:ln w="22225">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40157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833EF9-3E54-F754-9341-5B5DA5D22489}"/>
              </a:ext>
            </a:extLst>
          </p:cNvPr>
          <p:cNvSpPr>
            <a:spLocks noGrp="1"/>
          </p:cNvSpPr>
          <p:nvPr>
            <p:ph type="title"/>
          </p:nvPr>
        </p:nvSpPr>
        <p:spPr>
          <a:xfrm>
            <a:off x="301487" y="293412"/>
            <a:ext cx="9385438" cy="1325563"/>
          </a:xfrm>
        </p:spPr>
        <p:txBody>
          <a:bodyPr>
            <a:normAutofit/>
          </a:bodyPr>
          <a:lstStyle/>
          <a:p>
            <a:r>
              <a:rPr lang="sv-SE" sz="2800"/>
              <a:t>Fördelning av yrkeskategorier per verksamhetsområde</a:t>
            </a:r>
            <a:endParaRPr lang="en-US"/>
          </a:p>
        </p:txBody>
      </p:sp>
      <p:sp>
        <p:nvSpPr>
          <p:cNvPr id="4" name="Platshållare för sidfot 3">
            <a:extLst>
              <a:ext uri="{FF2B5EF4-FFF2-40B4-BE49-F238E27FC236}">
                <a16:creationId xmlns:a16="http://schemas.microsoft.com/office/drawing/2014/main" id="{E8CB1977-39B8-0F9E-79FB-0C650720AC7B}"/>
              </a:ext>
            </a:extLst>
          </p:cNvPr>
          <p:cNvSpPr>
            <a:spLocks noGrp="1"/>
          </p:cNvSpPr>
          <p:nvPr>
            <p:ph type="ftr" sz="quarter" idx="11"/>
          </p:nvPr>
        </p:nvSpPr>
        <p:spPr>
          <a:xfrm>
            <a:off x="7777161" y="6139863"/>
            <a:ext cx="4114800" cy="165400"/>
          </a:xfrm>
        </p:spPr>
        <p:txBody>
          <a:bodyPr anchor="b">
            <a:normAutofit fontScale="32500" lnSpcReduction="20000"/>
          </a:bodyPr>
          <a:lstStyle/>
          <a:p>
            <a:pPr>
              <a:spcAft>
                <a:spcPts val="600"/>
              </a:spcAft>
            </a:pPr>
            <a:r>
              <a:rPr lang="sv-SE"/>
              <a:t>Insikt 2026|</a:t>
            </a:r>
          </a:p>
        </p:txBody>
      </p:sp>
      <p:sp>
        <p:nvSpPr>
          <p:cNvPr id="5" name="Platshållare för bildnummer 4">
            <a:extLst>
              <a:ext uri="{FF2B5EF4-FFF2-40B4-BE49-F238E27FC236}">
                <a16:creationId xmlns:a16="http://schemas.microsoft.com/office/drawing/2014/main" id="{29F10B51-A01F-0821-3F81-88D7008C8859}"/>
              </a:ext>
            </a:extLst>
          </p:cNvPr>
          <p:cNvSpPr>
            <a:spLocks noGrp="1"/>
          </p:cNvSpPr>
          <p:nvPr>
            <p:ph type="sldNum" sz="quarter" idx="12"/>
          </p:nvPr>
        </p:nvSpPr>
        <p:spPr>
          <a:xfrm>
            <a:off x="9148761" y="6338031"/>
            <a:ext cx="2743200" cy="165400"/>
          </a:xfrm>
        </p:spPr>
        <p:txBody>
          <a:bodyPr anchor="b">
            <a:normAutofit fontScale="47500" lnSpcReduction="20000"/>
          </a:bodyPr>
          <a:lstStyle/>
          <a:p>
            <a:pPr>
              <a:spcAft>
                <a:spcPts val="600"/>
              </a:spcAft>
            </a:pPr>
            <a:fld id="{AE086683-F536-42AB-ABBC-F4803DFE8DBC}" type="slidenum">
              <a:rPr lang="sv-SE" smtClean="0"/>
              <a:pPr>
                <a:spcAft>
                  <a:spcPts val="600"/>
                </a:spcAft>
              </a:pPr>
              <a:t>5</a:t>
            </a:fld>
            <a:endParaRPr lang="sv-SE"/>
          </a:p>
        </p:txBody>
      </p:sp>
      <p:graphicFrame>
        <p:nvGraphicFramePr>
          <p:cNvPr id="6" name="Platshållare för innehåll 5">
            <a:extLst>
              <a:ext uri="{FF2B5EF4-FFF2-40B4-BE49-F238E27FC236}">
                <a16:creationId xmlns:a16="http://schemas.microsoft.com/office/drawing/2014/main" id="{21F7D36A-BA14-28E4-128D-7AD44B41FB0B}"/>
              </a:ext>
            </a:extLst>
          </p:cNvPr>
          <p:cNvGraphicFramePr>
            <a:graphicFrameLocks noGrp="1"/>
          </p:cNvGraphicFramePr>
          <p:nvPr>
            <p:ph idx="1"/>
            <p:extLst>
              <p:ext uri="{D42A27DB-BD31-4B8C-83A1-F6EECF244321}">
                <p14:modId xmlns:p14="http://schemas.microsoft.com/office/powerpoint/2010/main" val="325975712"/>
              </p:ext>
            </p:extLst>
          </p:nvPr>
        </p:nvGraphicFramePr>
        <p:xfrm>
          <a:off x="301487" y="1618976"/>
          <a:ext cx="9385438" cy="4265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446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3C9C0743-E0A0-3BBC-3E6B-27B8007D805D}"/>
              </a:ext>
            </a:extLst>
          </p:cNvPr>
          <p:cNvPicPr>
            <a:picLocks noChangeAspect="1"/>
          </p:cNvPicPr>
          <p:nvPr/>
        </p:nvPicPr>
        <p:blipFill>
          <a:blip r:embed="rId2"/>
          <a:stretch>
            <a:fillRect/>
          </a:stretch>
        </p:blipFill>
        <p:spPr>
          <a:xfrm>
            <a:off x="6524335" y="1791138"/>
            <a:ext cx="4495800" cy="2997200"/>
          </a:xfrm>
          <a:prstGeom prst="rect">
            <a:avLst/>
          </a:prstGeom>
        </p:spPr>
      </p:pic>
      <p:sp>
        <p:nvSpPr>
          <p:cNvPr id="2" name="Rubrik 1">
            <a:extLst>
              <a:ext uri="{FF2B5EF4-FFF2-40B4-BE49-F238E27FC236}">
                <a16:creationId xmlns:a16="http://schemas.microsoft.com/office/drawing/2014/main" id="{5C3085DC-76EC-F166-69CB-7E126F9E7000}"/>
              </a:ext>
            </a:extLst>
          </p:cNvPr>
          <p:cNvSpPr>
            <a:spLocks noGrp="1"/>
          </p:cNvSpPr>
          <p:nvPr>
            <p:ph type="title"/>
          </p:nvPr>
        </p:nvSpPr>
        <p:spPr>
          <a:xfrm>
            <a:off x="1171865" y="1791138"/>
            <a:ext cx="4584699" cy="2562654"/>
          </a:xfrm>
        </p:spPr>
        <p:txBody>
          <a:bodyPr>
            <a:normAutofit fontScale="90000"/>
          </a:bodyPr>
          <a:lstStyle/>
          <a:p>
            <a:pPr algn="l"/>
            <a:br>
              <a:rPr lang="sv-SE"/>
            </a:br>
            <a:r>
              <a:rPr lang="sv-SE"/>
              <a:t>Rekrytering av medarbetare från andra länder </a:t>
            </a:r>
            <a:br>
              <a:rPr lang="sv-SE"/>
            </a:br>
            <a:endParaRPr lang="sv-SE"/>
          </a:p>
        </p:txBody>
      </p:sp>
      <p:sp>
        <p:nvSpPr>
          <p:cNvPr id="10" name="AutoShape 8" descr="Svartvit glob med kontinenters konturer">
            <a:extLst>
              <a:ext uri="{FF2B5EF4-FFF2-40B4-BE49-F238E27FC236}">
                <a16:creationId xmlns:a16="http://schemas.microsoft.com/office/drawing/2014/main" id="{E6E56CD9-EFBE-FD54-456E-0B3A51C320B0}"/>
              </a:ext>
            </a:extLst>
          </p:cNvPr>
          <p:cNvSpPr>
            <a:spLocks noChangeAspect="1" noChangeArrowheads="1"/>
          </p:cNvSpPr>
          <p:nvPr/>
        </p:nvSpPr>
        <p:spPr bwMode="auto">
          <a:xfrm>
            <a:off x="6868392" y="2971801"/>
            <a:ext cx="2763982" cy="27639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12079158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52E7BB0-B15D-F7AF-0785-A9EB44F912E3}"/>
              </a:ext>
            </a:extLst>
          </p:cNvPr>
          <p:cNvSpPr>
            <a:spLocks noGrp="1"/>
          </p:cNvSpPr>
          <p:nvPr>
            <p:ph type="body" sz="quarter" idx="21"/>
          </p:nvPr>
        </p:nvSpPr>
        <p:spPr>
          <a:xfrm>
            <a:off x="348141" y="439912"/>
            <a:ext cx="7185268" cy="1203634"/>
          </a:xfrm>
        </p:spPr>
        <p:txBody>
          <a:bodyPr/>
          <a:lstStyle/>
          <a:p>
            <a:r>
              <a:rPr lang="sv-SE" sz="4000"/>
              <a:t>Rekrytering från utlandet 2025 </a:t>
            </a:r>
          </a:p>
          <a:p>
            <a:endParaRPr lang="sv-SE"/>
          </a:p>
        </p:txBody>
      </p:sp>
      <p:graphicFrame>
        <p:nvGraphicFramePr>
          <p:cNvPr id="5" name="Diagram 4">
            <a:extLst>
              <a:ext uri="{FF2B5EF4-FFF2-40B4-BE49-F238E27FC236}">
                <a16:creationId xmlns:a16="http://schemas.microsoft.com/office/drawing/2014/main" id="{B71B1964-C8B3-3B32-8451-9AF7A0D46A69}"/>
              </a:ext>
            </a:extLst>
          </p:cNvPr>
          <p:cNvGraphicFramePr>
            <a:graphicFrameLocks/>
          </p:cNvGraphicFramePr>
          <p:nvPr/>
        </p:nvGraphicFramePr>
        <p:xfrm>
          <a:off x="0" y="148589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CCCCA1E0-A31C-403B-4D1D-024874674DC0}"/>
              </a:ext>
            </a:extLst>
          </p:cNvPr>
          <p:cNvGraphicFramePr>
            <a:graphicFrameLocks/>
          </p:cNvGraphicFramePr>
          <p:nvPr/>
        </p:nvGraphicFramePr>
        <p:xfrm>
          <a:off x="3988377" y="148589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AA13F904-A981-DC11-4C92-3E039092BB2C}"/>
              </a:ext>
            </a:extLst>
          </p:cNvPr>
          <p:cNvGraphicFramePr>
            <a:graphicFrameLocks/>
          </p:cNvGraphicFramePr>
          <p:nvPr/>
        </p:nvGraphicFramePr>
        <p:xfrm>
          <a:off x="7831281" y="1485898"/>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ruta 8">
            <a:extLst>
              <a:ext uri="{FF2B5EF4-FFF2-40B4-BE49-F238E27FC236}">
                <a16:creationId xmlns:a16="http://schemas.microsoft.com/office/drawing/2014/main" id="{8C40233A-E4E6-1085-3DCA-B4E459CE67C8}"/>
              </a:ext>
            </a:extLst>
          </p:cNvPr>
          <p:cNvSpPr txBox="1"/>
          <p:nvPr/>
        </p:nvSpPr>
        <p:spPr>
          <a:xfrm>
            <a:off x="3908712" y="4476133"/>
            <a:ext cx="6908223" cy="203132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sv-SE" dirty="0"/>
              <a:t>Huvuddelen av medlemsföretagen har inte försökt rekrytera från utlandet under 2025 (88-91 % beroende på region)</a:t>
            </a:r>
          </a:p>
          <a:p>
            <a:pPr marL="285750" indent="-285750">
              <a:buFont typeface="Arial" panose="020B0604020202020204" pitchFamily="34" charset="0"/>
              <a:buChar char="•"/>
            </a:pPr>
            <a:r>
              <a:rPr lang="sv-SE" dirty="0"/>
              <a:t>Av de som rekryterat är fördelningen ganska jämn mellan regionerna Norden, EU/EES, utanför EU/EES.</a:t>
            </a:r>
          </a:p>
          <a:p>
            <a:pPr marL="285750" indent="-285750">
              <a:buFont typeface="Arial" panose="020B0604020202020204" pitchFamily="34" charset="0"/>
              <a:buChar char="•"/>
            </a:pPr>
            <a:r>
              <a:rPr lang="sv-SE" dirty="0"/>
              <a:t>Rekrytering från Norden var mest framgångsrik, där 9 % rapporterade viss eller god framgång och 0 % rapporterar om misslyckade försök att rekrytera. </a:t>
            </a:r>
          </a:p>
        </p:txBody>
      </p:sp>
      <p:sp>
        <p:nvSpPr>
          <p:cNvPr id="10" name="textruta 9">
            <a:extLst>
              <a:ext uri="{FF2B5EF4-FFF2-40B4-BE49-F238E27FC236}">
                <a16:creationId xmlns:a16="http://schemas.microsoft.com/office/drawing/2014/main" id="{20D66ADC-842D-968D-EA02-AB3AE429E35C}"/>
              </a:ext>
            </a:extLst>
          </p:cNvPr>
          <p:cNvSpPr txBox="1"/>
          <p:nvPr/>
        </p:nvSpPr>
        <p:spPr>
          <a:xfrm>
            <a:off x="10515601" y="3429000"/>
            <a:ext cx="1454727" cy="230832"/>
          </a:xfrm>
          <a:prstGeom prst="rect">
            <a:avLst/>
          </a:prstGeom>
          <a:noFill/>
        </p:spPr>
        <p:txBody>
          <a:bodyPr wrap="square" rtlCol="0">
            <a:spAutoFit/>
          </a:bodyPr>
          <a:lstStyle/>
          <a:p>
            <a:r>
              <a:rPr lang="sv-SE" sz="900" i="1"/>
              <a:t>Rekrytering från utlandet</a:t>
            </a:r>
          </a:p>
        </p:txBody>
      </p:sp>
      <p:sp>
        <p:nvSpPr>
          <p:cNvPr id="11" name="textruta 10">
            <a:extLst>
              <a:ext uri="{FF2B5EF4-FFF2-40B4-BE49-F238E27FC236}">
                <a16:creationId xmlns:a16="http://schemas.microsoft.com/office/drawing/2014/main" id="{C561BC7B-AB8B-014A-76EF-2D6B6C42ED7C}"/>
              </a:ext>
            </a:extLst>
          </p:cNvPr>
          <p:cNvSpPr txBox="1"/>
          <p:nvPr/>
        </p:nvSpPr>
        <p:spPr>
          <a:xfrm>
            <a:off x="6594763" y="3429000"/>
            <a:ext cx="1454727" cy="230832"/>
          </a:xfrm>
          <a:prstGeom prst="rect">
            <a:avLst/>
          </a:prstGeom>
          <a:noFill/>
        </p:spPr>
        <p:txBody>
          <a:bodyPr wrap="square" rtlCol="0">
            <a:spAutoFit/>
          </a:bodyPr>
          <a:lstStyle/>
          <a:p>
            <a:r>
              <a:rPr lang="sv-SE" sz="900" i="1"/>
              <a:t>Rekrytering från utlandet</a:t>
            </a:r>
          </a:p>
        </p:txBody>
      </p:sp>
      <p:sp>
        <p:nvSpPr>
          <p:cNvPr id="12" name="textruta 11">
            <a:extLst>
              <a:ext uri="{FF2B5EF4-FFF2-40B4-BE49-F238E27FC236}">
                <a16:creationId xmlns:a16="http://schemas.microsoft.com/office/drawing/2014/main" id="{04DFDE0A-1B8E-9F9E-439F-3F1DC54A4ACF}"/>
              </a:ext>
            </a:extLst>
          </p:cNvPr>
          <p:cNvSpPr txBox="1"/>
          <p:nvPr/>
        </p:nvSpPr>
        <p:spPr>
          <a:xfrm>
            <a:off x="2645353" y="3429000"/>
            <a:ext cx="1454727" cy="230832"/>
          </a:xfrm>
          <a:prstGeom prst="rect">
            <a:avLst/>
          </a:prstGeom>
          <a:noFill/>
        </p:spPr>
        <p:txBody>
          <a:bodyPr wrap="square" rtlCol="0">
            <a:spAutoFit/>
          </a:bodyPr>
          <a:lstStyle/>
          <a:p>
            <a:r>
              <a:rPr lang="sv-SE" sz="900" i="1"/>
              <a:t>Rekrytering från utlandet</a:t>
            </a:r>
          </a:p>
        </p:txBody>
      </p:sp>
      <p:sp>
        <p:nvSpPr>
          <p:cNvPr id="13" name="FooterCenter">
            <a:extLst>
              <a:ext uri="{FF2B5EF4-FFF2-40B4-BE49-F238E27FC236}">
                <a16:creationId xmlns:a16="http://schemas.microsoft.com/office/drawing/2014/main" id="{276A7E32-4A7E-BE80-3A80-EA1AD529DDE3}"/>
              </a:ext>
            </a:extLst>
          </p:cNvPr>
          <p:cNvSpPr/>
          <p:nvPr/>
        </p:nvSpPr>
        <p:spPr>
          <a:xfrm flipH="1">
            <a:off x="7489456" y="0"/>
            <a:ext cx="4702542" cy="403761"/>
          </a:xfrm>
          <a:prstGeom prst="rect">
            <a:avLst/>
          </a:prstGeom>
          <a:ln>
            <a:noFill/>
          </a:ln>
        </p:spPr>
        <p:txBody>
          <a:bodyPr wrap="square" lIns="90000" tIns="90000" rIns="90000" bIns="90000" anchor="t">
            <a:noAutofit/>
          </a:bodyPr>
          <a:lstStyle/>
          <a:p>
            <a:pPr algn="r"/>
            <a:r>
              <a:rPr lang="en-GB" sz="900" spc="50" noProof="1">
                <a:solidFill>
                  <a:schemeClr val="tx1">
                    <a:tint val="51000"/>
                  </a:schemeClr>
                </a:solidFill>
              </a:rPr>
              <a:t>Insikt 2026 </a:t>
            </a:r>
          </a:p>
        </p:txBody>
      </p:sp>
    </p:spTree>
    <p:extLst>
      <p:ext uri="{BB962C8B-B14F-4D97-AF65-F5344CB8AC3E}">
        <p14:creationId xmlns:p14="http://schemas.microsoft.com/office/powerpoint/2010/main" val="30904192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2Center"/>
          <p:cNvSpPr txBox="1"/>
          <p:nvPr/>
        </p:nvSpPr>
        <p:spPr>
          <a:xfrm>
            <a:off x="6660001" y="1692000"/>
            <a:ext cx="4702543" cy="4415195"/>
          </a:xfrm>
          <a:prstGeom prst="rect">
            <a:avLst/>
          </a:prstGeom>
          <a:noFill/>
        </p:spPr>
        <p:txBody>
          <a:bodyPr vertOverflow="clip" wrap="square" lIns="0" tIns="0" rIns="0" bIns="0" rtlCol="0" anchor="ctr"/>
          <a:lstStyle/>
          <a:p>
            <a:pPr>
              <a:lnSpc>
                <a:spcPct val="120000"/>
              </a:lnSpc>
            </a:pPr>
            <a:r>
              <a:rPr lang="en-GB" sz="1400" spc="62" noProof="1"/>
              <a:t>- 45 % av de företag som rekryterat från utlandet under 2025 rekryterade civilingenjörer, vilket visar en hög efterfrågan på denna kompetens.</a:t>
            </a:r>
            <a:br>
              <a:rPr lang="en-GB" sz="1400" spc="62" noProof="1"/>
            </a:br>
            <a:br>
              <a:rPr lang="en-GB" sz="1400" spc="62" noProof="1"/>
            </a:br>
            <a:r>
              <a:rPr lang="en-GB" sz="1400" spc="62" noProof="1"/>
              <a:t>- 40 % rekryterade tekniska doktorer eller forskare, vilket tyder på ett starkt fokus på avancerad teknisk expertis.</a:t>
            </a:r>
            <a:br>
              <a:rPr lang="en-GB" sz="1400" spc="62" noProof="1"/>
            </a:br>
            <a:br>
              <a:rPr lang="en-GB" sz="1400" spc="62" noProof="1"/>
            </a:br>
            <a:r>
              <a:rPr lang="en-GB" sz="1400" spc="62" noProof="1"/>
              <a:t>- Rekrytering av övriga ingenjörer och arkitekter låg båda på 10 %, medan 5 % angav annan kompetens.</a:t>
            </a:r>
            <a:br>
              <a:rPr lang="en-GB" sz="1400" spc="62" noProof="1"/>
            </a:br>
            <a:br>
              <a:rPr lang="en-GB" sz="1400" spc="62" noProof="1"/>
            </a:br>
            <a:r>
              <a:rPr lang="en-GB" sz="1400" spc="62" noProof="1"/>
              <a:t>- En relativt hög andel, 25 %, svarade "Vet ej", vilket kan indikera osäkerhet eller brist på information om rekryteringskällor.</a:t>
            </a:r>
          </a:p>
        </p:txBody>
      </p:sp>
      <p:sp>
        <p:nvSpPr>
          <p:cNvPr id="2" name="Title1Center">
            <a:extLst>
              <a:ext uri="{FF2B5EF4-FFF2-40B4-BE49-F238E27FC236}">
                <a16:creationId xmlns:a16="http://schemas.microsoft.com/office/drawing/2014/main" id="{09011D88-30D8-BDDC-428D-AA267B36FAE1}"/>
              </a:ext>
            </a:extLst>
          </p:cNvPr>
          <p:cNvSpPr>
            <a:spLocks noGrp="1"/>
          </p:cNvSpPr>
          <p:nvPr>
            <p:ph type="title"/>
          </p:nvPr>
        </p:nvSpPr>
        <p:spPr>
          <a:xfrm>
            <a:off x="592666" y="543697"/>
            <a:ext cx="9384365" cy="1310111"/>
          </a:xfrm>
        </p:spPr>
        <p:txBody>
          <a:bodyPr lIns="0" bIns="0" anchor="ctr">
            <a:noAutofit/>
          </a:bodyPr>
          <a:lstStyle/>
          <a:p>
            <a:r>
              <a:rPr lang="sv-SE" sz="3800"/>
              <a:t>Fördelning av r</a:t>
            </a:r>
            <a:r>
              <a:rPr lang="en-SE" sz="3800"/>
              <a:t>ekryterade kompetenser från utlandet </a:t>
            </a:r>
            <a:r>
              <a:rPr lang="sv-SE" sz="3800"/>
              <a:t>hos de företag som rekryterat</a:t>
            </a:r>
            <a:endParaRPr lang="en-SE" sz="3800"/>
          </a:p>
        </p:txBody>
      </p:sp>
      <p:sp>
        <p:nvSpPr>
          <p:cNvPr id="4" name="FooterCenter">
            <a:extLst>
              <a:ext uri="{FF2B5EF4-FFF2-40B4-BE49-F238E27FC236}">
                <a16:creationId xmlns:a16="http://schemas.microsoft.com/office/drawing/2014/main" id="{50F052E1-2261-D3A5-0E70-05703A8F9B53}"/>
              </a:ext>
            </a:extLst>
          </p:cNvPr>
          <p:cNvSpPr/>
          <p:nvPr/>
        </p:nvSpPr>
        <p:spPr>
          <a:xfrm flipH="1">
            <a:off x="7489456" y="20782"/>
            <a:ext cx="4702542" cy="403761"/>
          </a:xfrm>
          <a:prstGeom prst="rect">
            <a:avLst/>
          </a:prstGeom>
          <a:ln>
            <a:noFill/>
          </a:ln>
        </p:spPr>
        <p:txBody>
          <a:bodyPr wrap="square" lIns="90000" tIns="90000" rIns="90000" bIns="90000" anchor="t">
            <a:noAutofit/>
          </a:bodyPr>
          <a:lstStyle/>
          <a:p>
            <a:pPr algn="ctr"/>
            <a:r>
              <a:rPr lang="en-GB" sz="900" spc="50" noProof="1">
                <a:solidFill>
                  <a:schemeClr val="tx1">
                    <a:tint val="51000"/>
                  </a:schemeClr>
                </a:solidFill>
              </a:rPr>
              <a:t>Innovationsföretagen Insikt 2026 </a:t>
            </a:r>
          </a:p>
        </p:txBody>
      </p:sp>
      <p:sp>
        <p:nvSpPr>
          <p:cNvPr id="12" name="Slide Number Placeholder 3">
            <a:extLst>
              <a:ext uri="{FF2B5EF4-FFF2-40B4-BE49-F238E27FC236}">
                <a16:creationId xmlns:a16="http://schemas.microsoft.com/office/drawing/2014/main" id="{B7ABC75D-5674-E669-7E40-AAA013ACECDE}"/>
              </a:ext>
            </a:extLst>
          </p:cNvPr>
          <p:cNvSpPr>
            <a:spLocks noGrp="1"/>
          </p:cNvSpPr>
          <p:nvPr>
            <p:ph type="sldNum" sz="quarter" idx="24"/>
          </p:nvPr>
        </p:nvSpPr>
        <p:spPr>
          <a:xfrm>
            <a:off x="11061700" y="6311900"/>
            <a:ext cx="533400" cy="469900"/>
          </a:xfrm>
        </p:spPr>
        <p:txBody>
          <a:bodyPr/>
          <a:lstStyle/>
          <a:p>
            <a:fld id="{A2DE29D7-3630-4216-8240-D5FF8217132B}" type="slidenum">
              <a:rPr lang="sv-SE" sz="1100" smtClean="0">
                <a:solidFill>
                  <a:srgbClr val="000000"/>
                </a:solidFill>
              </a:rPr>
              <a:pPr/>
              <a:t>8</a:t>
            </a:fld>
            <a:endParaRPr lang="sv-SE" sz="1100">
              <a:solidFill>
                <a:srgbClr val="000000"/>
              </a:solidFill>
            </a:endParaRPr>
          </a:p>
        </p:txBody>
      </p:sp>
      <p:grpSp>
        <p:nvGrpSpPr>
          <p:cNvPr id="5000" name="BodyContent"/>
          <p:cNvGrpSpPr/>
          <p:nvPr/>
        </p:nvGrpSpPr>
        <p:grpSpPr>
          <a:xfrm>
            <a:off x="612000" y="2160000"/>
            <a:ext cx="5076000" cy="3816000"/>
            <a:chOff x="612000" y="2160000"/>
            <a:chExt cx="5076000" cy="3816000"/>
          </a:xfrm>
        </p:grpSpPr>
        <p:graphicFrame>
          <p:nvGraphicFramePr>
            <p:cNvPr id="5002" name="BodyContentTable"/>
            <p:cNvGraphicFramePr>
              <a:graphicFrameLocks/>
            </p:cNvGraphicFramePr>
            <p:nvPr/>
          </p:nvGraphicFramePr>
          <p:xfrm>
            <a:off x="612000" y="2160000"/>
            <a:ext cx="5076000" cy="3816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extruta 2">
            <a:extLst>
              <a:ext uri="{FF2B5EF4-FFF2-40B4-BE49-F238E27FC236}">
                <a16:creationId xmlns:a16="http://schemas.microsoft.com/office/drawing/2014/main" id="{650D983D-0357-1BEB-8381-DFB890D79934}"/>
              </a:ext>
            </a:extLst>
          </p:cNvPr>
          <p:cNvSpPr txBox="1"/>
          <p:nvPr/>
        </p:nvSpPr>
        <p:spPr>
          <a:xfrm>
            <a:off x="5132086" y="2160000"/>
            <a:ext cx="1111827" cy="246221"/>
          </a:xfrm>
          <a:prstGeom prst="rect">
            <a:avLst/>
          </a:prstGeom>
          <a:noFill/>
        </p:spPr>
        <p:txBody>
          <a:bodyPr wrap="square" rtlCol="0">
            <a:spAutoFit/>
          </a:bodyPr>
          <a:lstStyle/>
          <a:p>
            <a:r>
              <a:rPr lang="sv-SE" sz="1000"/>
              <a:t>Procent</a:t>
            </a:r>
          </a:p>
        </p:txBody>
      </p:sp>
    </p:spTree>
    <p:extLst>
      <p:ext uri="{BB962C8B-B14F-4D97-AF65-F5344CB8AC3E}">
        <p14:creationId xmlns:p14="http://schemas.microsoft.com/office/powerpoint/2010/main" val="34596246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2Center"/>
          <p:cNvSpPr txBox="1"/>
          <p:nvPr/>
        </p:nvSpPr>
        <p:spPr>
          <a:xfrm>
            <a:off x="6660001" y="1691999"/>
            <a:ext cx="4702543" cy="4906227"/>
          </a:xfrm>
          <a:prstGeom prst="rect">
            <a:avLst/>
          </a:prstGeom>
          <a:noFill/>
        </p:spPr>
        <p:txBody>
          <a:bodyPr vertOverflow="clip" wrap="square" lIns="0" tIns="0" rIns="0" bIns="0" rtlCol="0" anchor="ctr"/>
          <a:lstStyle/>
          <a:p>
            <a:pPr marL="285750" indent="-285750">
              <a:lnSpc>
                <a:spcPct val="120000"/>
              </a:lnSpc>
              <a:buFontTx/>
              <a:buChar char="-"/>
            </a:pPr>
            <a:r>
              <a:rPr lang="en-GB" sz="1400" spc="62" noProof="1"/>
              <a:t>De största utmaningarna vid utlandsrekrytering är långa handläggningstider, regelverk och administration kopplat till migration samt bostadssituation för nyanställda, alla rapporterade av 35 %.</a:t>
            </a:r>
            <a:br>
              <a:rPr lang="en-GB" sz="1400" spc="62" noProof="1"/>
            </a:br>
            <a:br>
              <a:rPr lang="en-GB" sz="1400" spc="62" noProof="1"/>
            </a:br>
            <a:r>
              <a:rPr lang="en-GB" sz="1400" spc="62" noProof="1"/>
              <a:t>- Mer sällan förekommande utmaningar inkluderar svårigheter att attrahera kandidater till Sverige, intern kapacitet, konkurrens från andra länder och lönekrav.</a:t>
            </a:r>
          </a:p>
          <a:p>
            <a:pPr marL="285750" indent="-285750">
              <a:lnSpc>
                <a:spcPct val="120000"/>
              </a:lnSpc>
              <a:buFontTx/>
              <a:buChar char="-"/>
            </a:pPr>
            <a:endParaRPr lang="en-GB" sz="1400" spc="62" noProof="1"/>
          </a:p>
          <a:p>
            <a:pPr marL="285750" indent="-285750">
              <a:lnSpc>
                <a:spcPct val="120000"/>
              </a:lnSpc>
              <a:buFontTx/>
              <a:buChar char="-"/>
            </a:pPr>
            <a:r>
              <a:rPr lang="sv-SE" sz="1400" spc="62" noProof="1"/>
              <a:t>I frisvaren kopplat till kategorin </a:t>
            </a:r>
            <a:r>
              <a:rPr lang="sv-SE" sz="1400" i="1" spc="62" noProof="1"/>
              <a:t>Andra utmaningar </a:t>
            </a:r>
            <a:r>
              <a:rPr lang="sv-SE" sz="1400" spc="62" noProof="1"/>
              <a:t>nämns:</a:t>
            </a:r>
          </a:p>
          <a:p>
            <a:pPr marL="742950" lvl="1" indent="-285750">
              <a:lnSpc>
                <a:spcPct val="120000"/>
              </a:lnSpc>
              <a:buFontTx/>
              <a:buChar char="-"/>
            </a:pPr>
            <a:r>
              <a:rPr lang="sv-SE" sz="1400" spc="62" noProof="1"/>
              <a:t>Rätt kompetens</a:t>
            </a:r>
          </a:p>
          <a:p>
            <a:pPr marL="742950" lvl="1" indent="-285750">
              <a:lnSpc>
                <a:spcPct val="120000"/>
              </a:lnSpc>
              <a:buFontTx/>
              <a:buChar char="-"/>
            </a:pPr>
            <a:r>
              <a:rPr lang="sv-SE" sz="1400" spc="62" noProof="1"/>
              <a:t>Språk och kultur</a:t>
            </a:r>
            <a:br>
              <a:rPr lang="en-GB" sz="1400" spc="62" noProof="1"/>
            </a:br>
            <a:endParaRPr lang="en-GB" sz="1400" spc="62" noProof="1"/>
          </a:p>
        </p:txBody>
      </p:sp>
      <p:sp>
        <p:nvSpPr>
          <p:cNvPr id="2" name="Title1Center">
            <a:extLst>
              <a:ext uri="{FF2B5EF4-FFF2-40B4-BE49-F238E27FC236}">
                <a16:creationId xmlns:a16="http://schemas.microsoft.com/office/drawing/2014/main" id="{09011D88-30D8-BDDC-428D-AA267B36FAE1}"/>
              </a:ext>
            </a:extLst>
          </p:cNvPr>
          <p:cNvSpPr>
            <a:spLocks noGrp="1"/>
          </p:cNvSpPr>
          <p:nvPr>
            <p:ph type="title"/>
          </p:nvPr>
        </p:nvSpPr>
        <p:spPr>
          <a:xfrm>
            <a:off x="592666" y="543697"/>
            <a:ext cx="9384365" cy="1310111"/>
          </a:xfrm>
        </p:spPr>
        <p:txBody>
          <a:bodyPr lIns="0" bIns="0" anchor="ctr">
            <a:noAutofit/>
          </a:bodyPr>
          <a:lstStyle/>
          <a:p>
            <a:r>
              <a:rPr lang="en-SE" sz="3800"/>
              <a:t>Utmaningar vid utlandsrekrytering </a:t>
            </a:r>
          </a:p>
        </p:txBody>
      </p:sp>
      <p:sp>
        <p:nvSpPr>
          <p:cNvPr id="4" name="FooterCenter">
            <a:extLst>
              <a:ext uri="{FF2B5EF4-FFF2-40B4-BE49-F238E27FC236}">
                <a16:creationId xmlns:a16="http://schemas.microsoft.com/office/drawing/2014/main" id="{50F052E1-2261-D3A5-0E70-05703A8F9B53}"/>
              </a:ext>
            </a:extLst>
          </p:cNvPr>
          <p:cNvSpPr/>
          <p:nvPr/>
        </p:nvSpPr>
        <p:spPr>
          <a:xfrm flipH="1">
            <a:off x="7489456" y="0"/>
            <a:ext cx="4702542" cy="403761"/>
          </a:xfrm>
          <a:prstGeom prst="rect">
            <a:avLst/>
          </a:prstGeom>
          <a:ln>
            <a:noFill/>
          </a:ln>
        </p:spPr>
        <p:txBody>
          <a:bodyPr wrap="square" lIns="90000" tIns="90000" rIns="90000" bIns="90000" anchor="t">
            <a:noAutofit/>
          </a:bodyPr>
          <a:lstStyle/>
          <a:p>
            <a:pPr algn="r"/>
            <a:r>
              <a:rPr lang="en-GB" sz="900" spc="50" noProof="1">
                <a:solidFill>
                  <a:schemeClr val="tx1">
                    <a:tint val="51000"/>
                  </a:schemeClr>
                </a:solidFill>
              </a:rPr>
              <a:t>Insikt 2026 </a:t>
            </a:r>
          </a:p>
        </p:txBody>
      </p:sp>
      <p:sp>
        <p:nvSpPr>
          <p:cNvPr id="12" name="Slide Number Placeholder 3">
            <a:extLst>
              <a:ext uri="{FF2B5EF4-FFF2-40B4-BE49-F238E27FC236}">
                <a16:creationId xmlns:a16="http://schemas.microsoft.com/office/drawing/2014/main" id="{B7ABC75D-5674-E669-7E40-AAA013ACECDE}"/>
              </a:ext>
            </a:extLst>
          </p:cNvPr>
          <p:cNvSpPr>
            <a:spLocks noGrp="1"/>
          </p:cNvSpPr>
          <p:nvPr>
            <p:ph type="sldNum" sz="quarter" idx="24"/>
          </p:nvPr>
        </p:nvSpPr>
        <p:spPr>
          <a:xfrm>
            <a:off x="11061700" y="6311900"/>
            <a:ext cx="533400" cy="469900"/>
          </a:xfrm>
        </p:spPr>
        <p:txBody>
          <a:bodyPr/>
          <a:lstStyle/>
          <a:p>
            <a:fld id="{A2DE29D7-3630-4216-8240-D5FF8217132B}" type="slidenum">
              <a:rPr lang="sv-SE" sz="1100" smtClean="0">
                <a:solidFill>
                  <a:srgbClr val="000000"/>
                </a:solidFill>
              </a:rPr>
              <a:pPr/>
              <a:t>9</a:t>
            </a:fld>
            <a:endParaRPr lang="sv-SE" sz="1100">
              <a:solidFill>
                <a:srgbClr val="000000"/>
              </a:solidFill>
            </a:endParaRPr>
          </a:p>
        </p:txBody>
      </p:sp>
      <p:grpSp>
        <p:nvGrpSpPr>
          <p:cNvPr id="5000" name="BodyContent"/>
          <p:cNvGrpSpPr/>
          <p:nvPr/>
        </p:nvGrpSpPr>
        <p:grpSpPr>
          <a:xfrm>
            <a:off x="612000" y="2160000"/>
            <a:ext cx="5076000" cy="3816000"/>
            <a:chOff x="612000" y="2160000"/>
            <a:chExt cx="5076000" cy="3816000"/>
          </a:xfrm>
        </p:grpSpPr>
        <p:graphicFrame>
          <p:nvGraphicFramePr>
            <p:cNvPr id="5002" name="BodyContentTable"/>
            <p:cNvGraphicFramePr>
              <a:graphicFrameLocks/>
            </p:cNvGraphicFramePr>
            <p:nvPr/>
          </p:nvGraphicFramePr>
          <p:xfrm>
            <a:off x="612000" y="2160000"/>
            <a:ext cx="5076000" cy="3816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extruta 2">
            <a:extLst>
              <a:ext uri="{FF2B5EF4-FFF2-40B4-BE49-F238E27FC236}">
                <a16:creationId xmlns:a16="http://schemas.microsoft.com/office/drawing/2014/main" id="{34D394CD-9F04-5F07-B830-118B878C7CD5}"/>
              </a:ext>
            </a:extLst>
          </p:cNvPr>
          <p:cNvSpPr txBox="1"/>
          <p:nvPr/>
        </p:nvSpPr>
        <p:spPr>
          <a:xfrm>
            <a:off x="5132086" y="2160000"/>
            <a:ext cx="1111827" cy="246221"/>
          </a:xfrm>
          <a:prstGeom prst="rect">
            <a:avLst/>
          </a:prstGeom>
          <a:noFill/>
        </p:spPr>
        <p:txBody>
          <a:bodyPr wrap="square" rtlCol="0">
            <a:spAutoFit/>
          </a:bodyPr>
          <a:lstStyle/>
          <a:p>
            <a:r>
              <a:rPr lang="sv-SE" sz="1000"/>
              <a:t>Procent</a:t>
            </a:r>
          </a:p>
        </p:txBody>
      </p:sp>
    </p:spTree>
    <p:extLst>
      <p:ext uri="{BB962C8B-B14F-4D97-AF65-F5344CB8AC3E}">
        <p14:creationId xmlns:p14="http://schemas.microsoft.com/office/powerpoint/2010/main" val="3112397557"/>
      </p:ext>
    </p:extLst>
  </p:cSld>
  <p:clrMapOvr>
    <a:masterClrMapping/>
  </p:clrMapOvr>
  <p:transition spd="med"/>
</p:sld>
</file>

<file path=ppt/theme/theme1.xml><?xml version="1.0" encoding="utf-8"?>
<a:theme xmlns:a="http://schemas.openxmlformats.org/drawingml/2006/main" name="Almega [1776779211547]">
  <a:themeElements>
    <a:clrScheme name="Almega - Förbund">
      <a:dk1>
        <a:sysClr val="windowText" lastClr="000000"/>
      </a:dk1>
      <a:lt1>
        <a:sysClr val="window" lastClr="FFFFFF"/>
      </a:lt1>
      <a:dk2>
        <a:srgbClr val="000000"/>
      </a:dk2>
      <a:lt2>
        <a:srgbClr val="F8F8F8"/>
      </a:lt2>
      <a:accent1>
        <a:srgbClr val="657B71"/>
      </a:accent1>
      <a:accent2>
        <a:srgbClr val="2A3B36"/>
      </a:accent2>
      <a:accent3>
        <a:srgbClr val="7F7F7F"/>
      </a:accent3>
      <a:accent4>
        <a:srgbClr val="262626"/>
      </a:accent4>
      <a:accent5>
        <a:srgbClr val="B0BFB7"/>
      </a:accent5>
      <a:accent6>
        <a:srgbClr val="455A5A"/>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örbund.potx" id="{F54D58D8-045D-4243-B641-6DBEE3E0E5C6}" vid="{A1FCF02A-F1F1-4F5D-AF96-8D37C54DD4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69b2f6-49ff-4116-bb87-5b023feb9d82" xsi:nil="true"/>
    <lcf76f155ced4ddcb4097134ff3c332f xmlns="1e6d9b35-9b7d-4c5d-9c62-1f12d185832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86592419173B42ACE27B9D1063AEA1" ma:contentTypeVersion="16" ma:contentTypeDescription="Create a new document." ma:contentTypeScope="" ma:versionID="cae8d1efe423327ba24fc0b4e1c48e94">
  <xsd:schema xmlns:xsd="http://www.w3.org/2001/XMLSchema" xmlns:xs="http://www.w3.org/2001/XMLSchema" xmlns:p="http://schemas.microsoft.com/office/2006/metadata/properties" xmlns:ns2="1e6d9b35-9b7d-4c5d-9c62-1f12d185832a" xmlns:ns3="7469b2f6-49ff-4116-bb87-5b023feb9d82" targetNamespace="http://schemas.microsoft.com/office/2006/metadata/properties" ma:root="true" ma:fieldsID="b66e3ff44a7c2d45fbc79abcc9b49971" ns2:_="" ns3:_="">
    <xsd:import namespace="1e6d9b35-9b7d-4c5d-9c62-1f12d185832a"/>
    <xsd:import namespace="7469b2f6-49ff-4116-bb87-5b023feb9d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6d9b35-9b7d-4c5d-9c62-1f12d18583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6dfa3c-b651-4bbc-9963-d4a08547116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69b2f6-49ff-4116-bb87-5b023feb9d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782a157-0ef7-42c0-9796-eff8ac65c267}" ma:internalName="TaxCatchAll" ma:showField="CatchAllData" ma:web="7469b2f6-49ff-4116-bb87-5b023feb9d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607289-CB2C-47FB-B89A-E220B192BA3F}">
  <ds:schemaRefs>
    <ds:schemaRef ds:uri="1e6d9b35-9b7d-4c5d-9c62-1f12d185832a"/>
    <ds:schemaRef ds:uri="http://schemas.microsoft.com/office/2006/documentManagement/types"/>
    <ds:schemaRef ds:uri="http://purl.org/dc/elements/1.1/"/>
    <ds:schemaRef ds:uri="http://purl.org/dc/term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7469b2f6-49ff-4116-bb87-5b023feb9d82"/>
    <ds:schemaRef ds:uri="http://purl.org/dc/dcmitype/"/>
  </ds:schemaRefs>
</ds:datastoreItem>
</file>

<file path=customXml/itemProps2.xml><?xml version="1.0" encoding="utf-8"?>
<ds:datastoreItem xmlns:ds="http://schemas.openxmlformats.org/officeDocument/2006/customXml" ds:itemID="{A3AA5EA2-CB41-48E0-8598-5965A24930E7}">
  <ds:schemaRefs>
    <ds:schemaRef ds:uri="http://schemas.microsoft.com/sharepoint/v3/contenttype/forms"/>
  </ds:schemaRefs>
</ds:datastoreItem>
</file>

<file path=customXml/itemProps3.xml><?xml version="1.0" encoding="utf-8"?>
<ds:datastoreItem xmlns:ds="http://schemas.openxmlformats.org/officeDocument/2006/customXml" ds:itemID="{C97B1A5B-5A6F-4739-BC78-6B2126754520}">
  <ds:schemaRefs>
    <ds:schemaRef ds:uri="1e6d9b35-9b7d-4c5d-9c62-1f12d185832a"/>
    <ds:schemaRef ds:uri="7469b2f6-49ff-4116-bb87-5b023feb9d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1588</Words>
  <Application>Microsoft Office PowerPoint</Application>
  <PresentationFormat>Bredbild</PresentationFormat>
  <Paragraphs>180</Paragraphs>
  <Slides>17</Slides>
  <Notes>13</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17</vt:i4>
      </vt:variant>
    </vt:vector>
  </HeadingPairs>
  <TitlesOfParts>
    <vt:vector size="24" baseType="lpstr">
      <vt:lpstr>Arial</vt:lpstr>
      <vt:lpstr>Arial Black</vt:lpstr>
      <vt:lpstr>Calibri</vt:lpstr>
      <vt:lpstr>Catamaran Bold</vt:lpstr>
      <vt:lpstr>Catamaran Light</vt:lpstr>
      <vt:lpstr>Wingdings</vt:lpstr>
      <vt:lpstr>Almega [1776779211547]</vt:lpstr>
      <vt:lpstr>PowerPoint-presentation</vt:lpstr>
      <vt:lpstr>PowerPoint-presentation</vt:lpstr>
      <vt:lpstr> Kompetensstruktur hos Innovationsföretagens medlemsföretag 2026  </vt:lpstr>
      <vt:lpstr>Fördelning av anställda utifrån yrkeskategorier inom Innovationsföretagens medlemsföretag   </vt:lpstr>
      <vt:lpstr>Fördelning av yrkeskategorier per verksamhetsområde</vt:lpstr>
      <vt:lpstr> Rekrytering av medarbetare från andra länder  </vt:lpstr>
      <vt:lpstr>PowerPoint-presentation</vt:lpstr>
      <vt:lpstr>Fördelning av rekryterade kompetenser från utlandet hos de företag som rekryterat</vt:lpstr>
      <vt:lpstr>Utmaningar vid utlandsrekrytering </vt:lpstr>
      <vt:lpstr>Internationell rekrytering och framtida planer </vt:lpstr>
      <vt:lpstr> Rekrytering av nyexaminerade</vt:lpstr>
      <vt:lpstr>78 procent av medlemsföretagen rekryterar nyexaminerade studenter</vt:lpstr>
      <vt:lpstr>Nyexaminerades andel bland medlemsföretagens rekryteringar</vt:lpstr>
      <vt:lpstr>PowerPoint-presentation</vt:lpstr>
      <vt:lpstr>Kompetenser för rekryterade nyexaminerade fördelade per sektor </vt:lpstr>
      <vt:lpstr>Efterfrågan på nyexaminerade kommande 3-5 åren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Victoria Månsson</cp:lastModifiedBy>
  <cp:revision>1</cp:revision>
  <dcterms:created xsi:type="dcterms:W3CDTF">2026-04-27T15:02:18Z</dcterms:created>
  <dcterms:modified xsi:type="dcterms:W3CDTF">2026-06-10T14:20:59Z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0x0101002A86592419173B42ACE27B9D1063AEA1</vt:lpwstr>
  </property>
  <property fmtid="{D5CDD505-2E9C-101B-9397-08002B2CF9AE}" pid="3" name="MediaServiceImageTags">
    <vt:lpwstr/>
  </property>
</Properties>
</file>